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8" r:id="rId1"/>
    <p:sldMasterId id="2147483679" r:id="rId2"/>
  </p:sldMasterIdLst>
  <p:notesMasterIdLst>
    <p:notesMasterId r:id="rId48"/>
  </p:notesMasterIdLst>
  <p:handoutMasterIdLst>
    <p:handoutMasterId r:id="rId49"/>
  </p:handoutMasterIdLst>
  <p:sldIdLst>
    <p:sldId id="256" r:id="rId3"/>
    <p:sldId id="257" r:id="rId4"/>
    <p:sldId id="258" r:id="rId5"/>
    <p:sldId id="259" r:id="rId6"/>
    <p:sldId id="260" r:id="rId7"/>
    <p:sldId id="261" r:id="rId8"/>
    <p:sldId id="262" r:id="rId9"/>
    <p:sldId id="301" r:id="rId10"/>
    <p:sldId id="264" r:id="rId11"/>
    <p:sldId id="265" r:id="rId12"/>
    <p:sldId id="266" r:id="rId13"/>
    <p:sldId id="319" r:id="rId14"/>
    <p:sldId id="268" r:id="rId15"/>
    <p:sldId id="303" r:id="rId16"/>
    <p:sldId id="304" r:id="rId17"/>
    <p:sldId id="305" r:id="rId18"/>
    <p:sldId id="272" r:id="rId19"/>
    <p:sldId id="273" r:id="rId20"/>
    <p:sldId id="274" r:id="rId21"/>
    <p:sldId id="306" r:id="rId22"/>
    <p:sldId id="311" r:id="rId23"/>
    <p:sldId id="313" r:id="rId24"/>
    <p:sldId id="278" r:id="rId25"/>
    <p:sldId id="279" r:id="rId26"/>
    <p:sldId id="280" r:id="rId27"/>
    <p:sldId id="281" r:id="rId28"/>
    <p:sldId id="283" r:id="rId29"/>
    <p:sldId id="284" r:id="rId30"/>
    <p:sldId id="285" r:id="rId31"/>
    <p:sldId id="286" r:id="rId32"/>
    <p:sldId id="287" r:id="rId33"/>
    <p:sldId id="307" r:id="rId34"/>
    <p:sldId id="312" r:id="rId35"/>
    <p:sldId id="290" r:id="rId36"/>
    <p:sldId id="309" r:id="rId37"/>
    <p:sldId id="310" r:id="rId38"/>
    <p:sldId id="293" r:id="rId39"/>
    <p:sldId id="314" r:id="rId40"/>
    <p:sldId id="315" r:id="rId41"/>
    <p:sldId id="317" r:id="rId42"/>
    <p:sldId id="318" r:id="rId43"/>
    <p:sldId id="316" r:id="rId44"/>
    <p:sldId id="299" r:id="rId45"/>
    <p:sldId id="320" r:id="rId46"/>
    <p:sldId id="300" r:id="rId47"/>
  </p:sldIdLst>
  <p:sldSz cx="18288000" cy="10287000"/>
  <p:notesSz cx="7010400" cy="9296400"/>
  <p:embeddedFontLst>
    <p:embeddedFont>
      <p:font typeface="Roboto Condensed" pitchFamily="2" charset="0"/>
      <p:regular r:id="rId50"/>
    </p:embeddedFont>
    <p:embeddedFont>
      <p:font typeface="Arvo" panose="020B0604020202020204" charset="0"/>
      <p:regular r:id="rId51"/>
      <p:bold r:id="rId52"/>
      <p:italic r:id="rId53"/>
      <p:boldItalic r:id="rId54"/>
    </p:embeddedFont>
    <p:embeddedFont>
      <p:font typeface="Roboto Condensed Light" panose="020B0604020202020204" charset="0"/>
      <p:regular r:id="rId55"/>
      <p:bold r:id="rId56"/>
      <p:italic r:id="rId57"/>
      <p:boldItalic r:id="rId58"/>
    </p:embeddedFont>
    <p:embeddedFont>
      <p:font typeface="Roboto"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8EEB6E-2595-46AE-8029-20D3A6E89FAA}">
  <a:tblStyle styleId="{7F8EEB6E-2595-46AE-8029-20D3A6E89F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FEA937B-ABEC-4135-83B4-45BF8D4E0F1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3314" autoAdjust="0"/>
  </p:normalViewPr>
  <p:slideViewPr>
    <p:cSldViewPr snapToGrid="0">
      <p:cViewPr varScale="1">
        <p:scale>
          <a:sx n="52" d="100"/>
          <a:sy n="52" d="100"/>
        </p:scale>
        <p:origin x="850" y="53"/>
      </p:cViewPr>
      <p:guideLst>
        <p:guide orient="horz" pos="3240"/>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5.xml"/><Relationship Id="rId1" Type="http://schemas.microsoft.com/office/2011/relationships/chartStyle" Target="style15.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6.xml"/><Relationship Id="rId1" Type="http://schemas.microsoft.com/office/2011/relationships/chartStyle" Target="style16.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solidFill>
                <a:latin typeface="+mn-lt"/>
                <a:ea typeface="+mn-ea"/>
                <a:cs typeface="+mn-cs"/>
              </a:defRPr>
            </a:pPr>
            <a:r>
              <a:rPr lang="en-US" dirty="0" smtClean="0"/>
              <a:t>tAiwan50 – Training Dataset</a:t>
            </a:r>
            <a:endParaRPr lang="en-US" dirty="0"/>
          </a:p>
        </c:rich>
      </c:tx>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Sheet1!$B$1</c:f>
              <c:strCache>
                <c:ptCount val="1"/>
                <c:pt idx="0">
                  <c:v>Postive</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5 PERIOD WITH VOLUME</c:v>
                </c:pt>
                <c:pt idx="1">
                  <c:v>10 PERIOD WITH VOLUME</c:v>
                </c:pt>
                <c:pt idx="2">
                  <c:v>20 PERIOD WITH VOLUME</c:v>
                </c:pt>
                <c:pt idx="3">
                  <c:v>5 PERIOD WITHOUT VOLUME</c:v>
                </c:pt>
                <c:pt idx="4">
                  <c:v>10 PERIOD WITHOUT VOLUME</c:v>
                </c:pt>
                <c:pt idx="5">
                  <c:v>20 PERIOD WITHOUT VOLUME</c:v>
                </c:pt>
              </c:strCache>
            </c:strRef>
          </c:cat>
          <c:val>
            <c:numRef>
              <c:f>Sheet1!$B$2:$B$7</c:f>
              <c:numCache>
                <c:formatCode>General</c:formatCode>
                <c:ptCount val="6"/>
                <c:pt idx="0">
                  <c:v>98197</c:v>
                </c:pt>
                <c:pt idx="1">
                  <c:v>100532</c:v>
                </c:pt>
                <c:pt idx="2">
                  <c:v>101937</c:v>
                </c:pt>
                <c:pt idx="3">
                  <c:v>98200</c:v>
                </c:pt>
                <c:pt idx="4">
                  <c:v>100602</c:v>
                </c:pt>
                <c:pt idx="5">
                  <c:v>102213</c:v>
                </c:pt>
              </c:numCache>
            </c:numRef>
          </c:val>
          <c:extLst>
            <c:ext xmlns:c16="http://schemas.microsoft.com/office/drawing/2014/chart" uri="{C3380CC4-5D6E-409C-BE32-E72D297353CC}">
              <c16:uniqueId val="{00000000-1449-481A-8F9C-8B38F87FC269}"/>
            </c:ext>
          </c:extLst>
        </c:ser>
        <c:ser>
          <c:idx val="1"/>
          <c:order val="1"/>
          <c:tx>
            <c:strRef>
              <c:f>Sheet1!$C$1</c:f>
              <c:strCache>
                <c:ptCount val="1"/>
                <c:pt idx="0">
                  <c:v>Negative</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5 PERIOD WITH VOLUME</c:v>
                </c:pt>
                <c:pt idx="1">
                  <c:v>10 PERIOD WITH VOLUME</c:v>
                </c:pt>
                <c:pt idx="2">
                  <c:v>20 PERIOD WITH VOLUME</c:v>
                </c:pt>
                <c:pt idx="3">
                  <c:v>5 PERIOD WITHOUT VOLUME</c:v>
                </c:pt>
                <c:pt idx="4">
                  <c:v>10 PERIOD WITHOUT VOLUME</c:v>
                </c:pt>
                <c:pt idx="5">
                  <c:v>20 PERIOD WITHOUT VOLUME</c:v>
                </c:pt>
              </c:strCache>
            </c:strRef>
          </c:cat>
          <c:val>
            <c:numRef>
              <c:f>Sheet1!$C$2:$C$7</c:f>
              <c:numCache>
                <c:formatCode>General</c:formatCode>
                <c:ptCount val="6"/>
                <c:pt idx="0">
                  <c:v>100364</c:v>
                </c:pt>
                <c:pt idx="1">
                  <c:v>97619</c:v>
                </c:pt>
                <c:pt idx="2">
                  <c:v>94903</c:v>
                </c:pt>
                <c:pt idx="3">
                  <c:v>100369</c:v>
                </c:pt>
                <c:pt idx="4">
                  <c:v>97717</c:v>
                </c:pt>
                <c:pt idx="5">
                  <c:v>95606</c:v>
                </c:pt>
              </c:numCache>
            </c:numRef>
          </c:val>
          <c:extLst>
            <c:ext xmlns:c16="http://schemas.microsoft.com/office/drawing/2014/chart" uri="{C3380CC4-5D6E-409C-BE32-E72D297353CC}">
              <c16:uniqueId val="{00000001-1449-481A-8F9C-8B38F87FC269}"/>
            </c:ext>
          </c:extLst>
        </c:ser>
        <c:dLbls>
          <c:showLegendKey val="0"/>
          <c:showVal val="1"/>
          <c:showCatName val="0"/>
          <c:showSerName val="0"/>
          <c:showPercent val="0"/>
          <c:showBubbleSize val="0"/>
        </c:dLbls>
        <c:gapWidth val="79"/>
        <c:shape val="cylinder"/>
        <c:axId val="490273535"/>
        <c:axId val="490270207"/>
        <c:axId val="0"/>
      </c:bar3DChart>
      <c:catAx>
        <c:axId val="4902735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cap="all" spc="120" normalizeH="0" baseline="0">
                <a:solidFill>
                  <a:schemeClr val="tx1"/>
                </a:solidFill>
                <a:latin typeface="+mn-lt"/>
                <a:ea typeface="+mn-ea"/>
                <a:cs typeface="+mn-cs"/>
              </a:defRPr>
            </a:pPr>
            <a:endParaRPr lang="en-US"/>
          </a:p>
        </c:txPr>
        <c:crossAx val="490270207"/>
        <c:crosses val="autoZero"/>
        <c:auto val="1"/>
        <c:lblAlgn val="ctr"/>
        <c:lblOffset val="100"/>
        <c:noMultiLvlLbl val="0"/>
      </c:catAx>
      <c:valAx>
        <c:axId val="490270207"/>
        <c:scaling>
          <c:orientation val="minMax"/>
        </c:scaling>
        <c:delete val="1"/>
        <c:axPos val="b"/>
        <c:numFmt formatCode="General" sourceLinked="1"/>
        <c:majorTickMark val="none"/>
        <c:minorTickMark val="none"/>
        <c:tickLblPos val="nextTo"/>
        <c:crossAx val="490273535"/>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r>
              <a:rPr lang="en-US" dirty="0" smtClean="0">
                <a:solidFill>
                  <a:schemeClr val="tx1"/>
                </a:solidFill>
              </a:rPr>
              <a:t>2 Months Period</a:t>
            </a:r>
            <a:endParaRPr lang="en-US" dirty="0">
              <a:solidFill>
                <a:schemeClr val="tx1"/>
              </a:solidFill>
            </a:endParaRPr>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Sheet1!$A$2</c:f>
              <c:strCache>
                <c:ptCount val="1"/>
                <c:pt idx="0">
                  <c:v>Khaidem, Saha et al. 2016</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Specitivity</c:v>
                </c:pt>
                <c:pt idx="1">
                  <c:v>Recall</c:v>
                </c:pt>
                <c:pt idx="2">
                  <c:v>Precision</c:v>
                </c:pt>
                <c:pt idx="3">
                  <c:v>Accuracy</c:v>
                </c:pt>
              </c:strCache>
            </c:strRef>
          </c:cat>
          <c:val>
            <c:numRef>
              <c:f>Sheet1!$B$2:$E$2</c:f>
              <c:numCache>
                <c:formatCode>General</c:formatCode>
                <c:ptCount val="4"/>
                <c:pt idx="0">
                  <c:v>0.88</c:v>
                </c:pt>
                <c:pt idx="1">
                  <c:v>0.92500000000000004</c:v>
                </c:pt>
                <c:pt idx="2">
                  <c:v>0.91</c:v>
                </c:pt>
                <c:pt idx="3">
                  <c:v>0.90600000000000003</c:v>
                </c:pt>
              </c:numCache>
            </c:numRef>
          </c:val>
          <c:extLst>
            <c:ext xmlns:c16="http://schemas.microsoft.com/office/drawing/2014/chart" uri="{C3380CC4-5D6E-409C-BE32-E72D297353CC}">
              <c16:uniqueId val="{00000000-A267-4B22-9CA2-8A417B978EBE}"/>
            </c:ext>
          </c:extLst>
        </c:ser>
        <c:ser>
          <c:idx val="1"/>
          <c:order val="1"/>
          <c:tx>
            <c:strRef>
              <c:f>Sheet1!$A$3</c:f>
              <c:strCache>
                <c:ptCount val="1"/>
                <c:pt idx="0">
                  <c:v>Our Proposed Method</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Specitivity</c:v>
                </c:pt>
                <c:pt idx="1">
                  <c:v>Recall</c:v>
                </c:pt>
                <c:pt idx="2">
                  <c:v>Precision</c:v>
                </c:pt>
                <c:pt idx="3">
                  <c:v>Accuracy</c:v>
                </c:pt>
              </c:strCache>
            </c:strRef>
          </c:cat>
          <c:val>
            <c:numRef>
              <c:f>Sheet1!$B$3:$E$3</c:f>
              <c:numCache>
                <c:formatCode>General</c:formatCode>
                <c:ptCount val="4"/>
                <c:pt idx="0">
                  <c:v>0.86199999999999999</c:v>
                </c:pt>
                <c:pt idx="1">
                  <c:v>0.94</c:v>
                </c:pt>
                <c:pt idx="2">
                  <c:v>0.94</c:v>
                </c:pt>
                <c:pt idx="3">
                  <c:v>0.94199999999999995</c:v>
                </c:pt>
              </c:numCache>
            </c:numRef>
          </c:val>
          <c:extLst>
            <c:ext xmlns:c16="http://schemas.microsoft.com/office/drawing/2014/chart" uri="{C3380CC4-5D6E-409C-BE32-E72D297353CC}">
              <c16:uniqueId val="{00000001-A267-4B22-9CA2-8A417B978EBE}"/>
            </c:ext>
          </c:extLst>
        </c:ser>
        <c:dLbls>
          <c:showLegendKey val="0"/>
          <c:showVal val="1"/>
          <c:showCatName val="0"/>
          <c:showSerName val="0"/>
          <c:showPercent val="0"/>
          <c:showBubbleSize val="0"/>
        </c:dLbls>
        <c:gapWidth val="150"/>
        <c:shape val="box"/>
        <c:axId val="508800399"/>
        <c:axId val="508802895"/>
        <c:axId val="0"/>
      </c:bar3DChart>
      <c:catAx>
        <c:axId val="508800399"/>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508802895"/>
        <c:crosses val="autoZero"/>
        <c:auto val="1"/>
        <c:lblAlgn val="ctr"/>
        <c:lblOffset val="100"/>
        <c:noMultiLvlLbl val="0"/>
      </c:catAx>
      <c:valAx>
        <c:axId val="508802895"/>
        <c:scaling>
          <c:orientation val="minMax"/>
          <c:min val="0.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50880039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r>
              <a:rPr lang="en-US" dirty="0" smtClean="0">
                <a:solidFill>
                  <a:schemeClr val="tx1"/>
                </a:solidFill>
              </a:rPr>
              <a:t>3 Months Period</a:t>
            </a:r>
            <a:endParaRPr lang="en-US" dirty="0">
              <a:solidFill>
                <a:schemeClr val="tx1"/>
              </a:solidFill>
            </a:endParaRPr>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Sheet1!$A$2</c:f>
              <c:strCache>
                <c:ptCount val="1"/>
                <c:pt idx="0">
                  <c:v>Khaidem, Saha et al. 2016</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Specitivity</c:v>
                </c:pt>
                <c:pt idx="1">
                  <c:v>Recall</c:v>
                </c:pt>
                <c:pt idx="2">
                  <c:v>Precision</c:v>
                </c:pt>
                <c:pt idx="3">
                  <c:v>Accuracy</c:v>
                </c:pt>
              </c:strCache>
            </c:strRef>
          </c:cat>
          <c:val>
            <c:numRef>
              <c:f>Sheet1!$B$2:$E$2</c:f>
              <c:numCache>
                <c:formatCode>General</c:formatCode>
                <c:ptCount val="4"/>
                <c:pt idx="0">
                  <c:v>0.92600000000000005</c:v>
                </c:pt>
                <c:pt idx="1">
                  <c:v>0.95</c:v>
                </c:pt>
                <c:pt idx="2">
                  <c:v>0.92400000000000004</c:v>
                </c:pt>
                <c:pt idx="3">
                  <c:v>0.93899999999999995</c:v>
                </c:pt>
              </c:numCache>
            </c:numRef>
          </c:val>
          <c:extLst>
            <c:ext xmlns:c16="http://schemas.microsoft.com/office/drawing/2014/chart" uri="{C3380CC4-5D6E-409C-BE32-E72D297353CC}">
              <c16:uniqueId val="{00000000-875E-45F1-8048-A7424071C164}"/>
            </c:ext>
          </c:extLst>
        </c:ser>
        <c:ser>
          <c:idx val="1"/>
          <c:order val="1"/>
          <c:tx>
            <c:strRef>
              <c:f>Sheet1!$A$3</c:f>
              <c:strCache>
                <c:ptCount val="1"/>
                <c:pt idx="0">
                  <c:v>Our Proposed Method</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Specitivity</c:v>
                </c:pt>
                <c:pt idx="1">
                  <c:v>Recall</c:v>
                </c:pt>
                <c:pt idx="2">
                  <c:v>Precision</c:v>
                </c:pt>
                <c:pt idx="3">
                  <c:v>Accuracy</c:v>
                </c:pt>
              </c:strCache>
            </c:strRef>
          </c:cat>
          <c:val>
            <c:numRef>
              <c:f>Sheet1!$B$3:$E$3</c:f>
              <c:numCache>
                <c:formatCode>General</c:formatCode>
                <c:ptCount val="4"/>
                <c:pt idx="0">
                  <c:v>0.88200000000000001</c:v>
                </c:pt>
                <c:pt idx="1">
                  <c:v>0.95</c:v>
                </c:pt>
                <c:pt idx="2">
                  <c:v>0.94</c:v>
                </c:pt>
                <c:pt idx="3">
                  <c:v>0.94499999999999995</c:v>
                </c:pt>
              </c:numCache>
            </c:numRef>
          </c:val>
          <c:extLst>
            <c:ext xmlns:c16="http://schemas.microsoft.com/office/drawing/2014/chart" uri="{C3380CC4-5D6E-409C-BE32-E72D297353CC}">
              <c16:uniqueId val="{00000001-875E-45F1-8048-A7424071C164}"/>
            </c:ext>
          </c:extLst>
        </c:ser>
        <c:dLbls>
          <c:showLegendKey val="0"/>
          <c:showVal val="1"/>
          <c:showCatName val="0"/>
          <c:showSerName val="0"/>
          <c:showPercent val="0"/>
          <c:showBubbleSize val="0"/>
        </c:dLbls>
        <c:gapWidth val="150"/>
        <c:shape val="box"/>
        <c:axId val="661989231"/>
        <c:axId val="661986735"/>
        <c:axId val="0"/>
      </c:bar3DChart>
      <c:catAx>
        <c:axId val="661989231"/>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661986735"/>
        <c:crosses val="autoZero"/>
        <c:auto val="1"/>
        <c:lblAlgn val="ctr"/>
        <c:lblOffset val="100"/>
        <c:noMultiLvlLbl val="0"/>
      </c:catAx>
      <c:valAx>
        <c:axId val="661986735"/>
        <c:scaling>
          <c:orientation val="minMax"/>
          <c:min val="0.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61989231"/>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r>
              <a:rPr lang="en-US" dirty="0" smtClean="0">
                <a:solidFill>
                  <a:schemeClr val="tx1"/>
                </a:solidFill>
              </a:rPr>
              <a:t>1 Month</a:t>
            </a:r>
            <a:r>
              <a:rPr lang="en-US" baseline="0" dirty="0" smtClean="0">
                <a:solidFill>
                  <a:schemeClr val="tx1"/>
                </a:solidFill>
              </a:rPr>
              <a:t> Period</a:t>
            </a:r>
            <a:endParaRPr lang="en-US" dirty="0">
              <a:solidFill>
                <a:schemeClr val="tx1"/>
              </a:solidFill>
            </a:endParaRPr>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Sheet1!$A$2</c:f>
              <c:strCache>
                <c:ptCount val="1"/>
                <c:pt idx="0">
                  <c:v>Khaidem, Saha et al. 2016</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Specitivity</c:v>
                </c:pt>
                <c:pt idx="1">
                  <c:v>Recall</c:v>
                </c:pt>
                <c:pt idx="2">
                  <c:v>Precision</c:v>
                </c:pt>
                <c:pt idx="3">
                  <c:v>Accuracy</c:v>
                </c:pt>
              </c:strCache>
            </c:strRef>
          </c:cat>
          <c:val>
            <c:numRef>
              <c:f>Sheet1!$B$2:$E$2</c:f>
              <c:numCache>
                <c:formatCode>General</c:formatCode>
                <c:ptCount val="4"/>
                <c:pt idx="0">
                  <c:v>0.84799999999999998</c:v>
                </c:pt>
                <c:pt idx="1">
                  <c:v>0.90700000000000003</c:v>
                </c:pt>
                <c:pt idx="2">
                  <c:v>0.89200000000000002</c:v>
                </c:pt>
                <c:pt idx="3">
                  <c:v>0.88200000000000001</c:v>
                </c:pt>
              </c:numCache>
            </c:numRef>
          </c:val>
          <c:extLst>
            <c:ext xmlns:c16="http://schemas.microsoft.com/office/drawing/2014/chart" uri="{C3380CC4-5D6E-409C-BE32-E72D297353CC}">
              <c16:uniqueId val="{00000000-DD8F-4ACE-B9D0-02CA159B3F71}"/>
            </c:ext>
          </c:extLst>
        </c:ser>
        <c:ser>
          <c:idx val="1"/>
          <c:order val="1"/>
          <c:tx>
            <c:strRef>
              <c:f>Sheet1!$A$3</c:f>
              <c:strCache>
                <c:ptCount val="1"/>
                <c:pt idx="0">
                  <c:v>Our Proposed Method</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Specitivity</c:v>
                </c:pt>
                <c:pt idx="1">
                  <c:v>Recall</c:v>
                </c:pt>
                <c:pt idx="2">
                  <c:v>Precision</c:v>
                </c:pt>
                <c:pt idx="3">
                  <c:v>Accuracy</c:v>
                </c:pt>
              </c:strCache>
            </c:strRef>
          </c:cat>
          <c:val>
            <c:numRef>
              <c:f>Sheet1!$B$3:$E$3</c:f>
              <c:numCache>
                <c:formatCode>General</c:formatCode>
                <c:ptCount val="4"/>
                <c:pt idx="0">
                  <c:v>0.86299999999999999</c:v>
                </c:pt>
                <c:pt idx="1">
                  <c:v>0.9</c:v>
                </c:pt>
                <c:pt idx="2">
                  <c:v>0.9</c:v>
                </c:pt>
                <c:pt idx="3">
                  <c:v>0.89600000000000002</c:v>
                </c:pt>
              </c:numCache>
            </c:numRef>
          </c:val>
          <c:extLst>
            <c:ext xmlns:c16="http://schemas.microsoft.com/office/drawing/2014/chart" uri="{C3380CC4-5D6E-409C-BE32-E72D297353CC}">
              <c16:uniqueId val="{00000001-DD8F-4ACE-B9D0-02CA159B3F71}"/>
            </c:ext>
          </c:extLst>
        </c:ser>
        <c:dLbls>
          <c:showLegendKey val="0"/>
          <c:showVal val="1"/>
          <c:showCatName val="0"/>
          <c:showSerName val="0"/>
          <c:showPercent val="0"/>
          <c:showBubbleSize val="0"/>
        </c:dLbls>
        <c:gapWidth val="150"/>
        <c:shape val="box"/>
        <c:axId val="474988479"/>
        <c:axId val="474990975"/>
        <c:axId val="0"/>
      </c:bar3DChart>
      <c:catAx>
        <c:axId val="474988479"/>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4990975"/>
        <c:crosses val="autoZero"/>
        <c:auto val="1"/>
        <c:lblAlgn val="ctr"/>
        <c:lblOffset val="100"/>
        <c:noMultiLvlLbl val="0"/>
      </c:catAx>
      <c:valAx>
        <c:axId val="474990975"/>
        <c:scaling>
          <c:orientation val="minMax"/>
          <c:min val="0.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498847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r>
              <a:rPr lang="en-US" dirty="0" smtClean="0">
                <a:solidFill>
                  <a:schemeClr val="tx1"/>
                </a:solidFill>
              </a:rPr>
              <a:t>2 Months Period</a:t>
            </a:r>
            <a:endParaRPr lang="en-US" dirty="0">
              <a:solidFill>
                <a:schemeClr val="tx1"/>
              </a:solidFill>
            </a:endParaRPr>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Sheet1!$A$2</c:f>
              <c:strCache>
                <c:ptCount val="1"/>
                <c:pt idx="0">
                  <c:v>Khaidem, Saha et al. 2016</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Specitivity</c:v>
                </c:pt>
                <c:pt idx="1">
                  <c:v>Recall</c:v>
                </c:pt>
                <c:pt idx="2">
                  <c:v>Precision</c:v>
                </c:pt>
                <c:pt idx="3">
                  <c:v>Accuracy</c:v>
                </c:pt>
              </c:strCache>
            </c:strRef>
          </c:cat>
          <c:val>
            <c:numRef>
              <c:f>Sheet1!$B$2:$E$2</c:f>
              <c:numCache>
                <c:formatCode>General</c:formatCode>
                <c:ptCount val="4"/>
                <c:pt idx="0">
                  <c:v>0.91900000000000004</c:v>
                </c:pt>
                <c:pt idx="1">
                  <c:v>0.93799999999999994</c:v>
                </c:pt>
                <c:pt idx="2">
                  <c:v>0.94099999999999995</c:v>
                </c:pt>
                <c:pt idx="3">
                  <c:v>0.93</c:v>
                </c:pt>
              </c:numCache>
            </c:numRef>
          </c:val>
          <c:extLst>
            <c:ext xmlns:c16="http://schemas.microsoft.com/office/drawing/2014/chart" uri="{C3380CC4-5D6E-409C-BE32-E72D297353CC}">
              <c16:uniqueId val="{00000000-D8BB-4E30-957D-CA5BC5D4A98F}"/>
            </c:ext>
          </c:extLst>
        </c:ser>
        <c:ser>
          <c:idx val="1"/>
          <c:order val="1"/>
          <c:tx>
            <c:strRef>
              <c:f>Sheet1!$A$3</c:f>
              <c:strCache>
                <c:ptCount val="1"/>
                <c:pt idx="0">
                  <c:v>Our Proposed Method</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Specitivity</c:v>
                </c:pt>
                <c:pt idx="1">
                  <c:v>Recall</c:v>
                </c:pt>
                <c:pt idx="2">
                  <c:v>Precision</c:v>
                </c:pt>
                <c:pt idx="3">
                  <c:v>Accuracy</c:v>
                </c:pt>
              </c:strCache>
            </c:strRef>
          </c:cat>
          <c:val>
            <c:numRef>
              <c:f>Sheet1!$B$3:$E$3</c:f>
              <c:numCache>
                <c:formatCode>General</c:formatCode>
                <c:ptCount val="4"/>
                <c:pt idx="0">
                  <c:v>0.877</c:v>
                </c:pt>
                <c:pt idx="1">
                  <c:v>0.94</c:v>
                </c:pt>
                <c:pt idx="2">
                  <c:v>0.94</c:v>
                </c:pt>
                <c:pt idx="3">
                  <c:v>0.93600000000000005</c:v>
                </c:pt>
              </c:numCache>
            </c:numRef>
          </c:val>
          <c:extLst>
            <c:ext xmlns:c16="http://schemas.microsoft.com/office/drawing/2014/chart" uri="{C3380CC4-5D6E-409C-BE32-E72D297353CC}">
              <c16:uniqueId val="{00000001-D8BB-4E30-957D-CA5BC5D4A98F}"/>
            </c:ext>
          </c:extLst>
        </c:ser>
        <c:dLbls>
          <c:showLegendKey val="0"/>
          <c:showVal val="1"/>
          <c:showCatName val="0"/>
          <c:showSerName val="0"/>
          <c:showPercent val="0"/>
          <c:showBubbleSize val="0"/>
        </c:dLbls>
        <c:gapWidth val="150"/>
        <c:shape val="box"/>
        <c:axId val="480392063"/>
        <c:axId val="480375007"/>
        <c:axId val="0"/>
      </c:bar3DChart>
      <c:catAx>
        <c:axId val="480392063"/>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80375007"/>
        <c:crosses val="autoZero"/>
        <c:auto val="1"/>
        <c:lblAlgn val="ctr"/>
        <c:lblOffset val="100"/>
        <c:noMultiLvlLbl val="0"/>
      </c:catAx>
      <c:valAx>
        <c:axId val="480375007"/>
        <c:scaling>
          <c:orientation val="minMax"/>
          <c:min val="0.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8039206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r>
              <a:rPr lang="en-US" dirty="0" smtClean="0">
                <a:solidFill>
                  <a:schemeClr val="tx1"/>
                </a:solidFill>
              </a:rPr>
              <a:t>3 Months Period</a:t>
            </a:r>
            <a:endParaRPr lang="en-US" dirty="0">
              <a:solidFill>
                <a:schemeClr val="tx1"/>
              </a:solidFill>
            </a:endParaRPr>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Sheet1!$A$2</c:f>
              <c:strCache>
                <c:ptCount val="1"/>
                <c:pt idx="0">
                  <c:v>Khaidem, Saha et al. 2016</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Specitivity</c:v>
                </c:pt>
                <c:pt idx="1">
                  <c:v>Recall</c:v>
                </c:pt>
                <c:pt idx="2">
                  <c:v>Precision</c:v>
                </c:pt>
                <c:pt idx="3">
                  <c:v>Accuracy</c:v>
                </c:pt>
              </c:strCache>
            </c:strRef>
          </c:cat>
          <c:val>
            <c:numRef>
              <c:f>Sheet1!$B$2:$E$2</c:f>
              <c:numCache>
                <c:formatCode>General</c:formatCode>
                <c:ptCount val="4"/>
                <c:pt idx="0">
                  <c:v>0.92300000000000004</c:v>
                </c:pt>
                <c:pt idx="1">
                  <c:v>0.96099999999999997</c:v>
                </c:pt>
                <c:pt idx="2">
                  <c:v>0.94499999999999995</c:v>
                </c:pt>
                <c:pt idx="3">
                  <c:v>0.94499999999999995</c:v>
                </c:pt>
              </c:numCache>
            </c:numRef>
          </c:val>
          <c:extLst>
            <c:ext xmlns:c16="http://schemas.microsoft.com/office/drawing/2014/chart" uri="{C3380CC4-5D6E-409C-BE32-E72D297353CC}">
              <c16:uniqueId val="{00000000-1E85-407E-9111-616308E58FAE}"/>
            </c:ext>
          </c:extLst>
        </c:ser>
        <c:ser>
          <c:idx val="1"/>
          <c:order val="1"/>
          <c:tx>
            <c:strRef>
              <c:f>Sheet1!$A$3</c:f>
              <c:strCache>
                <c:ptCount val="1"/>
                <c:pt idx="0">
                  <c:v>Our Proposed Method</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Specitivity</c:v>
                </c:pt>
                <c:pt idx="1">
                  <c:v>Recall</c:v>
                </c:pt>
                <c:pt idx="2">
                  <c:v>Precision</c:v>
                </c:pt>
                <c:pt idx="3">
                  <c:v>Accuracy</c:v>
                </c:pt>
              </c:strCache>
            </c:strRef>
          </c:cat>
          <c:val>
            <c:numRef>
              <c:f>Sheet1!$B$3:$E$3</c:f>
              <c:numCache>
                <c:formatCode>General</c:formatCode>
                <c:ptCount val="4"/>
                <c:pt idx="0">
                  <c:v>0.88500000000000001</c:v>
                </c:pt>
                <c:pt idx="1">
                  <c:v>0.96</c:v>
                </c:pt>
                <c:pt idx="2">
                  <c:v>0.96</c:v>
                </c:pt>
                <c:pt idx="3">
                  <c:v>0.95599999999999996</c:v>
                </c:pt>
              </c:numCache>
            </c:numRef>
          </c:val>
          <c:extLst>
            <c:ext xmlns:c16="http://schemas.microsoft.com/office/drawing/2014/chart" uri="{C3380CC4-5D6E-409C-BE32-E72D297353CC}">
              <c16:uniqueId val="{00000001-1E85-407E-9111-616308E58FAE}"/>
            </c:ext>
          </c:extLst>
        </c:ser>
        <c:dLbls>
          <c:showLegendKey val="0"/>
          <c:showVal val="1"/>
          <c:showCatName val="0"/>
          <c:showSerName val="0"/>
          <c:showPercent val="0"/>
          <c:showBubbleSize val="0"/>
        </c:dLbls>
        <c:gapWidth val="150"/>
        <c:shape val="box"/>
        <c:axId val="446353023"/>
        <c:axId val="446346367"/>
        <c:axId val="0"/>
      </c:bar3DChart>
      <c:catAx>
        <c:axId val="446353023"/>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46346367"/>
        <c:crosses val="autoZero"/>
        <c:auto val="1"/>
        <c:lblAlgn val="ctr"/>
        <c:lblOffset val="100"/>
        <c:noMultiLvlLbl val="0"/>
      </c:catAx>
      <c:valAx>
        <c:axId val="446346367"/>
        <c:scaling>
          <c:orientation val="minMax"/>
          <c:min val="0.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4635302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r>
              <a:rPr lang="en-US">
                <a:solidFill>
                  <a:schemeClr val="tx1"/>
                </a:solidFill>
              </a:rPr>
              <a:t>1 Month Period</a:t>
            </a:r>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Sheet1!$A$2</c:f>
              <c:strCache>
                <c:ptCount val="1"/>
                <c:pt idx="0">
                  <c:v>Khaidem, Saha et al. 2016</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Specitivity</c:v>
                </c:pt>
                <c:pt idx="1">
                  <c:v>Recall</c:v>
                </c:pt>
                <c:pt idx="2">
                  <c:v>Precision</c:v>
                </c:pt>
                <c:pt idx="3">
                  <c:v>Accuracy</c:v>
                </c:pt>
              </c:strCache>
            </c:strRef>
          </c:cat>
          <c:val>
            <c:numRef>
              <c:f>Sheet1!$B$2:$E$2</c:f>
              <c:numCache>
                <c:formatCode>General</c:formatCode>
                <c:ptCount val="4"/>
                <c:pt idx="0">
                  <c:v>0.80900000000000005</c:v>
                </c:pt>
                <c:pt idx="1">
                  <c:v>0.876</c:v>
                </c:pt>
                <c:pt idx="2">
                  <c:v>0.85499999999999998</c:v>
                </c:pt>
                <c:pt idx="3">
                  <c:v>0.84699999999999998</c:v>
                </c:pt>
              </c:numCache>
            </c:numRef>
          </c:val>
          <c:extLst>
            <c:ext xmlns:c16="http://schemas.microsoft.com/office/drawing/2014/chart" uri="{C3380CC4-5D6E-409C-BE32-E72D297353CC}">
              <c16:uniqueId val="{00000000-7457-470E-A212-6F59708B65F7}"/>
            </c:ext>
          </c:extLst>
        </c:ser>
        <c:ser>
          <c:idx val="1"/>
          <c:order val="1"/>
          <c:tx>
            <c:strRef>
              <c:f>Sheet1!$A$3</c:f>
              <c:strCache>
                <c:ptCount val="1"/>
                <c:pt idx="0">
                  <c:v>Our Proposed Method</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Specitivity</c:v>
                </c:pt>
                <c:pt idx="1">
                  <c:v>Recall</c:v>
                </c:pt>
                <c:pt idx="2">
                  <c:v>Precision</c:v>
                </c:pt>
                <c:pt idx="3">
                  <c:v>Accuracy</c:v>
                </c:pt>
              </c:strCache>
            </c:strRef>
          </c:cat>
          <c:val>
            <c:numRef>
              <c:f>Sheet1!$B$3:$E$3</c:f>
              <c:numCache>
                <c:formatCode>General</c:formatCode>
                <c:ptCount val="4"/>
                <c:pt idx="0">
                  <c:v>0.86</c:v>
                </c:pt>
                <c:pt idx="1">
                  <c:v>0.9</c:v>
                </c:pt>
                <c:pt idx="2">
                  <c:v>0.9</c:v>
                </c:pt>
                <c:pt idx="3">
                  <c:v>0.90200000000000002</c:v>
                </c:pt>
              </c:numCache>
            </c:numRef>
          </c:val>
          <c:extLst>
            <c:ext xmlns:c16="http://schemas.microsoft.com/office/drawing/2014/chart" uri="{C3380CC4-5D6E-409C-BE32-E72D297353CC}">
              <c16:uniqueId val="{00000001-7457-470E-A212-6F59708B65F7}"/>
            </c:ext>
          </c:extLst>
        </c:ser>
        <c:dLbls>
          <c:showLegendKey val="0"/>
          <c:showVal val="1"/>
          <c:showCatName val="0"/>
          <c:showSerName val="0"/>
          <c:showPercent val="0"/>
          <c:showBubbleSize val="0"/>
        </c:dLbls>
        <c:gapWidth val="150"/>
        <c:shape val="box"/>
        <c:axId val="284187007"/>
        <c:axId val="284187839"/>
        <c:axId val="0"/>
      </c:bar3DChart>
      <c:catAx>
        <c:axId val="284187007"/>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84187839"/>
        <c:crosses val="autoZero"/>
        <c:auto val="1"/>
        <c:lblAlgn val="ctr"/>
        <c:lblOffset val="100"/>
        <c:noMultiLvlLbl val="0"/>
      </c:catAx>
      <c:valAx>
        <c:axId val="284187839"/>
        <c:scaling>
          <c:orientation val="minMax"/>
          <c:min val="0.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8418700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r>
              <a:rPr lang="en-US">
                <a:solidFill>
                  <a:schemeClr val="tx1"/>
                </a:solidFill>
              </a:rPr>
              <a:t>2 Months Period</a:t>
            </a:r>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Sheet1!$A$2</c:f>
              <c:strCache>
                <c:ptCount val="1"/>
                <c:pt idx="0">
                  <c:v>Khaidem, Saha et al. 2016</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Specitivity</c:v>
                </c:pt>
                <c:pt idx="1">
                  <c:v>Recall</c:v>
                </c:pt>
                <c:pt idx="2">
                  <c:v>Precision</c:v>
                </c:pt>
                <c:pt idx="3">
                  <c:v>Accuracy</c:v>
                </c:pt>
              </c:strCache>
            </c:strRef>
          </c:cat>
          <c:val>
            <c:numRef>
              <c:f>Sheet1!$B$2:$E$2</c:f>
              <c:numCache>
                <c:formatCode>General</c:formatCode>
                <c:ptCount val="4"/>
                <c:pt idx="0">
                  <c:v>0.876</c:v>
                </c:pt>
                <c:pt idx="1">
                  <c:v>0.93</c:v>
                </c:pt>
                <c:pt idx="2">
                  <c:v>0.91300000000000003</c:v>
                </c:pt>
                <c:pt idx="3">
                  <c:v>0.90800000000000003</c:v>
                </c:pt>
              </c:numCache>
            </c:numRef>
          </c:val>
          <c:extLst>
            <c:ext xmlns:c16="http://schemas.microsoft.com/office/drawing/2014/chart" uri="{C3380CC4-5D6E-409C-BE32-E72D297353CC}">
              <c16:uniqueId val="{00000000-9641-44A6-BEB2-D9AFECB4F05E}"/>
            </c:ext>
          </c:extLst>
        </c:ser>
        <c:ser>
          <c:idx val="1"/>
          <c:order val="1"/>
          <c:tx>
            <c:strRef>
              <c:f>Sheet1!$A$3</c:f>
              <c:strCache>
                <c:ptCount val="1"/>
                <c:pt idx="0">
                  <c:v>Our Proposed Method</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Specitivity</c:v>
                </c:pt>
                <c:pt idx="1">
                  <c:v>Recall</c:v>
                </c:pt>
                <c:pt idx="2">
                  <c:v>Precision</c:v>
                </c:pt>
                <c:pt idx="3">
                  <c:v>Accuracy</c:v>
                </c:pt>
              </c:strCache>
            </c:strRef>
          </c:cat>
          <c:val>
            <c:numRef>
              <c:f>Sheet1!$B$3:$E$3</c:f>
              <c:numCache>
                <c:formatCode>General</c:formatCode>
                <c:ptCount val="4"/>
                <c:pt idx="0">
                  <c:v>0.99299999999999999</c:v>
                </c:pt>
                <c:pt idx="1">
                  <c:v>0.98</c:v>
                </c:pt>
                <c:pt idx="2">
                  <c:v>0.98</c:v>
                </c:pt>
                <c:pt idx="3">
                  <c:v>0.97799999999999998</c:v>
                </c:pt>
              </c:numCache>
            </c:numRef>
          </c:val>
          <c:extLst>
            <c:ext xmlns:c16="http://schemas.microsoft.com/office/drawing/2014/chart" uri="{C3380CC4-5D6E-409C-BE32-E72D297353CC}">
              <c16:uniqueId val="{00000001-9641-44A6-BEB2-D9AFECB4F05E}"/>
            </c:ext>
          </c:extLst>
        </c:ser>
        <c:dLbls>
          <c:showLegendKey val="0"/>
          <c:showVal val="1"/>
          <c:showCatName val="0"/>
          <c:showSerName val="0"/>
          <c:showPercent val="0"/>
          <c:showBubbleSize val="0"/>
        </c:dLbls>
        <c:gapWidth val="150"/>
        <c:shape val="box"/>
        <c:axId val="446338463"/>
        <c:axId val="446348863"/>
        <c:axId val="0"/>
      </c:bar3DChart>
      <c:catAx>
        <c:axId val="446338463"/>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46348863"/>
        <c:crosses val="autoZero"/>
        <c:auto val="1"/>
        <c:lblAlgn val="ctr"/>
        <c:lblOffset val="100"/>
        <c:noMultiLvlLbl val="0"/>
      </c:catAx>
      <c:valAx>
        <c:axId val="446348863"/>
        <c:scaling>
          <c:orientation val="minMax"/>
          <c:min val="0.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4633846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r>
              <a:rPr lang="en-US">
                <a:solidFill>
                  <a:schemeClr val="tx1"/>
                </a:solidFill>
              </a:rPr>
              <a:t>3 Months Period</a:t>
            </a:r>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Sheet1!$A$2</c:f>
              <c:strCache>
                <c:ptCount val="1"/>
                <c:pt idx="0">
                  <c:v>Khaidem, Saha et al. 2016</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Specitivity</c:v>
                </c:pt>
                <c:pt idx="1">
                  <c:v>Recall</c:v>
                </c:pt>
                <c:pt idx="2">
                  <c:v>Precision</c:v>
                </c:pt>
                <c:pt idx="3">
                  <c:v>Accuracy</c:v>
                </c:pt>
              </c:strCache>
            </c:strRef>
          </c:cat>
          <c:val>
            <c:numRef>
              <c:f>Sheet1!$B$2:$E$2</c:f>
              <c:numCache>
                <c:formatCode>General</c:formatCode>
                <c:ptCount val="4"/>
                <c:pt idx="0">
                  <c:v>0.89500000000000002</c:v>
                </c:pt>
                <c:pt idx="1">
                  <c:v>0.94499999999999995</c:v>
                </c:pt>
                <c:pt idx="2">
                  <c:v>0.93100000000000005</c:v>
                </c:pt>
                <c:pt idx="3">
                  <c:v>0.92500000000000004</c:v>
                </c:pt>
              </c:numCache>
            </c:numRef>
          </c:val>
          <c:extLst>
            <c:ext xmlns:c16="http://schemas.microsoft.com/office/drawing/2014/chart" uri="{C3380CC4-5D6E-409C-BE32-E72D297353CC}">
              <c16:uniqueId val="{00000000-7B05-41C9-9647-ADD0564CD768}"/>
            </c:ext>
          </c:extLst>
        </c:ser>
        <c:ser>
          <c:idx val="1"/>
          <c:order val="1"/>
          <c:tx>
            <c:strRef>
              <c:f>Sheet1!$A$3</c:f>
              <c:strCache>
                <c:ptCount val="1"/>
                <c:pt idx="0">
                  <c:v>Our Proposed Method</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Specitivity</c:v>
                </c:pt>
                <c:pt idx="1">
                  <c:v>Recall</c:v>
                </c:pt>
                <c:pt idx="2">
                  <c:v>Precision</c:v>
                </c:pt>
                <c:pt idx="3">
                  <c:v>Accuracy</c:v>
                </c:pt>
              </c:strCache>
            </c:strRef>
          </c:cat>
          <c:val>
            <c:numRef>
              <c:f>Sheet1!$B$3:$E$3</c:f>
              <c:numCache>
                <c:formatCode>General</c:formatCode>
                <c:ptCount val="4"/>
                <c:pt idx="0">
                  <c:v>0.98299999999999998</c:v>
                </c:pt>
                <c:pt idx="1">
                  <c:v>0.98</c:v>
                </c:pt>
                <c:pt idx="2">
                  <c:v>0.98</c:v>
                </c:pt>
                <c:pt idx="3">
                  <c:v>0.97399999999999998</c:v>
                </c:pt>
              </c:numCache>
            </c:numRef>
          </c:val>
          <c:extLst>
            <c:ext xmlns:c16="http://schemas.microsoft.com/office/drawing/2014/chart" uri="{C3380CC4-5D6E-409C-BE32-E72D297353CC}">
              <c16:uniqueId val="{00000001-7B05-41C9-9647-ADD0564CD768}"/>
            </c:ext>
          </c:extLst>
        </c:ser>
        <c:dLbls>
          <c:showLegendKey val="0"/>
          <c:showVal val="1"/>
          <c:showCatName val="0"/>
          <c:showSerName val="0"/>
          <c:showPercent val="0"/>
          <c:showBubbleSize val="0"/>
        </c:dLbls>
        <c:gapWidth val="150"/>
        <c:shape val="box"/>
        <c:axId val="465496911"/>
        <c:axId val="465482767"/>
        <c:axId val="0"/>
      </c:bar3DChart>
      <c:catAx>
        <c:axId val="465496911"/>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65482767"/>
        <c:crosses val="autoZero"/>
        <c:auto val="1"/>
        <c:lblAlgn val="ctr"/>
        <c:lblOffset val="100"/>
        <c:noMultiLvlLbl val="0"/>
      </c:catAx>
      <c:valAx>
        <c:axId val="465482767"/>
        <c:scaling>
          <c:orientation val="minMax"/>
          <c:min val="0.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65496911"/>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Sheet1!$A$2</c:f>
              <c:strCache>
                <c:ptCount val="1"/>
                <c:pt idx="0">
                  <c:v>Zhang, Zhang et al. 2018</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dLbl>
              <c:idx val="1"/>
              <c:layout>
                <c:manualLayout>
                  <c:x val="1.0416666666666666E-2"/>
                  <c:y val="0"/>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39A9-4ABC-9A16-878F817B2626}"/>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Sheet1!$B$1:$C$1</c:f>
              <c:strCache>
                <c:ptCount val="2"/>
                <c:pt idx="0">
                  <c:v>Accuracy</c:v>
                </c:pt>
                <c:pt idx="1">
                  <c:v>MCC</c:v>
                </c:pt>
              </c:strCache>
            </c:strRef>
          </c:cat>
          <c:val>
            <c:numRef>
              <c:f>Sheet1!$B$2:$C$2</c:f>
              <c:numCache>
                <c:formatCode>General</c:formatCode>
                <c:ptCount val="2"/>
                <c:pt idx="0">
                  <c:v>0.61699999999999999</c:v>
                </c:pt>
                <c:pt idx="1">
                  <c:v>0.33100000000000002</c:v>
                </c:pt>
              </c:numCache>
            </c:numRef>
          </c:val>
          <c:extLst>
            <c:ext xmlns:c16="http://schemas.microsoft.com/office/drawing/2014/chart" uri="{C3380CC4-5D6E-409C-BE32-E72D297353CC}">
              <c16:uniqueId val="{00000000-4940-4BC8-BF8A-74AA88281B68}"/>
            </c:ext>
          </c:extLst>
        </c:ser>
        <c:ser>
          <c:idx val="1"/>
          <c:order val="1"/>
          <c:tx>
            <c:strRef>
              <c:f>Sheet1!$A$3</c:f>
              <c:strCache>
                <c:ptCount val="1"/>
                <c:pt idx="0">
                  <c:v>Our Proposed Method</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Sheet1!$B$1:$C$1</c:f>
              <c:strCache>
                <c:ptCount val="2"/>
                <c:pt idx="0">
                  <c:v>Accuracy</c:v>
                </c:pt>
                <c:pt idx="1">
                  <c:v>MCC</c:v>
                </c:pt>
              </c:strCache>
            </c:strRef>
          </c:cat>
          <c:val>
            <c:numRef>
              <c:f>Sheet1!$B$3:$C$3</c:f>
              <c:numCache>
                <c:formatCode>General</c:formatCode>
                <c:ptCount val="2"/>
                <c:pt idx="0">
                  <c:v>0.92600000000000005</c:v>
                </c:pt>
                <c:pt idx="1">
                  <c:v>0.84599999999999997</c:v>
                </c:pt>
              </c:numCache>
            </c:numRef>
          </c:val>
          <c:extLst>
            <c:ext xmlns:c16="http://schemas.microsoft.com/office/drawing/2014/chart" uri="{C3380CC4-5D6E-409C-BE32-E72D297353CC}">
              <c16:uniqueId val="{00000001-4940-4BC8-BF8A-74AA88281B68}"/>
            </c:ext>
          </c:extLst>
        </c:ser>
        <c:dLbls>
          <c:showLegendKey val="0"/>
          <c:showVal val="1"/>
          <c:showCatName val="0"/>
          <c:showSerName val="0"/>
          <c:showPercent val="0"/>
          <c:showBubbleSize val="0"/>
        </c:dLbls>
        <c:gapWidth val="65"/>
        <c:shape val="box"/>
        <c:axId val="445054095"/>
        <c:axId val="445060751"/>
        <c:axId val="0"/>
      </c:bar3DChart>
      <c:catAx>
        <c:axId val="445054095"/>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800" b="1" i="0" u="none" strike="noStrike" kern="1200" cap="all" baseline="0">
                <a:solidFill>
                  <a:schemeClr val="tx1"/>
                </a:solidFill>
                <a:latin typeface="+mn-lt"/>
                <a:ea typeface="+mn-ea"/>
                <a:cs typeface="+mn-cs"/>
              </a:defRPr>
            </a:pPr>
            <a:endParaRPr lang="en-US"/>
          </a:p>
        </c:txPr>
        <c:crossAx val="445060751"/>
        <c:crosses val="autoZero"/>
        <c:auto val="1"/>
        <c:lblAlgn val="ctr"/>
        <c:lblOffset val="100"/>
        <c:noMultiLvlLbl val="0"/>
      </c:catAx>
      <c:valAx>
        <c:axId val="44506075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445054095"/>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solidFill>
                <a:latin typeface="+mn-lt"/>
                <a:ea typeface="+mn-ea"/>
                <a:cs typeface="+mn-cs"/>
              </a:defRPr>
            </a:pPr>
            <a:r>
              <a:rPr lang="en-US" dirty="0" smtClean="0">
                <a:solidFill>
                  <a:schemeClr val="tx1"/>
                </a:solidFill>
              </a:rPr>
              <a:t>Taiwan50 – Testing Dataset</a:t>
            </a:r>
            <a:endParaRPr lang="en-US" dirty="0">
              <a:solidFill>
                <a:schemeClr val="tx1"/>
              </a:solidFill>
            </a:endParaRPr>
          </a:p>
        </c:rich>
      </c:tx>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Sheet1!$B$1</c:f>
              <c:strCache>
                <c:ptCount val="1"/>
                <c:pt idx="0">
                  <c:v>Positive</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5 PERIOD WITH VOLUME</c:v>
                </c:pt>
                <c:pt idx="1">
                  <c:v>10 PERIOD WITH VOLUME</c:v>
                </c:pt>
                <c:pt idx="2">
                  <c:v>20 PERIOD WITH VOLUME</c:v>
                </c:pt>
                <c:pt idx="3">
                  <c:v>5 PERIOD WITHOUT VOLUME</c:v>
                </c:pt>
                <c:pt idx="4">
                  <c:v>10 PERIOD WITHOUT VOLUME</c:v>
                </c:pt>
                <c:pt idx="5">
                  <c:v>20 PERIOD WITHOUT VOLUME</c:v>
                </c:pt>
              </c:strCache>
            </c:strRef>
          </c:cat>
          <c:val>
            <c:numRef>
              <c:f>Sheet1!$B$2:$B$7</c:f>
              <c:numCache>
                <c:formatCode>General</c:formatCode>
                <c:ptCount val="6"/>
                <c:pt idx="0">
                  <c:v>8690</c:v>
                </c:pt>
                <c:pt idx="1">
                  <c:v>9229</c:v>
                </c:pt>
                <c:pt idx="2">
                  <c:v>9361</c:v>
                </c:pt>
                <c:pt idx="3">
                  <c:v>8690</c:v>
                </c:pt>
                <c:pt idx="4">
                  <c:v>9204</c:v>
                </c:pt>
                <c:pt idx="5">
                  <c:v>9341</c:v>
                </c:pt>
              </c:numCache>
            </c:numRef>
          </c:val>
          <c:extLst>
            <c:ext xmlns:c16="http://schemas.microsoft.com/office/drawing/2014/chart" uri="{C3380CC4-5D6E-409C-BE32-E72D297353CC}">
              <c16:uniqueId val="{00000000-77E3-4FAC-927F-DD5DA60D49D1}"/>
            </c:ext>
          </c:extLst>
        </c:ser>
        <c:ser>
          <c:idx val="1"/>
          <c:order val="1"/>
          <c:tx>
            <c:strRef>
              <c:f>Sheet1!$C$1</c:f>
              <c:strCache>
                <c:ptCount val="1"/>
                <c:pt idx="0">
                  <c:v>Negative</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5 PERIOD WITH VOLUME</c:v>
                </c:pt>
                <c:pt idx="1">
                  <c:v>10 PERIOD WITH VOLUME</c:v>
                </c:pt>
                <c:pt idx="2">
                  <c:v>20 PERIOD WITH VOLUME</c:v>
                </c:pt>
                <c:pt idx="3">
                  <c:v>5 PERIOD WITHOUT VOLUME</c:v>
                </c:pt>
                <c:pt idx="4">
                  <c:v>10 PERIOD WITHOUT VOLUME</c:v>
                </c:pt>
                <c:pt idx="5">
                  <c:v>20 PERIOD WITHOUT VOLUME</c:v>
                </c:pt>
              </c:strCache>
            </c:strRef>
          </c:cat>
          <c:val>
            <c:numRef>
              <c:f>Sheet1!$C$2:$C$7</c:f>
              <c:numCache>
                <c:formatCode>General</c:formatCode>
                <c:ptCount val="6"/>
                <c:pt idx="0">
                  <c:v>8474</c:v>
                </c:pt>
                <c:pt idx="1">
                  <c:v>7721</c:v>
                </c:pt>
                <c:pt idx="2">
                  <c:v>7089</c:v>
                </c:pt>
                <c:pt idx="3">
                  <c:v>8474</c:v>
                </c:pt>
                <c:pt idx="4">
                  <c:v>7710</c:v>
                </c:pt>
                <c:pt idx="5">
                  <c:v>7073</c:v>
                </c:pt>
              </c:numCache>
            </c:numRef>
          </c:val>
          <c:extLst>
            <c:ext xmlns:c16="http://schemas.microsoft.com/office/drawing/2014/chart" uri="{C3380CC4-5D6E-409C-BE32-E72D297353CC}">
              <c16:uniqueId val="{00000001-77E3-4FAC-927F-DD5DA60D49D1}"/>
            </c:ext>
          </c:extLst>
        </c:ser>
        <c:dLbls>
          <c:showLegendKey val="0"/>
          <c:showVal val="1"/>
          <c:showCatName val="0"/>
          <c:showSerName val="0"/>
          <c:showPercent val="0"/>
          <c:showBubbleSize val="0"/>
        </c:dLbls>
        <c:gapWidth val="79"/>
        <c:shape val="cylinder"/>
        <c:axId val="175712575"/>
        <c:axId val="175713823"/>
        <c:axId val="0"/>
      </c:bar3DChart>
      <c:catAx>
        <c:axId val="1757125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cap="all" spc="120" normalizeH="0" baseline="0">
                <a:solidFill>
                  <a:schemeClr val="tx1"/>
                </a:solidFill>
                <a:latin typeface="+mn-lt"/>
                <a:ea typeface="+mn-ea"/>
                <a:cs typeface="+mn-cs"/>
              </a:defRPr>
            </a:pPr>
            <a:endParaRPr lang="en-US"/>
          </a:p>
        </c:txPr>
        <c:crossAx val="175713823"/>
        <c:crosses val="autoZero"/>
        <c:auto val="1"/>
        <c:lblAlgn val="ctr"/>
        <c:lblOffset val="100"/>
        <c:noMultiLvlLbl val="0"/>
      </c:catAx>
      <c:valAx>
        <c:axId val="175713823"/>
        <c:scaling>
          <c:orientation val="minMax"/>
        </c:scaling>
        <c:delete val="1"/>
        <c:axPos val="b"/>
        <c:numFmt formatCode="General" sourceLinked="1"/>
        <c:majorTickMark val="none"/>
        <c:minorTickMark val="none"/>
        <c:tickLblPos val="nextTo"/>
        <c:crossAx val="175712575"/>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solidFill>
                <a:latin typeface="+mn-lt"/>
                <a:ea typeface="+mn-ea"/>
                <a:cs typeface="+mn-cs"/>
              </a:defRPr>
            </a:pPr>
            <a:r>
              <a:rPr lang="en-US" dirty="0" smtClean="0">
                <a:solidFill>
                  <a:schemeClr val="tx1"/>
                </a:solidFill>
              </a:rPr>
              <a:t>Indonesia10 – training dataset</a:t>
            </a:r>
            <a:endParaRPr lang="en-US" dirty="0">
              <a:solidFill>
                <a:schemeClr val="tx1"/>
              </a:solidFill>
            </a:endParaRPr>
          </a:p>
        </c:rich>
      </c:tx>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Sheet1!$B$1</c:f>
              <c:strCache>
                <c:ptCount val="1"/>
                <c:pt idx="0">
                  <c:v>Positive</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5 PERIOD WITH VOLUME</c:v>
                </c:pt>
                <c:pt idx="1">
                  <c:v>10 PERIOD WITH VOLUME</c:v>
                </c:pt>
                <c:pt idx="2">
                  <c:v>20 PERIOD WITH VOLUME</c:v>
                </c:pt>
                <c:pt idx="3">
                  <c:v>5 PERIOD WITHOUT VOLUME</c:v>
                </c:pt>
                <c:pt idx="4">
                  <c:v>10 PERIOD WITHOUT VOLUME</c:v>
                </c:pt>
                <c:pt idx="5">
                  <c:v>20 PERIOD WITHOUT VOLUME</c:v>
                </c:pt>
              </c:strCache>
            </c:strRef>
          </c:cat>
          <c:val>
            <c:numRef>
              <c:f>Sheet1!$B$2:$B$7</c:f>
              <c:numCache>
                <c:formatCode>General</c:formatCode>
                <c:ptCount val="6"/>
                <c:pt idx="0">
                  <c:v>16796</c:v>
                </c:pt>
                <c:pt idx="1">
                  <c:v>17996</c:v>
                </c:pt>
                <c:pt idx="2">
                  <c:v>18851</c:v>
                </c:pt>
                <c:pt idx="3">
                  <c:v>15688</c:v>
                </c:pt>
                <c:pt idx="4">
                  <c:v>14527</c:v>
                </c:pt>
                <c:pt idx="5">
                  <c:v>15134</c:v>
                </c:pt>
              </c:numCache>
            </c:numRef>
          </c:val>
          <c:extLst>
            <c:ext xmlns:c16="http://schemas.microsoft.com/office/drawing/2014/chart" uri="{C3380CC4-5D6E-409C-BE32-E72D297353CC}">
              <c16:uniqueId val="{00000000-AB23-4EE9-B174-B709CCD59275}"/>
            </c:ext>
          </c:extLst>
        </c:ser>
        <c:ser>
          <c:idx val="1"/>
          <c:order val="1"/>
          <c:tx>
            <c:strRef>
              <c:f>Sheet1!$C$1</c:f>
              <c:strCache>
                <c:ptCount val="1"/>
                <c:pt idx="0">
                  <c:v>Negative</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5 PERIOD WITH VOLUME</c:v>
                </c:pt>
                <c:pt idx="1">
                  <c:v>10 PERIOD WITH VOLUME</c:v>
                </c:pt>
                <c:pt idx="2">
                  <c:v>20 PERIOD WITH VOLUME</c:v>
                </c:pt>
                <c:pt idx="3">
                  <c:v>5 PERIOD WITHOUT VOLUME</c:v>
                </c:pt>
                <c:pt idx="4">
                  <c:v>10 PERIOD WITHOUT VOLUME</c:v>
                </c:pt>
                <c:pt idx="5">
                  <c:v>20 PERIOD WITHOUT VOLUME</c:v>
                </c:pt>
              </c:strCache>
            </c:strRef>
          </c:cat>
          <c:val>
            <c:numRef>
              <c:f>Sheet1!$C$2:$C$7</c:f>
              <c:numCache>
                <c:formatCode>General</c:formatCode>
                <c:ptCount val="6"/>
                <c:pt idx="0">
                  <c:v>17554</c:v>
                </c:pt>
                <c:pt idx="1">
                  <c:v>16327</c:v>
                </c:pt>
                <c:pt idx="2">
                  <c:v>15382</c:v>
                </c:pt>
                <c:pt idx="3">
                  <c:v>15747</c:v>
                </c:pt>
                <c:pt idx="4">
                  <c:v>16863</c:v>
                </c:pt>
                <c:pt idx="5">
                  <c:v>19304</c:v>
                </c:pt>
              </c:numCache>
            </c:numRef>
          </c:val>
          <c:extLst>
            <c:ext xmlns:c16="http://schemas.microsoft.com/office/drawing/2014/chart" uri="{C3380CC4-5D6E-409C-BE32-E72D297353CC}">
              <c16:uniqueId val="{00000001-AB23-4EE9-B174-B709CCD59275}"/>
            </c:ext>
          </c:extLst>
        </c:ser>
        <c:dLbls>
          <c:showLegendKey val="0"/>
          <c:showVal val="1"/>
          <c:showCatName val="0"/>
          <c:showSerName val="0"/>
          <c:showPercent val="0"/>
          <c:showBubbleSize val="0"/>
        </c:dLbls>
        <c:gapWidth val="79"/>
        <c:shape val="cylinder"/>
        <c:axId val="121443279"/>
        <c:axId val="121447023"/>
        <c:axId val="0"/>
      </c:bar3DChart>
      <c:catAx>
        <c:axId val="1214432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cap="all" spc="120" normalizeH="0" baseline="0">
                <a:solidFill>
                  <a:schemeClr val="tx1"/>
                </a:solidFill>
                <a:latin typeface="+mn-lt"/>
                <a:ea typeface="+mn-ea"/>
                <a:cs typeface="+mn-cs"/>
              </a:defRPr>
            </a:pPr>
            <a:endParaRPr lang="en-US"/>
          </a:p>
        </c:txPr>
        <c:crossAx val="121447023"/>
        <c:crosses val="autoZero"/>
        <c:auto val="1"/>
        <c:lblAlgn val="ctr"/>
        <c:lblOffset val="100"/>
        <c:noMultiLvlLbl val="0"/>
      </c:catAx>
      <c:valAx>
        <c:axId val="121447023"/>
        <c:scaling>
          <c:orientation val="minMax"/>
        </c:scaling>
        <c:delete val="1"/>
        <c:axPos val="b"/>
        <c:numFmt formatCode="General" sourceLinked="1"/>
        <c:majorTickMark val="none"/>
        <c:minorTickMark val="none"/>
        <c:tickLblPos val="nextTo"/>
        <c:crossAx val="12144327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solidFill>
                <a:latin typeface="+mn-lt"/>
                <a:ea typeface="+mn-ea"/>
                <a:cs typeface="+mn-cs"/>
              </a:defRPr>
            </a:pPr>
            <a:r>
              <a:rPr lang="en-US" dirty="0" smtClean="0">
                <a:solidFill>
                  <a:schemeClr val="tx1"/>
                </a:solidFill>
              </a:rPr>
              <a:t>Indonesia10 – Testing dataset</a:t>
            </a:r>
            <a:endParaRPr lang="en-US" dirty="0">
              <a:solidFill>
                <a:schemeClr val="tx1"/>
              </a:solidFill>
            </a:endParaRPr>
          </a:p>
        </c:rich>
      </c:tx>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Sheet1!$B$1</c:f>
              <c:strCache>
                <c:ptCount val="1"/>
                <c:pt idx="0">
                  <c:v>Positive</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5 PERIODS WITH VOLUME</c:v>
                </c:pt>
                <c:pt idx="1">
                  <c:v>10 PERIODS WITH VOLUME</c:v>
                </c:pt>
                <c:pt idx="2">
                  <c:v>20 PERIODS WITH VOLUME</c:v>
                </c:pt>
                <c:pt idx="3">
                  <c:v>5 PERIODS WITHOUT VOLUME</c:v>
                </c:pt>
                <c:pt idx="4">
                  <c:v>10 PERIODS WITHOUT VOLUME</c:v>
                </c:pt>
                <c:pt idx="5">
                  <c:v>20 PERIODS WITHOUT VOLUME</c:v>
                </c:pt>
              </c:strCache>
            </c:strRef>
          </c:cat>
          <c:val>
            <c:numRef>
              <c:f>Sheet1!$B$2:$B$7</c:f>
              <c:numCache>
                <c:formatCode>General</c:formatCode>
                <c:ptCount val="6"/>
                <c:pt idx="0">
                  <c:v>1779</c:v>
                </c:pt>
                <c:pt idx="1">
                  <c:v>1905</c:v>
                </c:pt>
                <c:pt idx="2">
                  <c:v>1941</c:v>
                </c:pt>
                <c:pt idx="3">
                  <c:v>1591</c:v>
                </c:pt>
                <c:pt idx="4">
                  <c:v>1421</c:v>
                </c:pt>
                <c:pt idx="5">
                  <c:v>1385</c:v>
                </c:pt>
              </c:numCache>
            </c:numRef>
          </c:val>
          <c:extLst>
            <c:ext xmlns:c16="http://schemas.microsoft.com/office/drawing/2014/chart" uri="{C3380CC4-5D6E-409C-BE32-E72D297353CC}">
              <c16:uniqueId val="{00000000-11A9-4D9E-AEFE-50C6934DD4D4}"/>
            </c:ext>
          </c:extLst>
        </c:ser>
        <c:ser>
          <c:idx val="1"/>
          <c:order val="1"/>
          <c:tx>
            <c:strRef>
              <c:f>Sheet1!$C$1</c:f>
              <c:strCache>
                <c:ptCount val="1"/>
                <c:pt idx="0">
                  <c:v>Negative</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5 PERIODS WITH VOLUME</c:v>
                </c:pt>
                <c:pt idx="1">
                  <c:v>10 PERIODS WITH VOLUME</c:v>
                </c:pt>
                <c:pt idx="2">
                  <c:v>20 PERIODS WITH VOLUME</c:v>
                </c:pt>
                <c:pt idx="3">
                  <c:v>5 PERIODS WITHOUT VOLUME</c:v>
                </c:pt>
                <c:pt idx="4">
                  <c:v>10 PERIODS WITHOUT VOLUME</c:v>
                </c:pt>
                <c:pt idx="5">
                  <c:v>20 PERIODS WITHOUT VOLUME</c:v>
                </c:pt>
              </c:strCache>
            </c:strRef>
          </c:cat>
          <c:val>
            <c:numRef>
              <c:f>Sheet1!$C$2:$C$7</c:f>
              <c:numCache>
                <c:formatCode>General</c:formatCode>
                <c:ptCount val="6"/>
                <c:pt idx="0">
                  <c:v>1832</c:v>
                </c:pt>
                <c:pt idx="1">
                  <c:v>1677</c:v>
                </c:pt>
                <c:pt idx="2">
                  <c:v>1541</c:v>
                </c:pt>
                <c:pt idx="3">
                  <c:v>1676</c:v>
                </c:pt>
                <c:pt idx="4">
                  <c:v>1801</c:v>
                </c:pt>
                <c:pt idx="5">
                  <c:v>2095</c:v>
                </c:pt>
              </c:numCache>
            </c:numRef>
          </c:val>
          <c:extLst>
            <c:ext xmlns:c16="http://schemas.microsoft.com/office/drawing/2014/chart" uri="{C3380CC4-5D6E-409C-BE32-E72D297353CC}">
              <c16:uniqueId val="{00000001-11A9-4D9E-AEFE-50C6934DD4D4}"/>
            </c:ext>
          </c:extLst>
        </c:ser>
        <c:dLbls>
          <c:showLegendKey val="0"/>
          <c:showVal val="1"/>
          <c:showCatName val="0"/>
          <c:showSerName val="0"/>
          <c:showPercent val="0"/>
          <c:showBubbleSize val="0"/>
        </c:dLbls>
        <c:gapWidth val="79"/>
        <c:shape val="cylinder"/>
        <c:axId val="1878961919"/>
        <c:axId val="1878966079"/>
        <c:axId val="0"/>
      </c:bar3DChart>
      <c:catAx>
        <c:axId val="18789619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cap="all" spc="120" normalizeH="0" baseline="0">
                <a:solidFill>
                  <a:schemeClr val="tx1"/>
                </a:solidFill>
                <a:latin typeface="+mn-lt"/>
                <a:ea typeface="+mn-ea"/>
                <a:cs typeface="+mn-cs"/>
              </a:defRPr>
            </a:pPr>
            <a:endParaRPr lang="en-US"/>
          </a:p>
        </c:txPr>
        <c:crossAx val="1878966079"/>
        <c:crosses val="autoZero"/>
        <c:auto val="1"/>
        <c:lblAlgn val="ctr"/>
        <c:lblOffset val="100"/>
        <c:noMultiLvlLbl val="0"/>
      </c:catAx>
      <c:valAx>
        <c:axId val="1878966079"/>
        <c:scaling>
          <c:orientation val="minMax"/>
        </c:scaling>
        <c:delete val="1"/>
        <c:axPos val="b"/>
        <c:numFmt formatCode="General" sourceLinked="1"/>
        <c:majorTickMark val="none"/>
        <c:minorTickMark val="none"/>
        <c:tickLblPos val="nextTo"/>
        <c:crossAx val="187896191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NIFTY Dataset</a:t>
            </a:r>
          </a:p>
        </c:rich>
      </c:tx>
      <c:layout/>
      <c:overlay val="0"/>
      <c:spPr>
        <a:noFill/>
        <a:ln>
          <a:noFill/>
        </a:ln>
        <a:effectLst/>
      </c:sp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Sheet1!$A$2</c:f>
              <c:strCache>
                <c:ptCount val="1"/>
                <c:pt idx="0">
                  <c:v>Patel, Shah et al. 2015</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Sheet1!$B$1:$C$1</c:f>
              <c:strCache>
                <c:ptCount val="2"/>
                <c:pt idx="0">
                  <c:v>Accuracy</c:v>
                </c:pt>
                <c:pt idx="1">
                  <c:v>F1-Score</c:v>
                </c:pt>
              </c:strCache>
            </c:strRef>
          </c:cat>
          <c:val>
            <c:numRef>
              <c:f>Sheet1!$B$2:$C$2</c:f>
              <c:numCache>
                <c:formatCode>General</c:formatCode>
                <c:ptCount val="2"/>
                <c:pt idx="0">
                  <c:v>0.8952</c:v>
                </c:pt>
                <c:pt idx="1">
                  <c:v>0.89349999999999996</c:v>
                </c:pt>
              </c:numCache>
            </c:numRef>
          </c:val>
          <c:extLst>
            <c:ext xmlns:c16="http://schemas.microsoft.com/office/drawing/2014/chart" uri="{C3380CC4-5D6E-409C-BE32-E72D297353CC}">
              <c16:uniqueId val="{00000000-C3C6-447A-A4CB-A3E0E8C856E9}"/>
            </c:ext>
          </c:extLst>
        </c:ser>
        <c:ser>
          <c:idx val="1"/>
          <c:order val="1"/>
          <c:tx>
            <c:strRef>
              <c:f>Sheet1!$A$3</c:f>
              <c:strCache>
                <c:ptCount val="1"/>
                <c:pt idx="0">
                  <c:v>Our Proposed Method</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layout/>
                <c15:showLeaderLines val="1"/>
                <c15:leaderLines>
                  <c:spPr>
                    <a:ln w="9525">
                      <a:solidFill>
                        <a:schemeClr val="dk1">
                          <a:lumMod val="50000"/>
                          <a:lumOff val="50000"/>
                        </a:schemeClr>
                      </a:solidFill>
                    </a:ln>
                    <a:effectLst/>
                  </c:spPr>
                </c15:leaderLines>
              </c:ext>
            </c:extLst>
          </c:dLbls>
          <c:cat>
            <c:strRef>
              <c:f>Sheet1!$B$1:$C$1</c:f>
              <c:strCache>
                <c:ptCount val="2"/>
                <c:pt idx="0">
                  <c:v>Accuracy</c:v>
                </c:pt>
                <c:pt idx="1">
                  <c:v>F1-Score</c:v>
                </c:pt>
              </c:strCache>
            </c:strRef>
          </c:cat>
          <c:val>
            <c:numRef>
              <c:f>Sheet1!$B$3:$C$3</c:f>
              <c:numCache>
                <c:formatCode>General</c:formatCode>
                <c:ptCount val="2"/>
                <c:pt idx="0">
                  <c:v>0.93400000000000005</c:v>
                </c:pt>
                <c:pt idx="1">
                  <c:v>0.93</c:v>
                </c:pt>
              </c:numCache>
            </c:numRef>
          </c:val>
          <c:extLst>
            <c:ext xmlns:c16="http://schemas.microsoft.com/office/drawing/2014/chart" uri="{C3380CC4-5D6E-409C-BE32-E72D297353CC}">
              <c16:uniqueId val="{00000001-C3C6-447A-A4CB-A3E0E8C856E9}"/>
            </c:ext>
          </c:extLst>
        </c:ser>
        <c:dLbls>
          <c:showLegendKey val="0"/>
          <c:showVal val="1"/>
          <c:showCatName val="0"/>
          <c:showSerName val="0"/>
          <c:showPercent val="0"/>
          <c:showBubbleSize val="0"/>
        </c:dLbls>
        <c:gapWidth val="65"/>
        <c:shape val="box"/>
        <c:axId val="208106863"/>
        <c:axId val="208113935"/>
        <c:axId val="0"/>
      </c:bar3DChart>
      <c:catAx>
        <c:axId val="208106863"/>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none" baseline="0">
                <a:solidFill>
                  <a:schemeClr val="tx1"/>
                </a:solidFill>
                <a:latin typeface="+mn-lt"/>
                <a:ea typeface="+mn-ea"/>
                <a:cs typeface="+mn-cs"/>
              </a:defRPr>
            </a:pPr>
            <a:endParaRPr lang="en-US"/>
          </a:p>
        </c:txPr>
        <c:crossAx val="208113935"/>
        <c:crosses val="autoZero"/>
        <c:auto val="1"/>
        <c:lblAlgn val="ctr"/>
        <c:lblOffset val="100"/>
        <c:noMultiLvlLbl val="0"/>
      </c:catAx>
      <c:valAx>
        <c:axId val="208113935"/>
        <c:scaling>
          <c:orientation val="minMax"/>
          <c:min val="0.5"/>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8106863"/>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INFY Dataset</a:t>
            </a:r>
          </a:p>
        </c:rich>
      </c:tx>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Sheet1!$A$2</c:f>
              <c:strCache>
                <c:ptCount val="1"/>
                <c:pt idx="0">
                  <c:v>Patel, Shah et al. 2015</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Sheet1!$B$1:$C$1</c:f>
              <c:strCache>
                <c:ptCount val="2"/>
                <c:pt idx="0">
                  <c:v>Accuracy</c:v>
                </c:pt>
                <c:pt idx="1">
                  <c:v>F1-Score</c:v>
                </c:pt>
              </c:strCache>
            </c:strRef>
          </c:cat>
          <c:val>
            <c:numRef>
              <c:f>Sheet1!$B$2:$C$2</c:f>
              <c:numCache>
                <c:formatCode>General</c:formatCode>
                <c:ptCount val="2"/>
                <c:pt idx="0">
                  <c:v>0.90010000000000001</c:v>
                </c:pt>
                <c:pt idx="1">
                  <c:v>0.90169999999999995</c:v>
                </c:pt>
              </c:numCache>
            </c:numRef>
          </c:val>
          <c:extLst>
            <c:ext xmlns:c16="http://schemas.microsoft.com/office/drawing/2014/chart" uri="{C3380CC4-5D6E-409C-BE32-E72D297353CC}">
              <c16:uniqueId val="{00000000-0BC3-4CC0-A0B7-2E496FC513AA}"/>
            </c:ext>
          </c:extLst>
        </c:ser>
        <c:ser>
          <c:idx val="1"/>
          <c:order val="1"/>
          <c:tx>
            <c:strRef>
              <c:f>Sheet1!$A$3</c:f>
              <c:strCache>
                <c:ptCount val="1"/>
                <c:pt idx="0">
                  <c:v>Our Proposed Method</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Sheet1!$B$1:$C$1</c:f>
              <c:strCache>
                <c:ptCount val="2"/>
                <c:pt idx="0">
                  <c:v>Accuracy</c:v>
                </c:pt>
                <c:pt idx="1">
                  <c:v>F1-Score</c:v>
                </c:pt>
              </c:strCache>
            </c:strRef>
          </c:cat>
          <c:val>
            <c:numRef>
              <c:f>Sheet1!$B$3:$C$3</c:f>
              <c:numCache>
                <c:formatCode>General</c:formatCode>
                <c:ptCount val="2"/>
                <c:pt idx="0">
                  <c:v>0.93899999999999995</c:v>
                </c:pt>
                <c:pt idx="1">
                  <c:v>0.94</c:v>
                </c:pt>
              </c:numCache>
            </c:numRef>
          </c:val>
          <c:extLst>
            <c:ext xmlns:c16="http://schemas.microsoft.com/office/drawing/2014/chart" uri="{C3380CC4-5D6E-409C-BE32-E72D297353CC}">
              <c16:uniqueId val="{00000001-0BC3-4CC0-A0B7-2E496FC513AA}"/>
            </c:ext>
          </c:extLst>
        </c:ser>
        <c:dLbls>
          <c:showLegendKey val="0"/>
          <c:showVal val="1"/>
          <c:showCatName val="0"/>
          <c:showSerName val="0"/>
          <c:showPercent val="0"/>
          <c:showBubbleSize val="0"/>
        </c:dLbls>
        <c:gapWidth val="65"/>
        <c:shape val="box"/>
        <c:axId val="208077743"/>
        <c:axId val="208094799"/>
        <c:axId val="0"/>
      </c:bar3DChart>
      <c:catAx>
        <c:axId val="208077743"/>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none" baseline="0">
                <a:solidFill>
                  <a:schemeClr val="tx1"/>
                </a:solidFill>
                <a:latin typeface="+mn-lt"/>
                <a:ea typeface="+mn-ea"/>
                <a:cs typeface="+mn-cs"/>
              </a:defRPr>
            </a:pPr>
            <a:endParaRPr lang="en-US"/>
          </a:p>
        </c:txPr>
        <c:crossAx val="208094799"/>
        <c:crosses val="autoZero"/>
        <c:auto val="1"/>
        <c:lblAlgn val="ctr"/>
        <c:lblOffset val="100"/>
        <c:noMultiLvlLbl val="0"/>
      </c:catAx>
      <c:valAx>
        <c:axId val="208094799"/>
        <c:scaling>
          <c:orientation val="minMax"/>
          <c:min val="0.5"/>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8077743"/>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RELIANCE Dataset</a:t>
            </a:r>
          </a:p>
        </c:rich>
      </c:tx>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Sheet1!$A$2</c:f>
              <c:strCache>
                <c:ptCount val="1"/>
                <c:pt idx="0">
                  <c:v>Patel, Shah et al. 2015</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Sheet1!$B$1:$C$1</c:f>
              <c:strCache>
                <c:ptCount val="2"/>
                <c:pt idx="0">
                  <c:v>Accuracy</c:v>
                </c:pt>
                <c:pt idx="1">
                  <c:v>F1-Score</c:v>
                </c:pt>
              </c:strCache>
            </c:strRef>
          </c:cat>
          <c:val>
            <c:numRef>
              <c:f>Sheet1!$B$2:$C$2</c:f>
              <c:numCache>
                <c:formatCode>General</c:formatCode>
                <c:ptCount val="2"/>
                <c:pt idx="0">
                  <c:v>0.92220000000000002</c:v>
                </c:pt>
                <c:pt idx="1">
                  <c:v>0.9234</c:v>
                </c:pt>
              </c:numCache>
            </c:numRef>
          </c:val>
          <c:extLst>
            <c:ext xmlns:c16="http://schemas.microsoft.com/office/drawing/2014/chart" uri="{C3380CC4-5D6E-409C-BE32-E72D297353CC}">
              <c16:uniqueId val="{00000000-B3F9-4A24-AB5A-F0D4355FE571}"/>
            </c:ext>
          </c:extLst>
        </c:ser>
        <c:ser>
          <c:idx val="1"/>
          <c:order val="1"/>
          <c:tx>
            <c:strRef>
              <c:f>Sheet1!$A$3</c:f>
              <c:strCache>
                <c:ptCount val="1"/>
                <c:pt idx="0">
                  <c:v>Our Proposed Method</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Sheet1!$B$1:$C$1</c:f>
              <c:strCache>
                <c:ptCount val="2"/>
                <c:pt idx="0">
                  <c:v>Accuracy</c:v>
                </c:pt>
                <c:pt idx="1">
                  <c:v>F1-Score</c:v>
                </c:pt>
              </c:strCache>
            </c:strRef>
          </c:cat>
          <c:val>
            <c:numRef>
              <c:f>Sheet1!$B$3:$C$3</c:f>
              <c:numCache>
                <c:formatCode>General</c:formatCode>
                <c:ptCount val="2"/>
                <c:pt idx="0">
                  <c:v>0.93899999999999995</c:v>
                </c:pt>
                <c:pt idx="1">
                  <c:v>0.94</c:v>
                </c:pt>
              </c:numCache>
            </c:numRef>
          </c:val>
          <c:extLst>
            <c:ext xmlns:c16="http://schemas.microsoft.com/office/drawing/2014/chart" uri="{C3380CC4-5D6E-409C-BE32-E72D297353CC}">
              <c16:uniqueId val="{00000001-B3F9-4A24-AB5A-F0D4355FE571}"/>
            </c:ext>
          </c:extLst>
        </c:ser>
        <c:dLbls>
          <c:showLegendKey val="0"/>
          <c:showVal val="1"/>
          <c:showCatName val="0"/>
          <c:showSerName val="0"/>
          <c:showPercent val="0"/>
          <c:showBubbleSize val="0"/>
        </c:dLbls>
        <c:gapWidth val="65"/>
        <c:shape val="box"/>
        <c:axId val="219346879"/>
        <c:axId val="219348127"/>
        <c:axId val="0"/>
      </c:bar3DChart>
      <c:catAx>
        <c:axId val="219346879"/>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none" baseline="0">
                <a:solidFill>
                  <a:schemeClr val="tx1"/>
                </a:solidFill>
                <a:latin typeface="+mn-lt"/>
                <a:ea typeface="+mn-ea"/>
                <a:cs typeface="+mn-cs"/>
              </a:defRPr>
            </a:pPr>
            <a:endParaRPr lang="en-US"/>
          </a:p>
        </c:txPr>
        <c:crossAx val="219348127"/>
        <c:crosses val="autoZero"/>
        <c:auto val="1"/>
        <c:lblAlgn val="ctr"/>
        <c:lblOffset val="100"/>
        <c:noMultiLvlLbl val="0"/>
      </c:catAx>
      <c:valAx>
        <c:axId val="219348127"/>
        <c:scaling>
          <c:orientation val="minMax"/>
          <c:min val="0.5"/>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19346879"/>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smtClean="0"/>
              <a:t>BSE SENSEX</a:t>
            </a:r>
            <a:r>
              <a:rPr lang="en-US" baseline="0" dirty="0" smtClean="0"/>
              <a:t> Dataset</a:t>
            </a:r>
            <a:endParaRPr lang="en-US" dirty="0"/>
          </a:p>
        </c:rich>
      </c:tx>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Sheet1!$A$2</c:f>
              <c:strCache>
                <c:ptCount val="1"/>
                <c:pt idx="0">
                  <c:v>Patel, Shah et al. 2015</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Sheet1!$B$1:$C$1</c:f>
              <c:strCache>
                <c:ptCount val="2"/>
                <c:pt idx="0">
                  <c:v>Accuracy</c:v>
                </c:pt>
                <c:pt idx="1">
                  <c:v>F1-Score</c:v>
                </c:pt>
              </c:strCache>
            </c:strRef>
          </c:cat>
          <c:val>
            <c:numRef>
              <c:f>Sheet1!$B$2:$C$2</c:f>
              <c:numCache>
                <c:formatCode>General</c:formatCode>
                <c:ptCount val="2"/>
                <c:pt idx="0">
                  <c:v>0.89839999999999998</c:v>
                </c:pt>
                <c:pt idx="1">
                  <c:v>0.90259999999999996</c:v>
                </c:pt>
              </c:numCache>
            </c:numRef>
          </c:val>
          <c:extLst>
            <c:ext xmlns:c16="http://schemas.microsoft.com/office/drawing/2014/chart" uri="{C3380CC4-5D6E-409C-BE32-E72D297353CC}">
              <c16:uniqueId val="{00000000-C08C-4E9F-A841-A9CE28C11CEC}"/>
            </c:ext>
          </c:extLst>
        </c:ser>
        <c:ser>
          <c:idx val="1"/>
          <c:order val="1"/>
          <c:tx>
            <c:strRef>
              <c:f>Sheet1!$A$3</c:f>
              <c:strCache>
                <c:ptCount val="1"/>
                <c:pt idx="0">
                  <c:v>Our Proposed Method</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Sheet1!$B$1:$C$1</c:f>
              <c:strCache>
                <c:ptCount val="2"/>
                <c:pt idx="0">
                  <c:v>Accuracy</c:v>
                </c:pt>
                <c:pt idx="1">
                  <c:v>F1-Score</c:v>
                </c:pt>
              </c:strCache>
            </c:strRef>
          </c:cat>
          <c:val>
            <c:numRef>
              <c:f>Sheet1!$B$3:$C$3</c:f>
              <c:numCache>
                <c:formatCode>General</c:formatCode>
                <c:ptCount val="2"/>
                <c:pt idx="0">
                  <c:v>0.97199999999999998</c:v>
                </c:pt>
                <c:pt idx="1">
                  <c:v>0.97</c:v>
                </c:pt>
              </c:numCache>
            </c:numRef>
          </c:val>
          <c:extLst>
            <c:ext xmlns:c16="http://schemas.microsoft.com/office/drawing/2014/chart" uri="{C3380CC4-5D6E-409C-BE32-E72D297353CC}">
              <c16:uniqueId val="{00000001-C08C-4E9F-A841-A9CE28C11CEC}"/>
            </c:ext>
          </c:extLst>
        </c:ser>
        <c:dLbls>
          <c:showLegendKey val="0"/>
          <c:showVal val="1"/>
          <c:showCatName val="0"/>
          <c:showSerName val="0"/>
          <c:showPercent val="0"/>
          <c:showBubbleSize val="0"/>
        </c:dLbls>
        <c:gapWidth val="65"/>
        <c:shape val="box"/>
        <c:axId val="687361151"/>
        <c:axId val="687359487"/>
        <c:axId val="0"/>
      </c:bar3DChart>
      <c:catAx>
        <c:axId val="68736115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none" baseline="0">
                <a:solidFill>
                  <a:schemeClr val="tx1"/>
                </a:solidFill>
                <a:latin typeface="+mn-lt"/>
                <a:ea typeface="+mn-ea"/>
                <a:cs typeface="+mn-cs"/>
              </a:defRPr>
            </a:pPr>
            <a:endParaRPr lang="en-US"/>
          </a:p>
        </c:txPr>
        <c:crossAx val="687359487"/>
        <c:crosses val="autoZero"/>
        <c:auto val="1"/>
        <c:lblAlgn val="ctr"/>
        <c:lblOffset val="100"/>
        <c:noMultiLvlLbl val="0"/>
      </c:catAx>
      <c:valAx>
        <c:axId val="687359487"/>
        <c:scaling>
          <c:orientation val="minMax"/>
          <c:min val="0.5"/>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687361151"/>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r>
              <a:rPr lang="en-US" b="1" dirty="0" smtClean="0">
                <a:solidFill>
                  <a:schemeClr val="tx1"/>
                </a:solidFill>
              </a:rPr>
              <a:t>1 Month Periods</a:t>
            </a:r>
            <a:endParaRPr lang="en-US" b="1" dirty="0">
              <a:solidFill>
                <a:schemeClr val="tx1"/>
              </a:solidFill>
            </a:endParaRPr>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Sheet1!$A$2</c:f>
              <c:strCache>
                <c:ptCount val="1"/>
                <c:pt idx="0">
                  <c:v>Khaidem, Saha et al. 2016</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Specitivity</c:v>
                </c:pt>
                <c:pt idx="1">
                  <c:v>Recall</c:v>
                </c:pt>
                <c:pt idx="2">
                  <c:v>Precision</c:v>
                </c:pt>
                <c:pt idx="3">
                  <c:v>Accuracy</c:v>
                </c:pt>
              </c:strCache>
            </c:strRef>
          </c:cat>
          <c:val>
            <c:numRef>
              <c:f>Sheet1!$B$2:$E$2</c:f>
              <c:numCache>
                <c:formatCode>General</c:formatCode>
                <c:ptCount val="4"/>
                <c:pt idx="0">
                  <c:v>0.86499999999999999</c:v>
                </c:pt>
                <c:pt idx="1">
                  <c:v>0.87</c:v>
                </c:pt>
                <c:pt idx="2">
                  <c:v>0.88100000000000001</c:v>
                </c:pt>
                <c:pt idx="3">
                  <c:v>0.86799999999999999</c:v>
                </c:pt>
              </c:numCache>
            </c:numRef>
          </c:val>
          <c:extLst>
            <c:ext xmlns:c16="http://schemas.microsoft.com/office/drawing/2014/chart" uri="{C3380CC4-5D6E-409C-BE32-E72D297353CC}">
              <c16:uniqueId val="{00000000-D660-410D-AA27-F927715FE4E5}"/>
            </c:ext>
          </c:extLst>
        </c:ser>
        <c:ser>
          <c:idx val="1"/>
          <c:order val="1"/>
          <c:tx>
            <c:strRef>
              <c:f>Sheet1!$A$3</c:f>
              <c:strCache>
                <c:ptCount val="1"/>
                <c:pt idx="0">
                  <c:v>Our Proposed Method</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Specitivity</c:v>
                </c:pt>
                <c:pt idx="1">
                  <c:v>Recall</c:v>
                </c:pt>
                <c:pt idx="2">
                  <c:v>Precision</c:v>
                </c:pt>
                <c:pt idx="3">
                  <c:v>Accuracy</c:v>
                </c:pt>
              </c:strCache>
            </c:strRef>
          </c:cat>
          <c:val>
            <c:numRef>
              <c:f>Sheet1!$B$3:$E$3</c:f>
              <c:numCache>
                <c:formatCode>General</c:formatCode>
                <c:ptCount val="4"/>
                <c:pt idx="0">
                  <c:v>0.89100000000000001</c:v>
                </c:pt>
                <c:pt idx="1">
                  <c:v>0.87</c:v>
                </c:pt>
                <c:pt idx="2">
                  <c:v>0.88</c:v>
                </c:pt>
                <c:pt idx="3">
                  <c:v>0.875</c:v>
                </c:pt>
              </c:numCache>
            </c:numRef>
          </c:val>
          <c:extLst>
            <c:ext xmlns:c16="http://schemas.microsoft.com/office/drawing/2014/chart" uri="{C3380CC4-5D6E-409C-BE32-E72D297353CC}">
              <c16:uniqueId val="{00000001-D660-410D-AA27-F927715FE4E5}"/>
            </c:ext>
          </c:extLst>
        </c:ser>
        <c:dLbls>
          <c:showLegendKey val="0"/>
          <c:showVal val="1"/>
          <c:showCatName val="0"/>
          <c:showSerName val="0"/>
          <c:showPercent val="0"/>
          <c:showBubbleSize val="0"/>
        </c:dLbls>
        <c:gapWidth val="150"/>
        <c:shape val="box"/>
        <c:axId val="480379999"/>
        <c:axId val="480370847"/>
        <c:axId val="0"/>
      </c:bar3DChart>
      <c:catAx>
        <c:axId val="480379999"/>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0370847"/>
        <c:crosses val="autoZero"/>
        <c:auto val="1"/>
        <c:lblAlgn val="ctr"/>
        <c:lblOffset val="100"/>
        <c:noMultiLvlLbl val="0"/>
      </c:catAx>
      <c:valAx>
        <c:axId val="480370847"/>
        <c:scaling>
          <c:orientation val="minMax"/>
          <c:min val="0.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8037999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5.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6.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7.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1"/>
            <a:ext cx="3037840" cy="466434"/>
          </a:xfrm>
          <a:prstGeom prst="rect">
            <a:avLst/>
          </a:prstGeom>
        </p:spPr>
        <p:txBody>
          <a:bodyPr vert="horz" lIns="93177" tIns="46589" rIns="93177" bIns="46589" rtlCol="0"/>
          <a:lstStyle>
            <a:lvl1pPr algn="r">
              <a:defRPr sz="1200"/>
            </a:lvl1pPr>
          </a:lstStyle>
          <a:p>
            <a:fld id="{50026749-98C4-4AAD-8F09-468BD9ED2DC6}" type="datetimeFigureOut">
              <a:rPr lang="en-US" smtClean="0"/>
              <a:t>7/19/2018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BD6C9105-374B-408C-9424-DD324D069207}" type="slidenum">
              <a:rPr lang="en-US" smtClean="0"/>
              <a:t>‹#›</a:t>
            </a:fld>
            <a:endParaRPr lang="en-US"/>
          </a:p>
        </p:txBody>
      </p:sp>
    </p:spTree>
    <p:extLst>
      <p:ext uri="{BB962C8B-B14F-4D97-AF65-F5344CB8AC3E}">
        <p14:creationId xmlns:p14="http://schemas.microsoft.com/office/powerpoint/2010/main" val="36964082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1040" y="4415790"/>
            <a:ext cx="5608320" cy="4183380"/>
          </a:xfrm>
          <a:prstGeom prst="rect">
            <a:avLst/>
          </a:prstGeom>
          <a:noFill/>
          <a:ln>
            <a:noFill/>
          </a:ln>
        </p:spPr>
        <p:txBody>
          <a:bodyPr spcFirstLastPara="1" wrap="square" lIns="93162" tIns="93162" rIns="93162" bIns="9316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80622d434_0_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Google Shape;403;g380622d434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3c8999ff1e_5_33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7" name="Google Shape;627;g3c8999ff1e_5_33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3c8999ff1e_5_342: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5" name="Google Shape;655;g3c8999ff1e_5_342: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e098490a5_0_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7" name="Google Shape;767;g3e098490a5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380622d434_0_47: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4" name="Google Shape;784;g380622d434_0_47: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3e0e85949f_15_10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Google Shape;796;g3e0e85949f_15_10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3c8999ff1e_1_234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7" name="Google Shape;867;g3c8999ff1e_1_234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3c8999ff1e_5_4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6" name="Google Shape;886;g3c8999ff1e_5_43: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465887" indent="-304121">
              <a:buChar char="-"/>
            </a:pPr>
            <a:r>
              <a:rPr lang="en" dirty="0"/>
              <a:t>Decision tree : uses a tree-like model of decisions </a:t>
            </a:r>
            <a:r>
              <a:rPr lang="en" dirty="0">
                <a:solidFill>
                  <a:schemeClr val="dk1"/>
                </a:solidFill>
              </a:rPr>
              <a:t>and their possible consequences. It only contains conditional control statements</a:t>
            </a:r>
            <a:endParaRPr dirty="0">
              <a:solidFill>
                <a:schemeClr val="dk1"/>
              </a:solidFill>
            </a:endParaRPr>
          </a:p>
          <a:p>
            <a:pPr marL="465887" indent="0">
              <a:buNone/>
            </a:pPr>
            <a:endParaRPr dirty="0">
              <a:solidFill>
                <a:schemeClr val="dk1"/>
              </a:solidFill>
            </a:endParaRPr>
          </a:p>
          <a:p>
            <a:pPr marL="465887" indent="-304121">
              <a:buChar char="-"/>
            </a:pPr>
            <a:r>
              <a:rPr lang="en" dirty="0"/>
              <a:t>Random Forest consist of many decision trees. Each decision tree in the forest considers a random subset of features when forming questions and only has access to a random set of the training data points.This increases diversity in the forest leading to more robust overall predictions and the name ‘random forest.’</a:t>
            </a:r>
            <a:endParaRPr dirty="0"/>
          </a:p>
          <a:p>
            <a:pPr marL="465887" indent="-304121">
              <a:buChar char="-"/>
            </a:pPr>
            <a:r>
              <a:rPr lang="en" dirty="0"/>
              <a:t>Reference (https://medium.com/@williamkoehrsen/random-forest-simple-explanation-377895a60d2d)</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3cb20faaf6_3_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8" name="Google Shape;908;g3cb20faaf6_3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465887" indent="-304121">
              <a:buChar char="-"/>
            </a:pPr>
            <a:r>
              <a:rPr lang="en" b="1" dirty="0">
                <a:solidFill>
                  <a:schemeClr val="dk1"/>
                </a:solidFill>
              </a:rPr>
              <a:t>KNN</a:t>
            </a:r>
            <a:r>
              <a:rPr lang="en" dirty="0">
                <a:solidFill>
                  <a:schemeClr val="dk1"/>
                </a:solidFill>
              </a:rPr>
              <a:t> is a </a:t>
            </a:r>
            <a:r>
              <a:rPr lang="en" b="1" dirty="0">
                <a:solidFill>
                  <a:schemeClr val="dk1"/>
                </a:solidFill>
              </a:rPr>
              <a:t>non-parametric, lazy </a:t>
            </a:r>
            <a:r>
              <a:rPr lang="en" dirty="0">
                <a:solidFill>
                  <a:schemeClr val="dk1"/>
                </a:solidFill>
              </a:rPr>
              <a:t>learning algorithm. Its purpose is to use a database in which the data points are separated into several classes to predict the classification of a new sample point.</a:t>
            </a:r>
            <a:endParaRPr dirty="0">
              <a:solidFill>
                <a:schemeClr val="dk1"/>
              </a:solidFill>
            </a:endParaRPr>
          </a:p>
          <a:p>
            <a:pPr marL="465887" indent="-304121">
              <a:buClr>
                <a:schemeClr val="dk1"/>
              </a:buClr>
              <a:buChar char="-"/>
            </a:pPr>
            <a:r>
              <a:rPr lang="en" dirty="0">
                <a:solidFill>
                  <a:schemeClr val="dk1"/>
                </a:solidFill>
              </a:rPr>
              <a:t>Explain about above pict: Example of </a:t>
            </a:r>
            <a:r>
              <a:rPr lang="en" i="1" dirty="0">
                <a:solidFill>
                  <a:schemeClr val="dk1"/>
                </a:solidFill>
              </a:rPr>
              <a:t>k</a:t>
            </a:r>
            <a:r>
              <a:rPr lang="en" dirty="0">
                <a:solidFill>
                  <a:schemeClr val="dk1"/>
                </a:solidFill>
              </a:rPr>
              <a:t>-NN classification. The test sample (green circle) should be classified either to the first class of blue squares or to the second class of red triangles. If </a:t>
            </a:r>
            <a:r>
              <a:rPr lang="en" i="1" dirty="0">
                <a:solidFill>
                  <a:schemeClr val="dk1"/>
                </a:solidFill>
              </a:rPr>
              <a:t>k = 3</a:t>
            </a:r>
            <a:r>
              <a:rPr lang="en" dirty="0">
                <a:solidFill>
                  <a:schemeClr val="dk1"/>
                </a:solidFill>
              </a:rPr>
              <a:t> (solid line circle) it is assigned to the second class because there are 2 triangles and only 1 square inside the inner circle. If </a:t>
            </a:r>
            <a:r>
              <a:rPr lang="en" i="1" dirty="0">
                <a:solidFill>
                  <a:schemeClr val="dk1"/>
                </a:solidFill>
              </a:rPr>
              <a:t>k = 1 </a:t>
            </a:r>
            <a:r>
              <a:rPr lang="en" dirty="0">
                <a:solidFill>
                  <a:schemeClr val="dk1"/>
                </a:solidFill>
              </a:rPr>
              <a:t>it is assigned to the first class (1 squares vs. 0 triangles inside the outer circle)</a:t>
            </a:r>
            <a:endParaRPr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3e0e85949f_4_29: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3" name="Google Shape;933;g3e0e85949f_4_2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465887" indent="-304121">
              <a:buChar char="-"/>
            </a:pPr>
            <a:r>
              <a:rPr lang="en" sz="1200" dirty="0">
                <a:solidFill>
                  <a:schemeClr val="dk1"/>
                </a:solidFill>
                <a:highlight>
                  <a:srgbClr val="FFFFFF"/>
                </a:highlight>
                <a:latin typeface="Roboto"/>
                <a:ea typeface="Roboto"/>
                <a:cs typeface="Roboto"/>
                <a:sym typeface="Roboto"/>
              </a:rPr>
              <a:t>Neural Networks are modeled as collections of neurons that are connected in an acyclic graph. In other words, the outputs of some neurons can become inputs to other neurons. Neural Networks receive an input (a single vector), and transform it through a series of </a:t>
            </a:r>
            <a:r>
              <a:rPr lang="en" sz="1200" i="1" dirty="0">
                <a:solidFill>
                  <a:schemeClr val="dk1"/>
                </a:solidFill>
                <a:highlight>
                  <a:srgbClr val="FFFFFF"/>
                </a:highlight>
                <a:latin typeface="Roboto"/>
                <a:ea typeface="Roboto"/>
                <a:cs typeface="Roboto"/>
                <a:sym typeface="Roboto"/>
              </a:rPr>
              <a:t>hidden layers</a:t>
            </a:r>
            <a:r>
              <a:rPr lang="en" sz="1200" dirty="0">
                <a:solidFill>
                  <a:schemeClr val="dk1"/>
                </a:solidFill>
                <a:highlight>
                  <a:srgbClr val="FFFFFF"/>
                </a:highlight>
                <a:latin typeface="Roboto"/>
                <a:ea typeface="Roboto"/>
                <a:cs typeface="Roboto"/>
                <a:sym typeface="Roboto"/>
              </a:rPr>
              <a:t>. Each hidden layer is made up of a set of neurons, where each neuron is fully connected to all neurons in the previous layer. The last fully-connected layer is called the “output layer” and in classification settings it represents the class scores (the examples in image is </a:t>
            </a:r>
            <a:r>
              <a:rPr lang="en" dirty="0">
                <a:solidFill>
                  <a:srgbClr val="575651"/>
                </a:solidFill>
                <a:highlight>
                  <a:srgbClr val="FFFFFF"/>
                </a:highlight>
                <a:latin typeface="Roboto"/>
                <a:ea typeface="Roboto"/>
                <a:cs typeface="Roboto"/>
                <a:sym typeface="Roboto"/>
              </a:rPr>
              <a:t>A 3-layer neural network with three inputs, two hidden layers of 4 neurons each and one output layer</a:t>
            </a:r>
            <a:r>
              <a:rPr lang="en" sz="1200" dirty="0">
                <a:solidFill>
                  <a:schemeClr val="dk1"/>
                </a:solidFill>
                <a:highlight>
                  <a:srgbClr val="FFFFFF"/>
                </a:highlight>
                <a:latin typeface="Roboto"/>
                <a:ea typeface="Roboto"/>
                <a:cs typeface="Roboto"/>
                <a:sym typeface="Roboto"/>
              </a:rPr>
              <a:t>)</a:t>
            </a:r>
            <a:endParaRPr sz="1200" dirty="0">
              <a:solidFill>
                <a:schemeClr val="dk1"/>
              </a:solidFill>
              <a:highlight>
                <a:srgbClr val="FFFFFF"/>
              </a:highlight>
              <a:latin typeface="Roboto"/>
              <a:ea typeface="Roboto"/>
              <a:cs typeface="Roboto"/>
              <a:sym typeface="Roboto"/>
            </a:endParaRPr>
          </a:p>
          <a:p>
            <a:pPr marL="465887" indent="-310591">
              <a:buClr>
                <a:schemeClr val="dk1"/>
              </a:buClr>
              <a:buSzPts val="1200"/>
              <a:buFont typeface="Roboto"/>
              <a:buChar char="-"/>
            </a:pPr>
            <a:endParaRPr sz="1200" dirty="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3e0e85949f_15_147: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7" name="Google Shape;977;g3e0e85949f_15_147: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465887" indent="-323533">
              <a:spcBef>
                <a:spcPts val="1223"/>
              </a:spcBef>
              <a:buClr>
                <a:schemeClr val="dk1"/>
              </a:buClr>
              <a:buSzPts val="1400"/>
              <a:buFont typeface="Roboto Condensed"/>
              <a:buChar char="-"/>
            </a:pPr>
            <a:r>
              <a:rPr lang="en" sz="1400">
                <a:solidFill>
                  <a:srgbClr val="263248"/>
                </a:solidFill>
                <a:latin typeface="Roboto Condensed Light"/>
                <a:ea typeface="Roboto Condensed Light"/>
                <a:cs typeface="Roboto Condensed Light"/>
                <a:sym typeface="Roboto Condensed Light"/>
              </a:rPr>
              <a:t>Convolutional Neural Networks are very similar to ordinary Neural Networks. they are made up of neurons that have learnable weights and biases</a:t>
            </a:r>
            <a:endParaRPr sz="1400">
              <a:solidFill>
                <a:srgbClr val="222222"/>
              </a:solidFill>
              <a:highlight>
                <a:srgbClr val="FFFFFF"/>
              </a:highlight>
              <a:latin typeface="Roboto Condensed"/>
              <a:ea typeface="Roboto Condensed"/>
              <a:cs typeface="Roboto Condensed"/>
              <a:sym typeface="Roboto Condensed"/>
            </a:endParaRPr>
          </a:p>
          <a:p>
            <a:pPr marL="465887" indent="-323533">
              <a:buClr>
                <a:schemeClr val="dk1"/>
              </a:buClr>
              <a:buSzPts val="1400"/>
              <a:buFont typeface="Roboto Condensed"/>
              <a:buChar char="-"/>
            </a:pPr>
            <a:r>
              <a:rPr lang="en" sz="1400">
                <a:solidFill>
                  <a:srgbClr val="222222"/>
                </a:solidFill>
                <a:highlight>
                  <a:srgbClr val="FFFFFF"/>
                </a:highlight>
                <a:latin typeface="Roboto Condensed"/>
                <a:ea typeface="Roboto Condensed"/>
                <a:cs typeface="Roboto Condensed"/>
                <a:sym typeface="Roboto Condensed"/>
              </a:rPr>
              <a:t>he hidden layers of a CNN typically consist of convolutional layers, pooling layers, fully connected layers and normalization layers</a:t>
            </a:r>
            <a:endParaRPr sz="1400">
              <a:solidFill>
                <a:srgbClr val="222222"/>
              </a:solidFill>
              <a:highlight>
                <a:srgbClr val="FFFFFF"/>
              </a:highlight>
              <a:latin typeface="Roboto Condensed"/>
              <a:ea typeface="Roboto Condensed"/>
              <a:cs typeface="Roboto Condensed"/>
              <a:sym typeface="Roboto Condensed"/>
            </a:endParaRPr>
          </a:p>
          <a:p>
            <a:pPr marL="465887" indent="-323533">
              <a:buClr>
                <a:srgbClr val="222222"/>
              </a:buClr>
              <a:buSzPts val="1400"/>
              <a:buFont typeface="Roboto Condensed"/>
              <a:buChar char="-"/>
            </a:pPr>
            <a:r>
              <a:rPr lang="en" sz="1400">
                <a:solidFill>
                  <a:srgbClr val="474747"/>
                </a:solidFill>
                <a:highlight>
                  <a:srgbClr val="FFFFFF"/>
                </a:highlight>
                <a:latin typeface="Roboto Condensed"/>
                <a:ea typeface="Roboto Condensed"/>
                <a:cs typeface="Roboto Condensed"/>
                <a:sym typeface="Roboto Condensed"/>
              </a:rPr>
              <a:t>CNNs eliminate the need for manual feature extraction—the features are learned directly by the CNN</a:t>
            </a:r>
            <a:endParaRPr sz="1400">
              <a:solidFill>
                <a:srgbClr val="474747"/>
              </a:solidFill>
              <a:highlight>
                <a:srgbClr val="FFFFFF"/>
              </a:highlight>
              <a:latin typeface="Roboto Condensed"/>
              <a:ea typeface="Roboto Condensed"/>
              <a:cs typeface="Roboto Condensed"/>
              <a:sym typeface="Roboto Condensed"/>
            </a:endParaRPr>
          </a:p>
          <a:p>
            <a:pPr marL="465887" indent="-323533">
              <a:buClr>
                <a:srgbClr val="474747"/>
              </a:buClr>
              <a:buSzPts val="1400"/>
              <a:buChar char="-"/>
            </a:pPr>
            <a:r>
              <a:rPr lang="en" sz="1400">
                <a:solidFill>
                  <a:srgbClr val="474747"/>
                </a:solidFill>
                <a:highlight>
                  <a:srgbClr val="FFFFFF"/>
                </a:highlight>
                <a:latin typeface="Roboto Condensed"/>
                <a:ea typeface="Roboto Condensed"/>
                <a:cs typeface="Roboto Condensed"/>
                <a:sym typeface="Roboto Condensed"/>
              </a:rPr>
              <a:t>CNNs </a:t>
            </a:r>
            <a:r>
              <a:rPr lang="en" sz="1400" b="1">
                <a:solidFill>
                  <a:srgbClr val="474747"/>
                </a:solidFill>
                <a:highlight>
                  <a:srgbClr val="FFFFFF"/>
                </a:highlight>
                <a:latin typeface="Roboto Condensed"/>
                <a:ea typeface="Roboto Condensed"/>
                <a:cs typeface="Roboto Condensed"/>
                <a:sym typeface="Roboto Condensed"/>
              </a:rPr>
              <a:t>can be retrained</a:t>
            </a:r>
            <a:r>
              <a:rPr lang="en" sz="1400">
                <a:solidFill>
                  <a:srgbClr val="474747"/>
                </a:solidFill>
                <a:highlight>
                  <a:srgbClr val="FFFFFF"/>
                </a:highlight>
                <a:latin typeface="Roboto Condensed"/>
                <a:ea typeface="Roboto Condensed"/>
                <a:cs typeface="Roboto Condensed"/>
                <a:sym typeface="Roboto Condensed"/>
              </a:rPr>
              <a:t> for new recognition tasks, enabling you to build on pre-existing networks</a:t>
            </a:r>
            <a:endParaRPr sz="1400">
              <a:solidFill>
                <a:srgbClr val="474747"/>
              </a:solidFill>
              <a:highlight>
                <a:srgbClr val="FFFFFF"/>
              </a:highlight>
              <a:latin typeface="Roboto Condensed"/>
              <a:ea typeface="Roboto Condensed"/>
              <a:cs typeface="Roboto Condensed"/>
              <a:sym typeface="Roboto Condensed"/>
            </a:endParaRPr>
          </a:p>
          <a:p>
            <a:pPr marL="465887" indent="-317062">
              <a:buClr>
                <a:srgbClr val="474747"/>
              </a:buClr>
              <a:buSzPts val="1300"/>
              <a:buChar char="-"/>
            </a:pPr>
            <a:r>
              <a:rPr lang="en" sz="1300">
                <a:solidFill>
                  <a:srgbClr val="474747"/>
                </a:solidFill>
                <a:highlight>
                  <a:srgbClr val="FFFFFF"/>
                </a:highlight>
              </a:rPr>
              <a:t>Thoses figures show example for recognization task.</a:t>
            </a:r>
            <a:endParaRPr sz="1300">
              <a:solidFill>
                <a:srgbClr val="474747"/>
              </a:solidFill>
              <a:highlight>
                <a:srgbClr val="FFFFFF"/>
              </a:highlight>
            </a:endParaRPr>
          </a:p>
          <a:p>
            <a:pPr marL="465887" indent="-317062">
              <a:buClr>
                <a:srgbClr val="474747"/>
              </a:buClr>
              <a:buSzPts val="1300"/>
              <a:buChar char="-"/>
            </a:pPr>
            <a:r>
              <a:rPr lang="en" sz="1300">
                <a:solidFill>
                  <a:srgbClr val="474747"/>
                </a:solidFill>
                <a:highlight>
                  <a:srgbClr val="FFFFFF"/>
                </a:highlight>
              </a:rPr>
              <a:t>(Can add your CNN architecture here)</a:t>
            </a:r>
            <a:endParaRPr sz="1300">
              <a:solidFill>
                <a:srgbClr val="474747"/>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e0e85949f_6_140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Google Shape;414;g3e0e85949f_6_140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3c8999ff1e_5_49: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9" name="Google Shape;999;g3c8999ff1e_5_4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3c8999ff1e_5_55: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9" name="Google Shape;1019;g3c8999ff1e_5_5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3e0e85949f_6_1524: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4" name="Google Shape;1044;g3e0e85949f_6_1524: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3c8999ff1e_5_348: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1" name="Google Shape;1061;g3c8999ff1e_5_34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3d620e4e2c_4_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6" name="Google Shape;1086;g3d620e4e2c_4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3d484fe340_0_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1" name="Google Shape;1111;g3d484fe340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3c8999ff1e_3_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1" name="Google Shape;1161;g3c8999ff1e_3_3: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3e0e85949f_14_8: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Google Shape;1171;g3e0e85949f_14_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80622d434_0_34: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5" name="Google Shape;465;g380622d434_0_34: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3c8999ff1e_5_152: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2" name="Google Shape;472;g3c8999ff1e_5_152: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Introduction of stock market and candlestick chart</a:t>
            </a:r>
            <a:endParaRPr/>
          </a:p>
          <a:p>
            <a:pPr marL="0" indent="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e098490a5_11_11: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Google Shape;495;g3e098490a5_11_1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Challenging because a lot factors affect the stock price movements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d06cb0bbc_0_8: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7" name="Google Shape;517;g3d06cb0bbc_0_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3e0e85949f_7_1: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6" name="Google Shape;526;g3e0e85949f_7_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dirty="0"/>
              <a:t>Bearish engulfing : identify the end of strongly up trending market</a:t>
            </a:r>
            <a:endParaRPr dirty="0"/>
          </a:p>
          <a:p>
            <a:pPr marL="0" indent="0">
              <a:buNone/>
            </a:pPr>
            <a:r>
              <a:rPr lang="en" dirty="0"/>
              <a:t>Bullish engulfing : identify the end of strongly down trending market</a:t>
            </a:r>
            <a:endParaRPr dirty="0"/>
          </a:p>
          <a:p>
            <a:pPr marL="0" indent="0">
              <a:buNone/>
            </a:pPr>
            <a:r>
              <a:rPr lang="en" dirty="0"/>
              <a:t>Shooting start : </a:t>
            </a:r>
            <a:r>
              <a:rPr lang="en" dirty="0">
                <a:solidFill>
                  <a:schemeClr val="dk1"/>
                </a:solidFill>
              </a:rPr>
              <a:t>identify the end of strongly up trending market</a:t>
            </a:r>
            <a:endParaRPr dirty="0">
              <a:solidFill>
                <a:schemeClr val="dk1"/>
              </a:solidFill>
            </a:endParaRPr>
          </a:p>
          <a:p>
            <a:pPr marL="0" indent="0">
              <a:buNone/>
            </a:pPr>
            <a:r>
              <a:rPr lang="en" dirty="0">
                <a:solidFill>
                  <a:schemeClr val="dk1"/>
                </a:solidFill>
              </a:rPr>
              <a:t>Hammer : identify the end of strongly down trending </a:t>
            </a:r>
            <a:endParaRPr dirty="0">
              <a:solidFill>
                <a:schemeClr val="dk1"/>
              </a:solidFill>
            </a:endParaRPr>
          </a:p>
          <a:p>
            <a:pPr marL="0" indent="0">
              <a:buNone/>
            </a:pPr>
            <a:r>
              <a:rPr lang="en" dirty="0">
                <a:solidFill>
                  <a:schemeClr val="dk1"/>
                </a:solidFill>
              </a:rPr>
              <a:t>Evening star : identify the end of strongly up trending market</a:t>
            </a:r>
            <a:endParaRPr dirty="0">
              <a:solidFill>
                <a:schemeClr val="dk1"/>
              </a:solidFill>
            </a:endParaRPr>
          </a:p>
          <a:p>
            <a:pPr marL="0" indent="0">
              <a:buNone/>
            </a:pPr>
            <a:r>
              <a:rPr lang="en" dirty="0">
                <a:solidFill>
                  <a:schemeClr val="dk1"/>
                </a:solidFill>
              </a:rPr>
              <a:t>Morning Start : identify the end of strongly down trending </a:t>
            </a:r>
            <a:endParaRPr dirty="0">
              <a:solidFill>
                <a:schemeClr val="dk1"/>
              </a:solidFill>
            </a:endParaRPr>
          </a:p>
          <a:p>
            <a:pPr marL="0" indent="0">
              <a:buNone/>
            </a:pPr>
            <a:r>
              <a:rPr lang="en" dirty="0">
                <a:solidFill>
                  <a:schemeClr val="dk1"/>
                </a:solidFill>
              </a:rPr>
              <a:t>Bearish tweezer : identify the end of strongly up trending market</a:t>
            </a:r>
            <a:endParaRPr dirty="0">
              <a:solidFill>
                <a:schemeClr val="dk1"/>
              </a:solidFill>
            </a:endParaRPr>
          </a:p>
          <a:p>
            <a:pPr marL="0" indent="0">
              <a:buNone/>
            </a:pPr>
            <a:r>
              <a:rPr lang="en" dirty="0">
                <a:solidFill>
                  <a:schemeClr val="dk1"/>
                </a:solidFill>
              </a:rPr>
              <a:t>Bullish tweezer : identify the end of strongly down trending </a:t>
            </a:r>
            <a:endParaRPr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d77289c14_0_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1" name="Google Shape;591;g3d77289c14_0_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465887" indent="-304121">
              <a:buChar char="-"/>
            </a:pPr>
            <a:r>
              <a:rPr lang="en" dirty="0"/>
              <a:t>But neurons in our brain are far more complex, and neural networks aren’t accurate representations of the brain</a:t>
            </a:r>
            <a:endParaRPr dirty="0"/>
          </a:p>
          <a:p>
            <a:pPr marL="465887" indent="-304121">
              <a:buChar char="-"/>
            </a:pPr>
            <a:r>
              <a:rPr lang="en" dirty="0"/>
              <a:t>In recent years, deep learning show great potential in many fields : </a:t>
            </a:r>
            <a:r>
              <a:rPr lang="en" dirty="0">
                <a:solidFill>
                  <a:schemeClr val="dk1"/>
                </a:solidFill>
                <a:highlight>
                  <a:srgbClr val="FFFFFF"/>
                </a:highlight>
                <a:latin typeface="Roboto Condensed"/>
                <a:ea typeface="Roboto Condensed"/>
                <a:cs typeface="Roboto Condensed"/>
                <a:sym typeface="Roboto Condensed"/>
              </a:rPr>
              <a:t>image classification, natural language processing, and speech recognition</a:t>
            </a:r>
            <a:endParaRPr dirty="0">
              <a:latin typeface="Roboto Condensed"/>
              <a:ea typeface="Roboto Condensed"/>
              <a:cs typeface="Roboto Condensed"/>
              <a:sym typeface="Roboto Condense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3e098490a5_13_11: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2" name="Google Shape;602;g3e098490a5_13_1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sp>
        <p:nvSpPr>
          <p:cNvPr id="55" name="Google Shape;55;p14"/>
          <p:cNvSpPr/>
          <p:nvPr/>
        </p:nvSpPr>
        <p:spPr>
          <a:xfrm>
            <a:off x="15088966" y="1315550"/>
            <a:ext cx="2598600" cy="865500"/>
          </a:xfrm>
          <a:prstGeom prst="triangle">
            <a:avLst>
              <a:gd name="adj" fmla="val 32425"/>
            </a:avLst>
          </a:prstGeom>
          <a:solidFill>
            <a:srgbClr val="263248"/>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grpSp>
        <p:nvGrpSpPr>
          <p:cNvPr id="56" name="Google Shape;56;p14"/>
          <p:cNvGrpSpPr/>
          <p:nvPr/>
        </p:nvGrpSpPr>
        <p:grpSpPr>
          <a:xfrm>
            <a:off x="0" y="-14177"/>
            <a:ext cx="17322796" cy="10301177"/>
            <a:chOff x="0" y="-7088"/>
            <a:chExt cx="8661398" cy="5150588"/>
          </a:xfrm>
        </p:grpSpPr>
        <p:sp>
          <p:nvSpPr>
            <p:cNvPr id="57" name="Google Shape;57;p14"/>
            <p:cNvSpPr/>
            <p:nvPr/>
          </p:nvSpPr>
          <p:spPr>
            <a:xfrm>
              <a:off x="0" y="0"/>
              <a:ext cx="3525000" cy="5143500"/>
            </a:xfrm>
            <a:prstGeom prst="rect">
              <a:avLst/>
            </a:prstGeom>
            <a:solidFill>
              <a:srgbClr val="C7D3E6"/>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58" name="Google Shape;58;p14"/>
            <p:cNvSpPr/>
            <p:nvPr/>
          </p:nvSpPr>
          <p:spPr>
            <a:xfrm rot="10800000" flipH="1">
              <a:off x="3517898" y="-7088"/>
              <a:ext cx="5143500" cy="5143500"/>
            </a:xfrm>
            <a:prstGeom prst="rtTriangle">
              <a:avLst/>
            </a:prstGeom>
            <a:solidFill>
              <a:srgbClr val="C7D3E6"/>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grpSp>
      <p:grpSp>
        <p:nvGrpSpPr>
          <p:cNvPr id="59" name="Google Shape;59;p14"/>
          <p:cNvGrpSpPr/>
          <p:nvPr/>
        </p:nvGrpSpPr>
        <p:grpSpPr>
          <a:xfrm rot="10800000" flipH="1">
            <a:off x="2" y="2181323"/>
            <a:ext cx="17695003" cy="5924601"/>
            <a:chOff x="-8178042" y="-4493254"/>
            <a:chExt cx="19483598" cy="6522736"/>
          </a:xfrm>
        </p:grpSpPr>
        <p:sp>
          <p:nvSpPr>
            <p:cNvPr id="60" name="Google Shape;60;p14"/>
            <p:cNvSpPr/>
            <p:nvPr/>
          </p:nvSpPr>
          <p:spPr>
            <a:xfrm>
              <a:off x="-8178042" y="-4493118"/>
              <a:ext cx="12968400" cy="6522600"/>
            </a:xfrm>
            <a:prstGeom prst="rect">
              <a:avLst/>
            </a:prstGeom>
            <a:solidFill>
              <a:srgbClr val="3F5378"/>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sp>
          <p:nvSpPr>
            <p:cNvPr id="61" name="Google Shape;61;p14"/>
            <p:cNvSpPr/>
            <p:nvPr/>
          </p:nvSpPr>
          <p:spPr>
            <a:xfrm>
              <a:off x="4782955" y="-4493254"/>
              <a:ext cx="6522600" cy="6522600"/>
            </a:xfrm>
            <a:prstGeom prst="rtTriangle">
              <a:avLst/>
            </a:prstGeom>
            <a:solidFill>
              <a:srgbClr val="3F5378"/>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grpSp>
      <p:grpSp>
        <p:nvGrpSpPr>
          <p:cNvPr id="62" name="Google Shape;62;p14"/>
          <p:cNvGrpSpPr/>
          <p:nvPr/>
        </p:nvGrpSpPr>
        <p:grpSpPr>
          <a:xfrm>
            <a:off x="7354471" y="8556698"/>
            <a:ext cx="10961657" cy="865992"/>
            <a:chOff x="5582265" y="4646738"/>
            <a:chExt cx="5480829" cy="432996"/>
          </a:xfrm>
        </p:grpSpPr>
        <p:sp>
          <p:nvSpPr>
            <p:cNvPr id="63" name="Google Shape;63;p14"/>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nvGrpSpPr>
            <p:cNvPr id="64" name="Google Shape;64;p14"/>
            <p:cNvGrpSpPr/>
            <p:nvPr/>
          </p:nvGrpSpPr>
          <p:grpSpPr>
            <a:xfrm flipH="1">
              <a:off x="5585232" y="4646738"/>
              <a:ext cx="5477861" cy="304551"/>
              <a:chOff x="-24158748" y="330075"/>
              <a:chExt cx="30568423" cy="1699506"/>
            </a:xfrm>
          </p:grpSpPr>
          <p:sp>
            <p:nvSpPr>
              <p:cNvPr id="65" name="Google Shape;65;p14"/>
              <p:cNvSpPr/>
              <p:nvPr/>
            </p:nvSpPr>
            <p:spPr>
              <a:xfrm>
                <a:off x="-24158748" y="330081"/>
                <a:ext cx="28908000" cy="1699500"/>
              </a:xfrm>
              <a:prstGeom prst="rect">
                <a:avLst/>
              </a:prstGeom>
              <a:solidFill>
                <a:srgbClr val="FF9800"/>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p>
            </p:txBody>
          </p:sp>
          <p:sp>
            <p:nvSpPr>
              <p:cNvPr id="66" name="Google Shape;66;p14"/>
              <p:cNvSpPr/>
              <p:nvPr/>
            </p:nvSpPr>
            <p:spPr>
              <a:xfrm>
                <a:off x="4710175" y="330075"/>
                <a:ext cx="1699500" cy="1699500"/>
              </a:xfrm>
              <a:prstGeom prst="rtTriangle">
                <a:avLst/>
              </a:prstGeom>
              <a:solidFill>
                <a:srgbClr val="FF9800"/>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grpSp>
      <p:sp>
        <p:nvSpPr>
          <p:cNvPr id="67" name="Google Shape;67;p14"/>
          <p:cNvSpPr txBox="1">
            <a:spLocks noGrp="1"/>
          </p:cNvSpPr>
          <p:nvPr>
            <p:ph type="ctrTitle"/>
          </p:nvPr>
        </p:nvSpPr>
        <p:spPr>
          <a:xfrm>
            <a:off x="1371600" y="2181500"/>
            <a:ext cx="10735800" cy="5923800"/>
          </a:xfrm>
          <a:prstGeom prst="rect">
            <a:avLst/>
          </a:prstGeom>
        </p:spPr>
        <p:txBody>
          <a:bodyPr spcFirstLastPara="1" wrap="square" lIns="176750" tIns="176750" rIns="176750" bIns="176750" anchor="ctr" anchorCtr="0"/>
          <a:lstStyle>
            <a:lvl1pPr lvl="0" rtl="0">
              <a:spcBef>
                <a:spcPts val="0"/>
              </a:spcBef>
              <a:spcAft>
                <a:spcPts val="0"/>
              </a:spcAft>
              <a:buSzPts val="9300"/>
              <a:buNone/>
              <a:defRPr sz="9300"/>
            </a:lvl1pPr>
            <a:lvl2pPr lvl="1" algn="ctr" rtl="0">
              <a:spcBef>
                <a:spcPts val="0"/>
              </a:spcBef>
              <a:spcAft>
                <a:spcPts val="0"/>
              </a:spcAft>
              <a:buSzPts val="9300"/>
              <a:buNone/>
              <a:defRPr sz="9300"/>
            </a:lvl2pPr>
            <a:lvl3pPr lvl="2" algn="ctr" rtl="0">
              <a:spcBef>
                <a:spcPts val="0"/>
              </a:spcBef>
              <a:spcAft>
                <a:spcPts val="0"/>
              </a:spcAft>
              <a:buSzPts val="9300"/>
              <a:buNone/>
              <a:defRPr sz="9300"/>
            </a:lvl3pPr>
            <a:lvl4pPr lvl="3" algn="ctr" rtl="0">
              <a:spcBef>
                <a:spcPts val="0"/>
              </a:spcBef>
              <a:spcAft>
                <a:spcPts val="0"/>
              </a:spcAft>
              <a:buSzPts val="9300"/>
              <a:buNone/>
              <a:defRPr sz="9300"/>
            </a:lvl4pPr>
            <a:lvl5pPr lvl="4" algn="ctr" rtl="0">
              <a:spcBef>
                <a:spcPts val="0"/>
              </a:spcBef>
              <a:spcAft>
                <a:spcPts val="0"/>
              </a:spcAft>
              <a:buSzPts val="9300"/>
              <a:buNone/>
              <a:defRPr sz="9300"/>
            </a:lvl5pPr>
            <a:lvl6pPr lvl="5" algn="ctr" rtl="0">
              <a:spcBef>
                <a:spcPts val="0"/>
              </a:spcBef>
              <a:spcAft>
                <a:spcPts val="0"/>
              </a:spcAft>
              <a:buSzPts val="9300"/>
              <a:buNone/>
              <a:defRPr sz="9300"/>
            </a:lvl6pPr>
            <a:lvl7pPr lvl="6" algn="ctr" rtl="0">
              <a:spcBef>
                <a:spcPts val="0"/>
              </a:spcBef>
              <a:spcAft>
                <a:spcPts val="0"/>
              </a:spcAft>
              <a:buSzPts val="9300"/>
              <a:buNone/>
              <a:defRPr sz="9300"/>
            </a:lvl7pPr>
            <a:lvl8pPr lvl="7" algn="ctr" rtl="0">
              <a:spcBef>
                <a:spcPts val="0"/>
              </a:spcBef>
              <a:spcAft>
                <a:spcPts val="0"/>
              </a:spcAft>
              <a:buSzPts val="9300"/>
              <a:buNone/>
              <a:defRPr sz="9300"/>
            </a:lvl8pPr>
            <a:lvl9pPr lvl="8" algn="ctr" rtl="0">
              <a:spcBef>
                <a:spcPts val="0"/>
              </a:spcBef>
              <a:spcAft>
                <a:spcPts val="0"/>
              </a:spcAft>
              <a:buSzPts val="9300"/>
              <a:buNone/>
              <a:defRPr sz="9300"/>
            </a:lvl9pPr>
          </a:lstStyle>
          <a:p>
            <a:endParaRPr dirty="0"/>
          </a:p>
        </p:txBody>
      </p:sp>
      <p:sp>
        <p:nvSpPr>
          <p:cNvPr id="68" name="Google Shape;68;p14"/>
          <p:cNvSpPr txBox="1">
            <a:spLocks noGrp="1"/>
          </p:cNvSpPr>
          <p:nvPr>
            <p:ph type="sldNum" idx="12"/>
          </p:nvPr>
        </p:nvSpPr>
        <p:spPr>
          <a:xfrm>
            <a:off x="17113568" y="9499702"/>
            <a:ext cx="1097400" cy="787200"/>
          </a:xfrm>
          <a:prstGeom prst="rect">
            <a:avLst/>
          </a:prstGeom>
        </p:spPr>
        <p:txBody>
          <a:bodyPr spcFirstLastPara="1" wrap="square" lIns="176750" tIns="176750" rIns="176750" bIns="176750" anchor="t" anchorCtr="0">
            <a:noAutofit/>
          </a:bodyPr>
          <a:lstStyle>
            <a:lvl1pPr lvl="0">
              <a:buNone/>
              <a:defRPr sz="2500">
                <a:solidFill>
                  <a:srgbClr val="263248"/>
                </a:solidFill>
                <a:latin typeface="Roboto Condensed Light"/>
                <a:ea typeface="Roboto Condensed Light"/>
                <a:cs typeface="Roboto Condensed Light"/>
                <a:sym typeface="Roboto Condensed Light"/>
              </a:defRPr>
            </a:lvl1pPr>
            <a:lvl2pPr lvl="1">
              <a:buNone/>
              <a:defRPr sz="2500">
                <a:solidFill>
                  <a:srgbClr val="263248"/>
                </a:solidFill>
                <a:latin typeface="Roboto Condensed Light"/>
                <a:ea typeface="Roboto Condensed Light"/>
                <a:cs typeface="Roboto Condensed Light"/>
                <a:sym typeface="Roboto Condensed Light"/>
              </a:defRPr>
            </a:lvl2pPr>
            <a:lvl3pPr lvl="2">
              <a:buNone/>
              <a:defRPr sz="2500">
                <a:solidFill>
                  <a:srgbClr val="263248"/>
                </a:solidFill>
                <a:latin typeface="Roboto Condensed Light"/>
                <a:ea typeface="Roboto Condensed Light"/>
                <a:cs typeface="Roboto Condensed Light"/>
                <a:sym typeface="Roboto Condensed Light"/>
              </a:defRPr>
            </a:lvl3pPr>
            <a:lvl4pPr lvl="3">
              <a:buNone/>
              <a:defRPr sz="2500">
                <a:solidFill>
                  <a:srgbClr val="263248"/>
                </a:solidFill>
                <a:latin typeface="Roboto Condensed Light"/>
                <a:ea typeface="Roboto Condensed Light"/>
                <a:cs typeface="Roboto Condensed Light"/>
                <a:sym typeface="Roboto Condensed Light"/>
              </a:defRPr>
            </a:lvl4pPr>
            <a:lvl5pPr lvl="4">
              <a:buNone/>
              <a:defRPr sz="2500">
                <a:solidFill>
                  <a:srgbClr val="263248"/>
                </a:solidFill>
                <a:latin typeface="Roboto Condensed Light"/>
                <a:ea typeface="Roboto Condensed Light"/>
                <a:cs typeface="Roboto Condensed Light"/>
                <a:sym typeface="Roboto Condensed Light"/>
              </a:defRPr>
            </a:lvl5pPr>
            <a:lvl6pPr lvl="5">
              <a:buNone/>
              <a:defRPr sz="2500">
                <a:solidFill>
                  <a:srgbClr val="263248"/>
                </a:solidFill>
                <a:latin typeface="Roboto Condensed Light"/>
                <a:ea typeface="Roboto Condensed Light"/>
                <a:cs typeface="Roboto Condensed Light"/>
                <a:sym typeface="Roboto Condensed Light"/>
              </a:defRPr>
            </a:lvl6pPr>
            <a:lvl7pPr lvl="6">
              <a:buNone/>
              <a:defRPr sz="2500">
                <a:solidFill>
                  <a:srgbClr val="263248"/>
                </a:solidFill>
                <a:latin typeface="Roboto Condensed Light"/>
                <a:ea typeface="Roboto Condensed Light"/>
                <a:cs typeface="Roboto Condensed Light"/>
                <a:sym typeface="Roboto Condensed Light"/>
              </a:defRPr>
            </a:lvl7pPr>
            <a:lvl8pPr lvl="7">
              <a:buNone/>
              <a:defRPr sz="2500">
                <a:solidFill>
                  <a:srgbClr val="263248"/>
                </a:solidFill>
                <a:latin typeface="Roboto Condensed Light"/>
                <a:ea typeface="Roboto Condensed Light"/>
                <a:cs typeface="Roboto Condensed Light"/>
                <a:sym typeface="Roboto Condensed Light"/>
              </a:defRPr>
            </a:lvl8pPr>
            <a:lvl9pPr lvl="8">
              <a:buNone/>
              <a:defRPr sz="2500">
                <a:solidFill>
                  <a:srgbClr val="263248"/>
                </a:solidFill>
                <a:latin typeface="Roboto Condensed Light"/>
                <a:ea typeface="Roboto Condensed Light"/>
                <a:cs typeface="Roboto Condensed Light"/>
                <a:sym typeface="Roboto Condensed Light"/>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63"/>
        <p:cNvGrpSpPr/>
        <p:nvPr/>
      </p:nvGrpSpPr>
      <p:grpSpPr>
        <a:xfrm>
          <a:off x="0" y="0"/>
          <a:ext cx="0" cy="0"/>
          <a:chOff x="0" y="0"/>
          <a:chExt cx="0" cy="0"/>
        </a:xfrm>
      </p:grpSpPr>
      <p:sp>
        <p:nvSpPr>
          <p:cNvPr id="264" name="Google Shape;264;p26"/>
          <p:cNvSpPr/>
          <p:nvPr/>
        </p:nvSpPr>
        <p:spPr>
          <a:xfrm>
            <a:off x="15088966" y="1315550"/>
            <a:ext cx="2598600" cy="865800"/>
          </a:xfrm>
          <a:prstGeom prst="triangle">
            <a:avLst>
              <a:gd name="adj" fmla="val 32425"/>
            </a:avLst>
          </a:prstGeom>
          <a:solidFill>
            <a:srgbClr val="26324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grpSp>
        <p:nvGrpSpPr>
          <p:cNvPr id="265" name="Google Shape;265;p26"/>
          <p:cNvGrpSpPr/>
          <p:nvPr/>
        </p:nvGrpSpPr>
        <p:grpSpPr>
          <a:xfrm>
            <a:off x="0" y="-14177"/>
            <a:ext cx="17322796" cy="10301177"/>
            <a:chOff x="0" y="-7088"/>
            <a:chExt cx="8661398" cy="5150588"/>
          </a:xfrm>
        </p:grpSpPr>
        <p:sp>
          <p:nvSpPr>
            <p:cNvPr id="266" name="Google Shape;266;p26"/>
            <p:cNvSpPr/>
            <p:nvPr/>
          </p:nvSpPr>
          <p:spPr>
            <a:xfrm>
              <a:off x="0" y="0"/>
              <a:ext cx="3525000" cy="5143500"/>
            </a:xfrm>
            <a:prstGeom prst="rect">
              <a:avLst/>
            </a:prstGeom>
            <a:solidFill>
              <a:srgbClr val="C7D3E6"/>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sp>
          <p:nvSpPr>
            <p:cNvPr id="267" name="Google Shape;267;p26"/>
            <p:cNvSpPr/>
            <p:nvPr/>
          </p:nvSpPr>
          <p:spPr>
            <a:xfrm rot="10800000" flipH="1">
              <a:off x="3517898" y="-7088"/>
              <a:ext cx="5143500" cy="5143500"/>
            </a:xfrm>
            <a:prstGeom prst="rtTriangle">
              <a:avLst/>
            </a:prstGeom>
            <a:solidFill>
              <a:srgbClr val="C7D3E6"/>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grpSp>
      <p:grpSp>
        <p:nvGrpSpPr>
          <p:cNvPr id="268" name="Google Shape;268;p26"/>
          <p:cNvGrpSpPr/>
          <p:nvPr/>
        </p:nvGrpSpPr>
        <p:grpSpPr>
          <a:xfrm rot="10800000" flipH="1">
            <a:off x="2" y="2181525"/>
            <a:ext cx="17695003" cy="5923949"/>
            <a:chOff x="-8178042" y="-4493254"/>
            <a:chExt cx="19483598" cy="6522736"/>
          </a:xfrm>
        </p:grpSpPr>
        <p:sp>
          <p:nvSpPr>
            <p:cNvPr id="269" name="Google Shape;269;p26"/>
            <p:cNvSpPr/>
            <p:nvPr/>
          </p:nvSpPr>
          <p:spPr>
            <a:xfrm>
              <a:off x="-8178042" y="-4493118"/>
              <a:ext cx="12968400" cy="6522600"/>
            </a:xfrm>
            <a:prstGeom prst="rect">
              <a:avLst/>
            </a:prstGeom>
            <a:solidFill>
              <a:srgbClr val="3F537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sp>
          <p:nvSpPr>
            <p:cNvPr id="270" name="Google Shape;270;p26"/>
            <p:cNvSpPr/>
            <p:nvPr/>
          </p:nvSpPr>
          <p:spPr>
            <a:xfrm>
              <a:off x="4782955" y="-4493254"/>
              <a:ext cx="6522600" cy="6522600"/>
            </a:xfrm>
            <a:prstGeom prst="rtTriangle">
              <a:avLst/>
            </a:prstGeom>
            <a:solidFill>
              <a:srgbClr val="3F537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grpSp>
      <p:sp>
        <p:nvSpPr>
          <p:cNvPr id="271" name="Google Shape;271;p26"/>
          <p:cNvSpPr txBox="1">
            <a:spLocks noGrp="1"/>
          </p:cNvSpPr>
          <p:nvPr>
            <p:ph type="body" idx="1"/>
          </p:nvPr>
        </p:nvSpPr>
        <p:spPr>
          <a:xfrm>
            <a:off x="1659550" y="2404000"/>
            <a:ext cx="10181400" cy="5490000"/>
          </a:xfrm>
          <a:prstGeom prst="rect">
            <a:avLst/>
          </a:prstGeom>
        </p:spPr>
        <p:txBody>
          <a:bodyPr spcFirstLastPara="1" wrap="square" lIns="182850" tIns="182850" rIns="182850" bIns="182850" anchor="t" anchorCtr="0"/>
          <a:lstStyle>
            <a:lvl1pPr marL="457200" lvl="0" indent="-609600" rtl="0">
              <a:spcBef>
                <a:spcPts val="1200"/>
              </a:spcBef>
              <a:spcAft>
                <a:spcPts val="0"/>
              </a:spcAft>
              <a:buClr>
                <a:srgbClr val="FFFFFF"/>
              </a:buClr>
              <a:buSzPts val="6000"/>
              <a:buChar char="▰"/>
              <a:defRPr sz="6000" i="1">
                <a:solidFill>
                  <a:srgbClr val="FFFFFF"/>
                </a:solidFill>
              </a:defRPr>
            </a:lvl1pPr>
            <a:lvl2pPr marL="914400" lvl="1" indent="-609600" rtl="0">
              <a:spcBef>
                <a:spcPts val="1000"/>
              </a:spcBef>
              <a:spcAft>
                <a:spcPts val="0"/>
              </a:spcAft>
              <a:buClr>
                <a:srgbClr val="FFFFFF"/>
              </a:buClr>
              <a:buSzPts val="6000"/>
              <a:buChar char="▻"/>
              <a:defRPr sz="6000" i="1">
                <a:solidFill>
                  <a:srgbClr val="FFFFFF"/>
                </a:solidFill>
              </a:defRPr>
            </a:lvl2pPr>
            <a:lvl3pPr marL="1371600" lvl="2" indent="-609600" rtl="0">
              <a:spcBef>
                <a:spcPts val="1000"/>
              </a:spcBef>
              <a:spcAft>
                <a:spcPts val="0"/>
              </a:spcAft>
              <a:buClr>
                <a:srgbClr val="FFFFFF"/>
              </a:buClr>
              <a:buSzPts val="6000"/>
              <a:buChar char="▻"/>
              <a:defRPr sz="6000" i="1">
                <a:solidFill>
                  <a:srgbClr val="FFFFFF"/>
                </a:solidFill>
              </a:defRPr>
            </a:lvl3pPr>
            <a:lvl4pPr marL="1828800" lvl="3" indent="-609600" rtl="0">
              <a:spcBef>
                <a:spcPts val="700"/>
              </a:spcBef>
              <a:spcAft>
                <a:spcPts val="0"/>
              </a:spcAft>
              <a:buClr>
                <a:srgbClr val="FFFFFF"/>
              </a:buClr>
              <a:buSzPts val="6000"/>
              <a:buChar char="▻"/>
              <a:defRPr sz="6000" i="1">
                <a:solidFill>
                  <a:srgbClr val="FFFFFF"/>
                </a:solidFill>
              </a:defRPr>
            </a:lvl4pPr>
            <a:lvl5pPr marL="2286000" lvl="4" indent="-609600" rtl="0">
              <a:spcBef>
                <a:spcPts val="700"/>
              </a:spcBef>
              <a:spcAft>
                <a:spcPts val="0"/>
              </a:spcAft>
              <a:buClr>
                <a:srgbClr val="FFFFFF"/>
              </a:buClr>
              <a:buSzPts val="6000"/>
              <a:buChar char="▻"/>
              <a:defRPr sz="6000" i="1">
                <a:solidFill>
                  <a:srgbClr val="FFFFFF"/>
                </a:solidFill>
              </a:defRPr>
            </a:lvl5pPr>
            <a:lvl6pPr marL="2743200" lvl="5" indent="-609600" rtl="0">
              <a:spcBef>
                <a:spcPts val="700"/>
              </a:spcBef>
              <a:spcAft>
                <a:spcPts val="0"/>
              </a:spcAft>
              <a:buClr>
                <a:srgbClr val="FFFFFF"/>
              </a:buClr>
              <a:buSzPts val="6000"/>
              <a:buChar char="▻"/>
              <a:defRPr sz="6000" i="1">
                <a:solidFill>
                  <a:srgbClr val="FFFFFF"/>
                </a:solidFill>
              </a:defRPr>
            </a:lvl6pPr>
            <a:lvl7pPr marL="3200400" lvl="6" indent="-609600" rtl="0">
              <a:spcBef>
                <a:spcPts val="700"/>
              </a:spcBef>
              <a:spcAft>
                <a:spcPts val="0"/>
              </a:spcAft>
              <a:buClr>
                <a:srgbClr val="FFFFFF"/>
              </a:buClr>
              <a:buSzPts val="6000"/>
              <a:buChar char="▻"/>
              <a:defRPr sz="6000" i="1">
                <a:solidFill>
                  <a:srgbClr val="FFFFFF"/>
                </a:solidFill>
              </a:defRPr>
            </a:lvl7pPr>
            <a:lvl8pPr marL="3657600" lvl="7" indent="-609600" rtl="0">
              <a:spcBef>
                <a:spcPts val="700"/>
              </a:spcBef>
              <a:spcAft>
                <a:spcPts val="0"/>
              </a:spcAft>
              <a:buClr>
                <a:srgbClr val="FFFFFF"/>
              </a:buClr>
              <a:buSzPts val="6000"/>
              <a:buChar char="▻"/>
              <a:defRPr sz="6000" i="1">
                <a:solidFill>
                  <a:srgbClr val="FFFFFF"/>
                </a:solidFill>
              </a:defRPr>
            </a:lvl8pPr>
            <a:lvl9pPr marL="4114800" lvl="8" indent="-609600" rtl="0">
              <a:spcBef>
                <a:spcPts val="700"/>
              </a:spcBef>
              <a:spcAft>
                <a:spcPts val="0"/>
              </a:spcAft>
              <a:buClr>
                <a:srgbClr val="FFFFFF"/>
              </a:buClr>
              <a:buSzPts val="6000"/>
              <a:buChar char="▻"/>
              <a:defRPr sz="6000" i="1">
                <a:solidFill>
                  <a:srgbClr val="FFFFFF"/>
                </a:solidFill>
              </a:defRPr>
            </a:lvl9pPr>
          </a:lstStyle>
          <a:p>
            <a:endParaRPr/>
          </a:p>
        </p:txBody>
      </p:sp>
      <p:sp>
        <p:nvSpPr>
          <p:cNvPr id="272" name="Google Shape;272;p26"/>
          <p:cNvSpPr txBox="1"/>
          <p:nvPr/>
        </p:nvSpPr>
        <p:spPr>
          <a:xfrm>
            <a:off x="573200" y="2029150"/>
            <a:ext cx="1353000" cy="13074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14400" b="1">
                <a:solidFill>
                  <a:srgbClr val="FF9800"/>
                </a:solidFill>
              </a:rPr>
              <a:t>“</a:t>
            </a:r>
            <a:endParaRPr sz="14400" b="1">
              <a:solidFill>
                <a:srgbClr val="FF9800"/>
              </a:solidFill>
            </a:endParaRPr>
          </a:p>
        </p:txBody>
      </p:sp>
      <p:grpSp>
        <p:nvGrpSpPr>
          <p:cNvPr id="273" name="Google Shape;273;p26"/>
          <p:cNvGrpSpPr/>
          <p:nvPr/>
        </p:nvGrpSpPr>
        <p:grpSpPr>
          <a:xfrm>
            <a:off x="13893683" y="8945446"/>
            <a:ext cx="4405660" cy="1341590"/>
            <a:chOff x="5575242" y="4472723"/>
            <a:chExt cx="2202830" cy="670795"/>
          </a:xfrm>
        </p:grpSpPr>
        <p:sp>
          <p:nvSpPr>
            <p:cNvPr id="274" name="Google Shape;274;p26"/>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nvGrpSpPr>
            <p:cNvPr id="275" name="Google Shape;275;p26"/>
            <p:cNvGrpSpPr/>
            <p:nvPr/>
          </p:nvGrpSpPr>
          <p:grpSpPr>
            <a:xfrm flipH="1">
              <a:off x="5734850" y="4472723"/>
              <a:ext cx="2040837" cy="670795"/>
              <a:chOff x="1297954" y="330075"/>
              <a:chExt cx="5169293" cy="1699506"/>
            </a:xfrm>
          </p:grpSpPr>
          <p:sp>
            <p:nvSpPr>
              <p:cNvPr id="276" name="Google Shape;276;p26"/>
              <p:cNvSpPr/>
              <p:nvPr/>
            </p:nvSpPr>
            <p:spPr>
              <a:xfrm>
                <a:off x="1297954" y="330081"/>
                <a:ext cx="3476700" cy="1699500"/>
              </a:xfrm>
              <a:prstGeom prst="rect">
                <a:avLst/>
              </a:prstGeom>
              <a:solidFill>
                <a:srgbClr val="C7D3E6"/>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p>
            </p:txBody>
          </p:sp>
          <p:sp>
            <p:nvSpPr>
              <p:cNvPr id="277" name="Google Shape;277;p26"/>
              <p:cNvSpPr/>
              <p:nvPr/>
            </p:nvSpPr>
            <p:spPr>
              <a:xfrm>
                <a:off x="4767747" y="330075"/>
                <a:ext cx="1699500" cy="1699500"/>
              </a:xfrm>
              <a:prstGeom prst="rtTriangle">
                <a:avLst/>
              </a:prstGeom>
              <a:solidFill>
                <a:srgbClr val="C7D3E6"/>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grpSp>
          <p:nvGrpSpPr>
            <p:cNvPr id="278" name="Google Shape;278;p26"/>
            <p:cNvGrpSpPr/>
            <p:nvPr/>
          </p:nvGrpSpPr>
          <p:grpSpPr>
            <a:xfrm flipH="1">
              <a:off x="5578209" y="4646738"/>
              <a:ext cx="2199863" cy="304563"/>
              <a:chOff x="-5827153" y="330075"/>
              <a:chExt cx="12276019" cy="1699569"/>
            </a:xfrm>
          </p:grpSpPr>
          <p:sp>
            <p:nvSpPr>
              <p:cNvPr id="279" name="Google Shape;279;p26"/>
              <p:cNvSpPr/>
              <p:nvPr/>
            </p:nvSpPr>
            <p:spPr>
              <a:xfrm>
                <a:off x="-5827153" y="330144"/>
                <a:ext cx="10612200" cy="1699500"/>
              </a:xfrm>
              <a:prstGeom prst="rect">
                <a:avLst/>
              </a:prstGeom>
              <a:solidFill>
                <a:srgbClr val="FF9800"/>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p>
            </p:txBody>
          </p:sp>
          <p:sp>
            <p:nvSpPr>
              <p:cNvPr id="280" name="Google Shape;280;p26"/>
              <p:cNvSpPr/>
              <p:nvPr/>
            </p:nvSpPr>
            <p:spPr>
              <a:xfrm>
                <a:off x="4749366" y="330075"/>
                <a:ext cx="1699500" cy="1699500"/>
              </a:xfrm>
              <a:prstGeom prst="rtTriangle">
                <a:avLst/>
              </a:prstGeom>
              <a:solidFill>
                <a:srgbClr val="FF9800"/>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grpSp>
      <p:sp>
        <p:nvSpPr>
          <p:cNvPr id="281" name="Google Shape;281;p26"/>
          <p:cNvSpPr txBox="1">
            <a:spLocks noGrp="1"/>
          </p:cNvSpPr>
          <p:nvPr>
            <p:ph type="sldNum" idx="12"/>
          </p:nvPr>
        </p:nvSpPr>
        <p:spPr>
          <a:xfrm>
            <a:off x="15236000" y="9273000"/>
            <a:ext cx="2974800" cy="631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2"/>
        <p:cNvGrpSpPr/>
        <p:nvPr/>
      </p:nvGrpSpPr>
      <p:grpSpPr>
        <a:xfrm>
          <a:off x="0" y="0"/>
          <a:ext cx="0" cy="0"/>
          <a:chOff x="0" y="0"/>
          <a:chExt cx="0" cy="0"/>
        </a:xfrm>
      </p:grpSpPr>
      <p:grpSp>
        <p:nvGrpSpPr>
          <p:cNvPr id="283" name="Google Shape;283;p27"/>
          <p:cNvGrpSpPr/>
          <p:nvPr/>
        </p:nvGrpSpPr>
        <p:grpSpPr>
          <a:xfrm>
            <a:off x="-8" y="81"/>
            <a:ext cx="14144860" cy="2654629"/>
            <a:chOff x="-4" y="40"/>
            <a:chExt cx="7072430" cy="1327315"/>
          </a:xfrm>
        </p:grpSpPr>
        <p:sp>
          <p:nvSpPr>
            <p:cNvPr id="284" name="Google Shape;284;p27"/>
            <p:cNvSpPr/>
            <p:nvPr/>
          </p:nvSpPr>
          <p:spPr>
            <a:xfrm>
              <a:off x="6292649" y="126425"/>
              <a:ext cx="779700" cy="259800"/>
            </a:xfrm>
            <a:prstGeom prst="triangle">
              <a:avLst>
                <a:gd name="adj" fmla="val 32425"/>
              </a:avLst>
            </a:prstGeom>
            <a:solidFill>
              <a:srgbClr val="26324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grpSp>
          <p:nvGrpSpPr>
            <p:cNvPr id="285" name="Google Shape;285;p27"/>
            <p:cNvGrpSpPr/>
            <p:nvPr/>
          </p:nvGrpSpPr>
          <p:grpSpPr>
            <a:xfrm rot="10800000" flipH="1">
              <a:off x="3" y="40"/>
              <a:ext cx="6756168" cy="1327315"/>
              <a:chOff x="-2168138" y="330075"/>
              <a:chExt cx="8650663" cy="1699506"/>
            </a:xfrm>
          </p:grpSpPr>
          <p:sp>
            <p:nvSpPr>
              <p:cNvPr id="286" name="Google Shape;286;p27"/>
              <p:cNvSpPr/>
              <p:nvPr/>
            </p:nvSpPr>
            <p:spPr>
              <a:xfrm>
                <a:off x="-2168138" y="330081"/>
                <a:ext cx="6958200" cy="1699500"/>
              </a:xfrm>
              <a:prstGeom prst="rect">
                <a:avLst/>
              </a:prstGeom>
              <a:solidFill>
                <a:srgbClr val="C7D3E6"/>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sp>
            <p:nvSpPr>
              <p:cNvPr id="287" name="Google Shape;287;p27"/>
              <p:cNvSpPr/>
              <p:nvPr/>
            </p:nvSpPr>
            <p:spPr>
              <a:xfrm>
                <a:off x="4783025" y="330075"/>
                <a:ext cx="1699500" cy="1699500"/>
              </a:xfrm>
              <a:prstGeom prst="rtTriangle">
                <a:avLst/>
              </a:prstGeom>
              <a:solidFill>
                <a:srgbClr val="C7D3E6"/>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grpSp>
        <p:grpSp>
          <p:nvGrpSpPr>
            <p:cNvPr id="288" name="Google Shape;288;p27"/>
            <p:cNvGrpSpPr/>
            <p:nvPr/>
          </p:nvGrpSpPr>
          <p:grpSpPr>
            <a:xfrm rot="10800000" flipH="1">
              <a:off x="-4" y="381007"/>
              <a:ext cx="7072430" cy="771744"/>
              <a:chOff x="-9092084" y="330075"/>
              <a:chExt cx="15574609" cy="1699501"/>
            </a:xfrm>
          </p:grpSpPr>
          <p:sp>
            <p:nvSpPr>
              <p:cNvPr id="289" name="Google Shape;289;p27"/>
              <p:cNvSpPr/>
              <p:nvPr/>
            </p:nvSpPr>
            <p:spPr>
              <a:xfrm>
                <a:off x="-9092084" y="330076"/>
                <a:ext cx="13882200" cy="1699500"/>
              </a:xfrm>
              <a:prstGeom prst="rect">
                <a:avLst/>
              </a:prstGeom>
              <a:solidFill>
                <a:srgbClr val="3F537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sp>
            <p:nvSpPr>
              <p:cNvPr id="290" name="Google Shape;290;p27"/>
              <p:cNvSpPr/>
              <p:nvPr/>
            </p:nvSpPr>
            <p:spPr>
              <a:xfrm>
                <a:off x="4783025" y="330075"/>
                <a:ext cx="1699500" cy="1699500"/>
              </a:xfrm>
              <a:prstGeom prst="rtTriangle">
                <a:avLst/>
              </a:prstGeom>
              <a:solidFill>
                <a:srgbClr val="3F537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grpSp>
      </p:grpSp>
      <p:grpSp>
        <p:nvGrpSpPr>
          <p:cNvPr id="291" name="Google Shape;291;p27"/>
          <p:cNvGrpSpPr/>
          <p:nvPr/>
        </p:nvGrpSpPr>
        <p:grpSpPr>
          <a:xfrm>
            <a:off x="13893683" y="8945446"/>
            <a:ext cx="4405660" cy="1341590"/>
            <a:chOff x="5575242" y="4472723"/>
            <a:chExt cx="2202830" cy="670795"/>
          </a:xfrm>
        </p:grpSpPr>
        <p:sp>
          <p:nvSpPr>
            <p:cNvPr id="292" name="Google Shape;292;p27"/>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nvGrpSpPr>
            <p:cNvPr id="293" name="Google Shape;293;p27"/>
            <p:cNvGrpSpPr/>
            <p:nvPr/>
          </p:nvGrpSpPr>
          <p:grpSpPr>
            <a:xfrm flipH="1">
              <a:off x="5734850" y="4472723"/>
              <a:ext cx="2040837" cy="670795"/>
              <a:chOff x="1297954" y="330075"/>
              <a:chExt cx="5169293" cy="1699506"/>
            </a:xfrm>
          </p:grpSpPr>
          <p:sp>
            <p:nvSpPr>
              <p:cNvPr id="294" name="Google Shape;294;p27"/>
              <p:cNvSpPr/>
              <p:nvPr/>
            </p:nvSpPr>
            <p:spPr>
              <a:xfrm>
                <a:off x="1297954" y="330081"/>
                <a:ext cx="3476700" cy="1699500"/>
              </a:xfrm>
              <a:prstGeom prst="rect">
                <a:avLst/>
              </a:prstGeom>
              <a:solidFill>
                <a:srgbClr val="C7D3E6"/>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p>
            </p:txBody>
          </p:sp>
          <p:sp>
            <p:nvSpPr>
              <p:cNvPr id="295" name="Google Shape;295;p27"/>
              <p:cNvSpPr/>
              <p:nvPr/>
            </p:nvSpPr>
            <p:spPr>
              <a:xfrm>
                <a:off x="4767747" y="330075"/>
                <a:ext cx="1699500" cy="1699500"/>
              </a:xfrm>
              <a:prstGeom prst="rtTriangle">
                <a:avLst/>
              </a:prstGeom>
              <a:solidFill>
                <a:srgbClr val="C7D3E6"/>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grpSp>
          <p:nvGrpSpPr>
            <p:cNvPr id="296" name="Google Shape;296;p27"/>
            <p:cNvGrpSpPr/>
            <p:nvPr/>
          </p:nvGrpSpPr>
          <p:grpSpPr>
            <a:xfrm flipH="1">
              <a:off x="5578209" y="4646738"/>
              <a:ext cx="2199863" cy="304563"/>
              <a:chOff x="-5827153" y="330075"/>
              <a:chExt cx="12276019" cy="1699569"/>
            </a:xfrm>
          </p:grpSpPr>
          <p:sp>
            <p:nvSpPr>
              <p:cNvPr id="297" name="Google Shape;297;p27"/>
              <p:cNvSpPr/>
              <p:nvPr/>
            </p:nvSpPr>
            <p:spPr>
              <a:xfrm>
                <a:off x="-5827153" y="330144"/>
                <a:ext cx="10612200" cy="1699500"/>
              </a:xfrm>
              <a:prstGeom prst="rect">
                <a:avLst/>
              </a:prstGeom>
              <a:solidFill>
                <a:srgbClr val="FF9800"/>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p>
            </p:txBody>
          </p:sp>
          <p:sp>
            <p:nvSpPr>
              <p:cNvPr id="298" name="Google Shape;298;p27"/>
              <p:cNvSpPr/>
              <p:nvPr/>
            </p:nvSpPr>
            <p:spPr>
              <a:xfrm>
                <a:off x="4749366" y="330075"/>
                <a:ext cx="1699500" cy="1699500"/>
              </a:xfrm>
              <a:prstGeom prst="rtTriangle">
                <a:avLst/>
              </a:prstGeom>
              <a:solidFill>
                <a:srgbClr val="FF9800"/>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grpSp>
      <p:sp>
        <p:nvSpPr>
          <p:cNvPr id="299" name="Google Shape;299;p27"/>
          <p:cNvSpPr txBox="1">
            <a:spLocks noGrp="1"/>
          </p:cNvSpPr>
          <p:nvPr>
            <p:ph type="title"/>
          </p:nvPr>
        </p:nvSpPr>
        <p:spPr>
          <a:xfrm>
            <a:off x="1628550" y="785150"/>
            <a:ext cx="10984800" cy="1532400"/>
          </a:xfrm>
          <a:prstGeom prst="rect">
            <a:avLst/>
          </a:prstGeom>
        </p:spPr>
        <p:txBody>
          <a:bodyPr spcFirstLastPara="1" wrap="square" lIns="182850" tIns="182850" rIns="182850" bIns="182850" anchor="ctr" anchorCtr="0"/>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00" name="Google Shape;300;p27"/>
          <p:cNvSpPr txBox="1">
            <a:spLocks noGrp="1"/>
          </p:cNvSpPr>
          <p:nvPr>
            <p:ph type="body" idx="1"/>
          </p:nvPr>
        </p:nvSpPr>
        <p:spPr>
          <a:xfrm>
            <a:off x="1628550" y="2654700"/>
            <a:ext cx="12265200" cy="6291000"/>
          </a:xfrm>
          <a:prstGeom prst="rect">
            <a:avLst/>
          </a:prstGeom>
        </p:spPr>
        <p:txBody>
          <a:bodyPr spcFirstLastPara="1" wrap="square" lIns="182850" tIns="182850" rIns="182850" bIns="182850" anchor="ctr" anchorCtr="0"/>
          <a:lstStyle>
            <a:lvl1pPr marL="457200" lvl="0" indent="-533400" rtl="0">
              <a:spcBef>
                <a:spcPts val="1200"/>
              </a:spcBef>
              <a:spcAft>
                <a:spcPts val="0"/>
              </a:spcAft>
              <a:buSzPts val="4800"/>
              <a:buChar char="▰"/>
              <a:defRPr/>
            </a:lvl1pPr>
            <a:lvl2pPr marL="914400" lvl="1" indent="-533400" rtl="0">
              <a:spcBef>
                <a:spcPts val="2000"/>
              </a:spcBef>
              <a:spcAft>
                <a:spcPts val="0"/>
              </a:spcAft>
              <a:buSzPts val="4800"/>
              <a:buChar char="▻"/>
              <a:defRPr/>
            </a:lvl2pPr>
            <a:lvl3pPr marL="1371600" lvl="2" indent="-533400" rtl="0">
              <a:spcBef>
                <a:spcPts val="2000"/>
              </a:spcBef>
              <a:spcAft>
                <a:spcPts val="0"/>
              </a:spcAft>
              <a:buSzPts val="4800"/>
              <a:buChar char="▻"/>
              <a:defRPr/>
            </a:lvl3pPr>
            <a:lvl4pPr marL="1828800" lvl="3" indent="-533400" rtl="0">
              <a:spcBef>
                <a:spcPts val="2000"/>
              </a:spcBef>
              <a:spcAft>
                <a:spcPts val="0"/>
              </a:spcAft>
              <a:buSzPts val="4800"/>
              <a:buChar char="▻"/>
              <a:defRPr/>
            </a:lvl4pPr>
            <a:lvl5pPr marL="2286000" lvl="4" indent="-533400" rtl="0">
              <a:spcBef>
                <a:spcPts val="2000"/>
              </a:spcBef>
              <a:spcAft>
                <a:spcPts val="0"/>
              </a:spcAft>
              <a:buSzPts val="4800"/>
              <a:buChar char="▻"/>
              <a:defRPr/>
            </a:lvl5pPr>
            <a:lvl6pPr marL="2743200" lvl="5" indent="-533400" rtl="0">
              <a:spcBef>
                <a:spcPts val="2000"/>
              </a:spcBef>
              <a:spcAft>
                <a:spcPts val="0"/>
              </a:spcAft>
              <a:buSzPts val="4800"/>
              <a:buChar char="▻"/>
              <a:defRPr/>
            </a:lvl6pPr>
            <a:lvl7pPr marL="3200400" lvl="6" indent="-533400" rtl="0">
              <a:spcBef>
                <a:spcPts val="2000"/>
              </a:spcBef>
              <a:spcAft>
                <a:spcPts val="0"/>
              </a:spcAft>
              <a:buSzPts val="4800"/>
              <a:buChar char="▻"/>
              <a:defRPr/>
            </a:lvl7pPr>
            <a:lvl8pPr marL="3657600" lvl="7" indent="-533400" rtl="0">
              <a:spcBef>
                <a:spcPts val="2000"/>
              </a:spcBef>
              <a:spcAft>
                <a:spcPts val="0"/>
              </a:spcAft>
              <a:buSzPts val="4800"/>
              <a:buChar char="▻"/>
              <a:defRPr/>
            </a:lvl8pPr>
            <a:lvl9pPr marL="4114800" lvl="8" indent="-533400" rtl="0">
              <a:spcBef>
                <a:spcPts val="2000"/>
              </a:spcBef>
              <a:spcAft>
                <a:spcPts val="2000"/>
              </a:spcAft>
              <a:buSzPts val="4800"/>
              <a:buChar char="▻"/>
              <a:defRPr/>
            </a:lvl9pPr>
          </a:lstStyle>
          <a:p>
            <a:endParaRPr/>
          </a:p>
        </p:txBody>
      </p:sp>
      <p:sp>
        <p:nvSpPr>
          <p:cNvPr id="301" name="Google Shape;301;p27"/>
          <p:cNvSpPr txBox="1">
            <a:spLocks noGrp="1"/>
          </p:cNvSpPr>
          <p:nvPr>
            <p:ph type="sldNum" idx="12"/>
          </p:nvPr>
        </p:nvSpPr>
        <p:spPr>
          <a:xfrm>
            <a:off x="15236000" y="9273000"/>
            <a:ext cx="2974800" cy="631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2"/>
        <p:cNvGrpSpPr/>
        <p:nvPr/>
      </p:nvGrpSpPr>
      <p:grpSpPr>
        <a:xfrm>
          <a:off x="0" y="0"/>
          <a:ext cx="0" cy="0"/>
          <a:chOff x="0" y="0"/>
          <a:chExt cx="0" cy="0"/>
        </a:xfrm>
      </p:grpSpPr>
      <p:grpSp>
        <p:nvGrpSpPr>
          <p:cNvPr id="303" name="Google Shape;303;p28"/>
          <p:cNvGrpSpPr/>
          <p:nvPr/>
        </p:nvGrpSpPr>
        <p:grpSpPr>
          <a:xfrm>
            <a:off x="-8" y="81"/>
            <a:ext cx="14144860" cy="2654629"/>
            <a:chOff x="-4" y="40"/>
            <a:chExt cx="7072430" cy="1327315"/>
          </a:xfrm>
        </p:grpSpPr>
        <p:sp>
          <p:nvSpPr>
            <p:cNvPr id="304" name="Google Shape;304;p28"/>
            <p:cNvSpPr/>
            <p:nvPr/>
          </p:nvSpPr>
          <p:spPr>
            <a:xfrm>
              <a:off x="6292649" y="126425"/>
              <a:ext cx="779700" cy="259800"/>
            </a:xfrm>
            <a:prstGeom prst="triangle">
              <a:avLst>
                <a:gd name="adj" fmla="val 32425"/>
              </a:avLst>
            </a:prstGeom>
            <a:solidFill>
              <a:srgbClr val="26324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grpSp>
          <p:nvGrpSpPr>
            <p:cNvPr id="305" name="Google Shape;305;p28"/>
            <p:cNvGrpSpPr/>
            <p:nvPr/>
          </p:nvGrpSpPr>
          <p:grpSpPr>
            <a:xfrm rot="10800000" flipH="1">
              <a:off x="3" y="40"/>
              <a:ext cx="6756168" cy="1327315"/>
              <a:chOff x="-2168138" y="330075"/>
              <a:chExt cx="8650663" cy="1699506"/>
            </a:xfrm>
          </p:grpSpPr>
          <p:sp>
            <p:nvSpPr>
              <p:cNvPr id="306" name="Google Shape;306;p28"/>
              <p:cNvSpPr/>
              <p:nvPr/>
            </p:nvSpPr>
            <p:spPr>
              <a:xfrm>
                <a:off x="-2168138" y="330081"/>
                <a:ext cx="6958200" cy="1699500"/>
              </a:xfrm>
              <a:prstGeom prst="rect">
                <a:avLst/>
              </a:prstGeom>
              <a:solidFill>
                <a:srgbClr val="C7D3E6"/>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sp>
            <p:nvSpPr>
              <p:cNvPr id="307" name="Google Shape;307;p28"/>
              <p:cNvSpPr/>
              <p:nvPr/>
            </p:nvSpPr>
            <p:spPr>
              <a:xfrm>
                <a:off x="4783025" y="330075"/>
                <a:ext cx="1699500" cy="1699500"/>
              </a:xfrm>
              <a:prstGeom prst="rtTriangle">
                <a:avLst/>
              </a:prstGeom>
              <a:solidFill>
                <a:srgbClr val="C7D3E6"/>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grpSp>
        <p:grpSp>
          <p:nvGrpSpPr>
            <p:cNvPr id="308" name="Google Shape;308;p28"/>
            <p:cNvGrpSpPr/>
            <p:nvPr/>
          </p:nvGrpSpPr>
          <p:grpSpPr>
            <a:xfrm rot="10800000" flipH="1">
              <a:off x="-4" y="381007"/>
              <a:ext cx="7072430" cy="771744"/>
              <a:chOff x="-9092084" y="330075"/>
              <a:chExt cx="15574609" cy="1699501"/>
            </a:xfrm>
          </p:grpSpPr>
          <p:sp>
            <p:nvSpPr>
              <p:cNvPr id="309" name="Google Shape;309;p28"/>
              <p:cNvSpPr/>
              <p:nvPr/>
            </p:nvSpPr>
            <p:spPr>
              <a:xfrm>
                <a:off x="-9092084" y="330076"/>
                <a:ext cx="13882200" cy="1699500"/>
              </a:xfrm>
              <a:prstGeom prst="rect">
                <a:avLst/>
              </a:prstGeom>
              <a:solidFill>
                <a:srgbClr val="3F537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sp>
            <p:nvSpPr>
              <p:cNvPr id="310" name="Google Shape;310;p28"/>
              <p:cNvSpPr/>
              <p:nvPr/>
            </p:nvSpPr>
            <p:spPr>
              <a:xfrm>
                <a:off x="4783025" y="330075"/>
                <a:ext cx="1699500" cy="1699500"/>
              </a:xfrm>
              <a:prstGeom prst="rtTriangle">
                <a:avLst/>
              </a:prstGeom>
              <a:solidFill>
                <a:srgbClr val="3F537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grpSp>
      </p:grpSp>
      <p:grpSp>
        <p:nvGrpSpPr>
          <p:cNvPr id="311" name="Google Shape;311;p28"/>
          <p:cNvGrpSpPr/>
          <p:nvPr/>
        </p:nvGrpSpPr>
        <p:grpSpPr>
          <a:xfrm>
            <a:off x="13893683" y="8945446"/>
            <a:ext cx="4405660" cy="1341590"/>
            <a:chOff x="5575242" y="4472723"/>
            <a:chExt cx="2202830" cy="670795"/>
          </a:xfrm>
        </p:grpSpPr>
        <p:sp>
          <p:nvSpPr>
            <p:cNvPr id="312" name="Google Shape;312;p28"/>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nvGrpSpPr>
            <p:cNvPr id="313" name="Google Shape;313;p28"/>
            <p:cNvGrpSpPr/>
            <p:nvPr/>
          </p:nvGrpSpPr>
          <p:grpSpPr>
            <a:xfrm flipH="1">
              <a:off x="5734850" y="4472723"/>
              <a:ext cx="2040837" cy="670795"/>
              <a:chOff x="1297954" y="330075"/>
              <a:chExt cx="5169293" cy="1699506"/>
            </a:xfrm>
          </p:grpSpPr>
          <p:sp>
            <p:nvSpPr>
              <p:cNvPr id="314" name="Google Shape;314;p28"/>
              <p:cNvSpPr/>
              <p:nvPr/>
            </p:nvSpPr>
            <p:spPr>
              <a:xfrm>
                <a:off x="1297954" y="330081"/>
                <a:ext cx="3476700" cy="1699500"/>
              </a:xfrm>
              <a:prstGeom prst="rect">
                <a:avLst/>
              </a:prstGeom>
              <a:solidFill>
                <a:srgbClr val="C7D3E6"/>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p>
            </p:txBody>
          </p:sp>
          <p:sp>
            <p:nvSpPr>
              <p:cNvPr id="315" name="Google Shape;315;p28"/>
              <p:cNvSpPr/>
              <p:nvPr/>
            </p:nvSpPr>
            <p:spPr>
              <a:xfrm>
                <a:off x="4767747" y="330075"/>
                <a:ext cx="1699500" cy="1699500"/>
              </a:xfrm>
              <a:prstGeom prst="rtTriangle">
                <a:avLst/>
              </a:prstGeom>
              <a:solidFill>
                <a:srgbClr val="C7D3E6"/>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grpSp>
          <p:nvGrpSpPr>
            <p:cNvPr id="316" name="Google Shape;316;p28"/>
            <p:cNvGrpSpPr/>
            <p:nvPr/>
          </p:nvGrpSpPr>
          <p:grpSpPr>
            <a:xfrm flipH="1">
              <a:off x="5578209" y="4646738"/>
              <a:ext cx="2199863" cy="304563"/>
              <a:chOff x="-5827153" y="330075"/>
              <a:chExt cx="12276019" cy="1699569"/>
            </a:xfrm>
          </p:grpSpPr>
          <p:sp>
            <p:nvSpPr>
              <p:cNvPr id="317" name="Google Shape;317;p28"/>
              <p:cNvSpPr/>
              <p:nvPr/>
            </p:nvSpPr>
            <p:spPr>
              <a:xfrm>
                <a:off x="-5827153" y="330144"/>
                <a:ext cx="10612200" cy="1699500"/>
              </a:xfrm>
              <a:prstGeom prst="rect">
                <a:avLst/>
              </a:prstGeom>
              <a:solidFill>
                <a:srgbClr val="FF9800"/>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p>
            </p:txBody>
          </p:sp>
          <p:sp>
            <p:nvSpPr>
              <p:cNvPr id="318" name="Google Shape;318;p28"/>
              <p:cNvSpPr/>
              <p:nvPr/>
            </p:nvSpPr>
            <p:spPr>
              <a:xfrm>
                <a:off x="4749366" y="330075"/>
                <a:ext cx="1699500" cy="1699500"/>
              </a:xfrm>
              <a:prstGeom prst="rtTriangle">
                <a:avLst/>
              </a:prstGeom>
              <a:solidFill>
                <a:srgbClr val="FF9800"/>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grpSp>
      <p:sp>
        <p:nvSpPr>
          <p:cNvPr id="319" name="Google Shape;319;p28"/>
          <p:cNvSpPr txBox="1">
            <a:spLocks noGrp="1"/>
          </p:cNvSpPr>
          <p:nvPr>
            <p:ph type="title"/>
          </p:nvPr>
        </p:nvSpPr>
        <p:spPr>
          <a:xfrm>
            <a:off x="1628550" y="785150"/>
            <a:ext cx="10516800" cy="1532400"/>
          </a:xfrm>
          <a:prstGeom prst="rect">
            <a:avLst/>
          </a:prstGeom>
        </p:spPr>
        <p:txBody>
          <a:bodyPr spcFirstLastPara="1" wrap="square" lIns="182850" tIns="182850" rIns="182850" bIns="182850" anchor="ctr" anchorCtr="0"/>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20" name="Google Shape;320;p28"/>
          <p:cNvSpPr txBox="1">
            <a:spLocks noGrp="1"/>
          </p:cNvSpPr>
          <p:nvPr>
            <p:ph type="body" idx="1"/>
          </p:nvPr>
        </p:nvSpPr>
        <p:spPr>
          <a:xfrm>
            <a:off x="1628550" y="3075975"/>
            <a:ext cx="6756600" cy="5448600"/>
          </a:xfrm>
          <a:prstGeom prst="rect">
            <a:avLst/>
          </a:prstGeom>
        </p:spPr>
        <p:txBody>
          <a:bodyPr spcFirstLastPara="1" wrap="square" lIns="182850" tIns="182850" rIns="182850" bIns="182850" anchor="t" anchorCtr="0"/>
          <a:lstStyle>
            <a:lvl1pPr marL="457200" lvl="0" indent="-482600" rtl="0">
              <a:spcBef>
                <a:spcPts val="1200"/>
              </a:spcBef>
              <a:spcAft>
                <a:spcPts val="0"/>
              </a:spcAft>
              <a:buSzPts val="4000"/>
              <a:buChar char="▰"/>
              <a:defRPr sz="4000"/>
            </a:lvl1pPr>
            <a:lvl2pPr marL="914400" lvl="1" indent="-482600" rtl="0">
              <a:spcBef>
                <a:spcPts val="2000"/>
              </a:spcBef>
              <a:spcAft>
                <a:spcPts val="0"/>
              </a:spcAft>
              <a:buSzPts val="4000"/>
              <a:buChar char="▻"/>
              <a:defRPr sz="4000"/>
            </a:lvl2pPr>
            <a:lvl3pPr marL="1371600" lvl="2" indent="-482600" rtl="0">
              <a:spcBef>
                <a:spcPts val="2000"/>
              </a:spcBef>
              <a:spcAft>
                <a:spcPts val="0"/>
              </a:spcAft>
              <a:buSzPts val="4000"/>
              <a:buChar char="▻"/>
              <a:defRPr sz="4000"/>
            </a:lvl3pPr>
            <a:lvl4pPr marL="1828800" lvl="3" indent="-482600" rtl="0">
              <a:spcBef>
                <a:spcPts val="2000"/>
              </a:spcBef>
              <a:spcAft>
                <a:spcPts val="0"/>
              </a:spcAft>
              <a:buSzPts val="4000"/>
              <a:buChar char="▻"/>
              <a:defRPr sz="4000"/>
            </a:lvl4pPr>
            <a:lvl5pPr marL="2286000" lvl="4" indent="-482600" rtl="0">
              <a:spcBef>
                <a:spcPts val="2000"/>
              </a:spcBef>
              <a:spcAft>
                <a:spcPts val="0"/>
              </a:spcAft>
              <a:buSzPts val="4000"/>
              <a:buChar char="▻"/>
              <a:defRPr sz="4000"/>
            </a:lvl5pPr>
            <a:lvl6pPr marL="2743200" lvl="5" indent="-482600" rtl="0">
              <a:spcBef>
                <a:spcPts val="2000"/>
              </a:spcBef>
              <a:spcAft>
                <a:spcPts val="0"/>
              </a:spcAft>
              <a:buSzPts val="4000"/>
              <a:buChar char="▻"/>
              <a:defRPr sz="4000"/>
            </a:lvl6pPr>
            <a:lvl7pPr marL="3200400" lvl="6" indent="-482600" rtl="0">
              <a:spcBef>
                <a:spcPts val="2000"/>
              </a:spcBef>
              <a:spcAft>
                <a:spcPts val="0"/>
              </a:spcAft>
              <a:buSzPts val="4000"/>
              <a:buChar char="▻"/>
              <a:defRPr sz="4000"/>
            </a:lvl7pPr>
            <a:lvl8pPr marL="3657600" lvl="7" indent="-482600" rtl="0">
              <a:spcBef>
                <a:spcPts val="2000"/>
              </a:spcBef>
              <a:spcAft>
                <a:spcPts val="0"/>
              </a:spcAft>
              <a:buSzPts val="4000"/>
              <a:buChar char="▻"/>
              <a:defRPr sz="4000"/>
            </a:lvl8pPr>
            <a:lvl9pPr marL="4114800" lvl="8" indent="-482600" rtl="0">
              <a:spcBef>
                <a:spcPts val="2000"/>
              </a:spcBef>
              <a:spcAft>
                <a:spcPts val="2000"/>
              </a:spcAft>
              <a:buSzPts val="4000"/>
              <a:buChar char="▻"/>
              <a:defRPr sz="4000"/>
            </a:lvl9pPr>
          </a:lstStyle>
          <a:p>
            <a:endParaRPr/>
          </a:p>
        </p:txBody>
      </p:sp>
      <p:sp>
        <p:nvSpPr>
          <p:cNvPr id="321" name="Google Shape;321;p28"/>
          <p:cNvSpPr txBox="1">
            <a:spLocks noGrp="1"/>
          </p:cNvSpPr>
          <p:nvPr>
            <p:ph type="body" idx="2"/>
          </p:nvPr>
        </p:nvSpPr>
        <p:spPr>
          <a:xfrm>
            <a:off x="8792247" y="3075975"/>
            <a:ext cx="6756600" cy="5448600"/>
          </a:xfrm>
          <a:prstGeom prst="rect">
            <a:avLst/>
          </a:prstGeom>
        </p:spPr>
        <p:txBody>
          <a:bodyPr spcFirstLastPara="1" wrap="square" lIns="182850" tIns="182850" rIns="182850" bIns="182850" anchor="t" anchorCtr="0"/>
          <a:lstStyle>
            <a:lvl1pPr marL="457200" lvl="0" indent="-482600" rtl="0">
              <a:spcBef>
                <a:spcPts val="1200"/>
              </a:spcBef>
              <a:spcAft>
                <a:spcPts val="0"/>
              </a:spcAft>
              <a:buSzPts val="4000"/>
              <a:buChar char="▰"/>
              <a:defRPr sz="4000"/>
            </a:lvl1pPr>
            <a:lvl2pPr marL="914400" lvl="1" indent="-482600" rtl="0">
              <a:spcBef>
                <a:spcPts val="2000"/>
              </a:spcBef>
              <a:spcAft>
                <a:spcPts val="0"/>
              </a:spcAft>
              <a:buSzPts val="4000"/>
              <a:buChar char="▻"/>
              <a:defRPr sz="4000"/>
            </a:lvl2pPr>
            <a:lvl3pPr marL="1371600" lvl="2" indent="-482600" rtl="0">
              <a:spcBef>
                <a:spcPts val="2000"/>
              </a:spcBef>
              <a:spcAft>
                <a:spcPts val="0"/>
              </a:spcAft>
              <a:buSzPts val="4000"/>
              <a:buChar char="▻"/>
              <a:defRPr sz="4000"/>
            </a:lvl3pPr>
            <a:lvl4pPr marL="1828800" lvl="3" indent="-482600" rtl="0">
              <a:spcBef>
                <a:spcPts val="2000"/>
              </a:spcBef>
              <a:spcAft>
                <a:spcPts val="0"/>
              </a:spcAft>
              <a:buSzPts val="4000"/>
              <a:buChar char="▻"/>
              <a:defRPr sz="4000"/>
            </a:lvl4pPr>
            <a:lvl5pPr marL="2286000" lvl="4" indent="-482600" rtl="0">
              <a:spcBef>
                <a:spcPts val="2000"/>
              </a:spcBef>
              <a:spcAft>
                <a:spcPts val="0"/>
              </a:spcAft>
              <a:buSzPts val="4000"/>
              <a:buChar char="▻"/>
              <a:defRPr sz="4000"/>
            </a:lvl5pPr>
            <a:lvl6pPr marL="2743200" lvl="5" indent="-482600" rtl="0">
              <a:spcBef>
                <a:spcPts val="2000"/>
              </a:spcBef>
              <a:spcAft>
                <a:spcPts val="0"/>
              </a:spcAft>
              <a:buSzPts val="4000"/>
              <a:buChar char="▻"/>
              <a:defRPr sz="4000"/>
            </a:lvl6pPr>
            <a:lvl7pPr marL="3200400" lvl="6" indent="-482600" rtl="0">
              <a:spcBef>
                <a:spcPts val="2000"/>
              </a:spcBef>
              <a:spcAft>
                <a:spcPts val="0"/>
              </a:spcAft>
              <a:buSzPts val="4000"/>
              <a:buChar char="▻"/>
              <a:defRPr sz="4000"/>
            </a:lvl7pPr>
            <a:lvl8pPr marL="3657600" lvl="7" indent="-482600" rtl="0">
              <a:spcBef>
                <a:spcPts val="2000"/>
              </a:spcBef>
              <a:spcAft>
                <a:spcPts val="0"/>
              </a:spcAft>
              <a:buSzPts val="4000"/>
              <a:buChar char="▻"/>
              <a:defRPr sz="4000"/>
            </a:lvl8pPr>
            <a:lvl9pPr marL="4114800" lvl="8" indent="-482600" rtl="0">
              <a:spcBef>
                <a:spcPts val="2000"/>
              </a:spcBef>
              <a:spcAft>
                <a:spcPts val="2000"/>
              </a:spcAft>
              <a:buSzPts val="4000"/>
              <a:buChar char="▻"/>
              <a:defRPr sz="4000"/>
            </a:lvl9pPr>
          </a:lstStyle>
          <a:p>
            <a:endParaRPr/>
          </a:p>
        </p:txBody>
      </p:sp>
      <p:sp>
        <p:nvSpPr>
          <p:cNvPr id="322" name="Google Shape;322;p28"/>
          <p:cNvSpPr txBox="1">
            <a:spLocks noGrp="1"/>
          </p:cNvSpPr>
          <p:nvPr>
            <p:ph type="sldNum" idx="12"/>
          </p:nvPr>
        </p:nvSpPr>
        <p:spPr>
          <a:xfrm>
            <a:off x="15236000" y="9273000"/>
            <a:ext cx="2974800" cy="631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3"/>
        <p:cNvGrpSpPr/>
        <p:nvPr/>
      </p:nvGrpSpPr>
      <p:grpSpPr>
        <a:xfrm>
          <a:off x="0" y="0"/>
          <a:ext cx="0" cy="0"/>
          <a:chOff x="0" y="0"/>
          <a:chExt cx="0" cy="0"/>
        </a:xfrm>
      </p:grpSpPr>
      <p:grpSp>
        <p:nvGrpSpPr>
          <p:cNvPr id="324" name="Google Shape;324;p29"/>
          <p:cNvGrpSpPr/>
          <p:nvPr/>
        </p:nvGrpSpPr>
        <p:grpSpPr>
          <a:xfrm>
            <a:off x="-8" y="81"/>
            <a:ext cx="14144860" cy="2654629"/>
            <a:chOff x="-4" y="40"/>
            <a:chExt cx="7072430" cy="1327315"/>
          </a:xfrm>
        </p:grpSpPr>
        <p:sp>
          <p:nvSpPr>
            <p:cNvPr id="325" name="Google Shape;325;p29"/>
            <p:cNvSpPr/>
            <p:nvPr/>
          </p:nvSpPr>
          <p:spPr>
            <a:xfrm>
              <a:off x="6292649" y="126425"/>
              <a:ext cx="779700" cy="259800"/>
            </a:xfrm>
            <a:prstGeom prst="triangle">
              <a:avLst>
                <a:gd name="adj" fmla="val 32425"/>
              </a:avLst>
            </a:prstGeom>
            <a:solidFill>
              <a:srgbClr val="26324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grpSp>
          <p:nvGrpSpPr>
            <p:cNvPr id="326" name="Google Shape;326;p29"/>
            <p:cNvGrpSpPr/>
            <p:nvPr/>
          </p:nvGrpSpPr>
          <p:grpSpPr>
            <a:xfrm rot="10800000" flipH="1">
              <a:off x="3" y="40"/>
              <a:ext cx="6756168" cy="1327315"/>
              <a:chOff x="-2168138" y="330075"/>
              <a:chExt cx="8650663" cy="1699506"/>
            </a:xfrm>
          </p:grpSpPr>
          <p:sp>
            <p:nvSpPr>
              <p:cNvPr id="327" name="Google Shape;327;p29"/>
              <p:cNvSpPr/>
              <p:nvPr/>
            </p:nvSpPr>
            <p:spPr>
              <a:xfrm>
                <a:off x="-2168138" y="330081"/>
                <a:ext cx="6958200" cy="1699500"/>
              </a:xfrm>
              <a:prstGeom prst="rect">
                <a:avLst/>
              </a:prstGeom>
              <a:solidFill>
                <a:srgbClr val="C7D3E6"/>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sp>
            <p:nvSpPr>
              <p:cNvPr id="328" name="Google Shape;328;p29"/>
              <p:cNvSpPr/>
              <p:nvPr/>
            </p:nvSpPr>
            <p:spPr>
              <a:xfrm>
                <a:off x="4783025" y="330075"/>
                <a:ext cx="1699500" cy="1699500"/>
              </a:xfrm>
              <a:prstGeom prst="rtTriangle">
                <a:avLst/>
              </a:prstGeom>
              <a:solidFill>
                <a:srgbClr val="C7D3E6"/>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grpSp>
        <p:grpSp>
          <p:nvGrpSpPr>
            <p:cNvPr id="329" name="Google Shape;329;p29"/>
            <p:cNvGrpSpPr/>
            <p:nvPr/>
          </p:nvGrpSpPr>
          <p:grpSpPr>
            <a:xfrm rot="10800000" flipH="1">
              <a:off x="-4" y="381007"/>
              <a:ext cx="7072430" cy="771744"/>
              <a:chOff x="-9092084" y="330075"/>
              <a:chExt cx="15574609" cy="1699501"/>
            </a:xfrm>
          </p:grpSpPr>
          <p:sp>
            <p:nvSpPr>
              <p:cNvPr id="330" name="Google Shape;330;p29"/>
              <p:cNvSpPr/>
              <p:nvPr/>
            </p:nvSpPr>
            <p:spPr>
              <a:xfrm>
                <a:off x="-9092084" y="330076"/>
                <a:ext cx="13882200" cy="1699500"/>
              </a:xfrm>
              <a:prstGeom prst="rect">
                <a:avLst/>
              </a:prstGeom>
              <a:solidFill>
                <a:srgbClr val="3F537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sp>
            <p:nvSpPr>
              <p:cNvPr id="331" name="Google Shape;331;p29"/>
              <p:cNvSpPr/>
              <p:nvPr/>
            </p:nvSpPr>
            <p:spPr>
              <a:xfrm>
                <a:off x="4783025" y="330075"/>
                <a:ext cx="1699500" cy="1699500"/>
              </a:xfrm>
              <a:prstGeom prst="rtTriangle">
                <a:avLst/>
              </a:prstGeom>
              <a:solidFill>
                <a:srgbClr val="3F537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grpSp>
      </p:grpSp>
      <p:grpSp>
        <p:nvGrpSpPr>
          <p:cNvPr id="332" name="Google Shape;332;p29"/>
          <p:cNvGrpSpPr/>
          <p:nvPr/>
        </p:nvGrpSpPr>
        <p:grpSpPr>
          <a:xfrm>
            <a:off x="13893683" y="8945446"/>
            <a:ext cx="4405660" cy="1341590"/>
            <a:chOff x="5575242" y="4472723"/>
            <a:chExt cx="2202830" cy="670795"/>
          </a:xfrm>
        </p:grpSpPr>
        <p:sp>
          <p:nvSpPr>
            <p:cNvPr id="333" name="Google Shape;333;p29"/>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nvGrpSpPr>
            <p:cNvPr id="334" name="Google Shape;334;p29"/>
            <p:cNvGrpSpPr/>
            <p:nvPr/>
          </p:nvGrpSpPr>
          <p:grpSpPr>
            <a:xfrm flipH="1">
              <a:off x="5734850" y="4472723"/>
              <a:ext cx="2040837" cy="670795"/>
              <a:chOff x="1297954" y="330075"/>
              <a:chExt cx="5169293" cy="1699506"/>
            </a:xfrm>
          </p:grpSpPr>
          <p:sp>
            <p:nvSpPr>
              <p:cNvPr id="335" name="Google Shape;335;p29"/>
              <p:cNvSpPr/>
              <p:nvPr/>
            </p:nvSpPr>
            <p:spPr>
              <a:xfrm>
                <a:off x="1297954" y="330081"/>
                <a:ext cx="3476700" cy="1699500"/>
              </a:xfrm>
              <a:prstGeom prst="rect">
                <a:avLst/>
              </a:prstGeom>
              <a:solidFill>
                <a:srgbClr val="C7D3E6"/>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p>
            </p:txBody>
          </p:sp>
          <p:sp>
            <p:nvSpPr>
              <p:cNvPr id="336" name="Google Shape;336;p29"/>
              <p:cNvSpPr/>
              <p:nvPr/>
            </p:nvSpPr>
            <p:spPr>
              <a:xfrm>
                <a:off x="4767747" y="330075"/>
                <a:ext cx="1699500" cy="1699500"/>
              </a:xfrm>
              <a:prstGeom prst="rtTriangle">
                <a:avLst/>
              </a:prstGeom>
              <a:solidFill>
                <a:srgbClr val="C7D3E6"/>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grpSp>
          <p:nvGrpSpPr>
            <p:cNvPr id="337" name="Google Shape;337;p29"/>
            <p:cNvGrpSpPr/>
            <p:nvPr/>
          </p:nvGrpSpPr>
          <p:grpSpPr>
            <a:xfrm flipH="1">
              <a:off x="5578209" y="4646738"/>
              <a:ext cx="2199863" cy="304563"/>
              <a:chOff x="-5827153" y="330075"/>
              <a:chExt cx="12276019" cy="1699569"/>
            </a:xfrm>
          </p:grpSpPr>
          <p:sp>
            <p:nvSpPr>
              <p:cNvPr id="338" name="Google Shape;338;p29"/>
              <p:cNvSpPr/>
              <p:nvPr/>
            </p:nvSpPr>
            <p:spPr>
              <a:xfrm>
                <a:off x="-5827153" y="330144"/>
                <a:ext cx="10612200" cy="1699500"/>
              </a:xfrm>
              <a:prstGeom prst="rect">
                <a:avLst/>
              </a:prstGeom>
              <a:solidFill>
                <a:srgbClr val="FF9800"/>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p>
            </p:txBody>
          </p:sp>
          <p:sp>
            <p:nvSpPr>
              <p:cNvPr id="339" name="Google Shape;339;p29"/>
              <p:cNvSpPr/>
              <p:nvPr/>
            </p:nvSpPr>
            <p:spPr>
              <a:xfrm>
                <a:off x="4749366" y="330075"/>
                <a:ext cx="1699500" cy="1699500"/>
              </a:xfrm>
              <a:prstGeom prst="rtTriangle">
                <a:avLst/>
              </a:prstGeom>
              <a:solidFill>
                <a:srgbClr val="FF9800"/>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grpSp>
      <p:sp>
        <p:nvSpPr>
          <p:cNvPr id="340" name="Google Shape;340;p29"/>
          <p:cNvSpPr txBox="1">
            <a:spLocks noGrp="1"/>
          </p:cNvSpPr>
          <p:nvPr>
            <p:ph type="title"/>
          </p:nvPr>
        </p:nvSpPr>
        <p:spPr>
          <a:xfrm>
            <a:off x="1628550" y="785150"/>
            <a:ext cx="10516800" cy="1532400"/>
          </a:xfrm>
          <a:prstGeom prst="rect">
            <a:avLst/>
          </a:prstGeom>
        </p:spPr>
        <p:txBody>
          <a:bodyPr spcFirstLastPara="1" wrap="square" lIns="182850" tIns="182850" rIns="182850" bIns="182850" anchor="ctr" anchorCtr="0"/>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41" name="Google Shape;341;p29"/>
          <p:cNvSpPr txBox="1">
            <a:spLocks noGrp="1"/>
          </p:cNvSpPr>
          <p:nvPr>
            <p:ph type="body" idx="1"/>
          </p:nvPr>
        </p:nvSpPr>
        <p:spPr>
          <a:xfrm>
            <a:off x="1740900" y="3090151"/>
            <a:ext cx="4495800" cy="5419800"/>
          </a:xfrm>
          <a:prstGeom prst="rect">
            <a:avLst/>
          </a:prstGeom>
        </p:spPr>
        <p:txBody>
          <a:bodyPr spcFirstLastPara="1" wrap="square" lIns="182850" tIns="182850" rIns="182850" bIns="182850" anchor="t" anchorCtr="0"/>
          <a:lstStyle>
            <a:lvl1pPr marL="457200" lvl="0" indent="-457200" rtl="0">
              <a:spcBef>
                <a:spcPts val="1200"/>
              </a:spcBef>
              <a:spcAft>
                <a:spcPts val="0"/>
              </a:spcAft>
              <a:buSzPts val="3600"/>
              <a:buChar char="▰"/>
              <a:defRPr sz="3600"/>
            </a:lvl1pPr>
            <a:lvl2pPr marL="914400" lvl="1" indent="-457200" rtl="0">
              <a:spcBef>
                <a:spcPts val="2000"/>
              </a:spcBef>
              <a:spcAft>
                <a:spcPts val="0"/>
              </a:spcAft>
              <a:buSzPts val="3600"/>
              <a:buChar char="▻"/>
              <a:defRPr sz="3600"/>
            </a:lvl2pPr>
            <a:lvl3pPr marL="1371600" lvl="2" indent="-457200" rtl="0">
              <a:spcBef>
                <a:spcPts val="2000"/>
              </a:spcBef>
              <a:spcAft>
                <a:spcPts val="0"/>
              </a:spcAft>
              <a:buSzPts val="3600"/>
              <a:buChar char="▻"/>
              <a:defRPr sz="3600"/>
            </a:lvl3pPr>
            <a:lvl4pPr marL="1828800" lvl="3" indent="-457200" rtl="0">
              <a:spcBef>
                <a:spcPts val="2000"/>
              </a:spcBef>
              <a:spcAft>
                <a:spcPts val="0"/>
              </a:spcAft>
              <a:buSzPts val="3600"/>
              <a:buChar char="▻"/>
              <a:defRPr sz="3600"/>
            </a:lvl4pPr>
            <a:lvl5pPr marL="2286000" lvl="4" indent="-457200" rtl="0">
              <a:spcBef>
                <a:spcPts val="2000"/>
              </a:spcBef>
              <a:spcAft>
                <a:spcPts val="0"/>
              </a:spcAft>
              <a:buSzPts val="3600"/>
              <a:buChar char="▻"/>
              <a:defRPr sz="3600"/>
            </a:lvl5pPr>
            <a:lvl6pPr marL="2743200" lvl="5" indent="-457200" rtl="0">
              <a:spcBef>
                <a:spcPts val="2000"/>
              </a:spcBef>
              <a:spcAft>
                <a:spcPts val="0"/>
              </a:spcAft>
              <a:buSzPts val="3600"/>
              <a:buChar char="▻"/>
              <a:defRPr sz="3600"/>
            </a:lvl6pPr>
            <a:lvl7pPr marL="3200400" lvl="6" indent="-457200" rtl="0">
              <a:spcBef>
                <a:spcPts val="2000"/>
              </a:spcBef>
              <a:spcAft>
                <a:spcPts val="0"/>
              </a:spcAft>
              <a:buSzPts val="3600"/>
              <a:buChar char="▻"/>
              <a:defRPr sz="3600"/>
            </a:lvl7pPr>
            <a:lvl8pPr marL="3657600" lvl="7" indent="-457200" rtl="0">
              <a:spcBef>
                <a:spcPts val="2000"/>
              </a:spcBef>
              <a:spcAft>
                <a:spcPts val="0"/>
              </a:spcAft>
              <a:buSzPts val="3600"/>
              <a:buChar char="▻"/>
              <a:defRPr sz="3600"/>
            </a:lvl8pPr>
            <a:lvl9pPr marL="4114800" lvl="8" indent="-457200" rtl="0">
              <a:spcBef>
                <a:spcPts val="2000"/>
              </a:spcBef>
              <a:spcAft>
                <a:spcPts val="2000"/>
              </a:spcAft>
              <a:buSzPts val="3600"/>
              <a:buChar char="▻"/>
              <a:defRPr sz="3600"/>
            </a:lvl9pPr>
          </a:lstStyle>
          <a:p>
            <a:endParaRPr/>
          </a:p>
        </p:txBody>
      </p:sp>
      <p:sp>
        <p:nvSpPr>
          <p:cNvPr id="342" name="Google Shape;342;p29"/>
          <p:cNvSpPr txBox="1">
            <a:spLocks noGrp="1"/>
          </p:cNvSpPr>
          <p:nvPr>
            <p:ph type="body" idx="2"/>
          </p:nvPr>
        </p:nvSpPr>
        <p:spPr>
          <a:xfrm>
            <a:off x="6467275" y="3090151"/>
            <a:ext cx="4495800" cy="5419800"/>
          </a:xfrm>
          <a:prstGeom prst="rect">
            <a:avLst/>
          </a:prstGeom>
        </p:spPr>
        <p:txBody>
          <a:bodyPr spcFirstLastPara="1" wrap="square" lIns="182850" tIns="182850" rIns="182850" bIns="182850" anchor="t" anchorCtr="0"/>
          <a:lstStyle>
            <a:lvl1pPr marL="457200" lvl="0" indent="-457200" rtl="0">
              <a:spcBef>
                <a:spcPts val="1200"/>
              </a:spcBef>
              <a:spcAft>
                <a:spcPts val="0"/>
              </a:spcAft>
              <a:buSzPts val="3600"/>
              <a:buChar char="▰"/>
              <a:defRPr sz="3600"/>
            </a:lvl1pPr>
            <a:lvl2pPr marL="914400" lvl="1" indent="-457200" rtl="0">
              <a:spcBef>
                <a:spcPts val="2000"/>
              </a:spcBef>
              <a:spcAft>
                <a:spcPts val="0"/>
              </a:spcAft>
              <a:buSzPts val="3600"/>
              <a:buChar char="▻"/>
              <a:defRPr sz="3600"/>
            </a:lvl2pPr>
            <a:lvl3pPr marL="1371600" lvl="2" indent="-457200" rtl="0">
              <a:spcBef>
                <a:spcPts val="2000"/>
              </a:spcBef>
              <a:spcAft>
                <a:spcPts val="0"/>
              </a:spcAft>
              <a:buSzPts val="3600"/>
              <a:buChar char="▻"/>
              <a:defRPr sz="3600"/>
            </a:lvl3pPr>
            <a:lvl4pPr marL="1828800" lvl="3" indent="-457200" rtl="0">
              <a:spcBef>
                <a:spcPts val="2000"/>
              </a:spcBef>
              <a:spcAft>
                <a:spcPts val="0"/>
              </a:spcAft>
              <a:buSzPts val="3600"/>
              <a:buChar char="▻"/>
              <a:defRPr sz="3600"/>
            </a:lvl4pPr>
            <a:lvl5pPr marL="2286000" lvl="4" indent="-457200" rtl="0">
              <a:spcBef>
                <a:spcPts val="2000"/>
              </a:spcBef>
              <a:spcAft>
                <a:spcPts val="0"/>
              </a:spcAft>
              <a:buSzPts val="3600"/>
              <a:buChar char="▻"/>
              <a:defRPr sz="3600"/>
            </a:lvl5pPr>
            <a:lvl6pPr marL="2743200" lvl="5" indent="-457200" rtl="0">
              <a:spcBef>
                <a:spcPts val="2000"/>
              </a:spcBef>
              <a:spcAft>
                <a:spcPts val="0"/>
              </a:spcAft>
              <a:buSzPts val="3600"/>
              <a:buChar char="▻"/>
              <a:defRPr sz="3600"/>
            </a:lvl6pPr>
            <a:lvl7pPr marL="3200400" lvl="6" indent="-457200" rtl="0">
              <a:spcBef>
                <a:spcPts val="2000"/>
              </a:spcBef>
              <a:spcAft>
                <a:spcPts val="0"/>
              </a:spcAft>
              <a:buSzPts val="3600"/>
              <a:buChar char="▻"/>
              <a:defRPr sz="3600"/>
            </a:lvl7pPr>
            <a:lvl8pPr marL="3657600" lvl="7" indent="-457200" rtl="0">
              <a:spcBef>
                <a:spcPts val="2000"/>
              </a:spcBef>
              <a:spcAft>
                <a:spcPts val="0"/>
              </a:spcAft>
              <a:buSzPts val="3600"/>
              <a:buChar char="▻"/>
              <a:defRPr sz="3600"/>
            </a:lvl8pPr>
            <a:lvl9pPr marL="4114800" lvl="8" indent="-457200" rtl="0">
              <a:spcBef>
                <a:spcPts val="2000"/>
              </a:spcBef>
              <a:spcAft>
                <a:spcPts val="2000"/>
              </a:spcAft>
              <a:buSzPts val="3600"/>
              <a:buChar char="▻"/>
              <a:defRPr sz="3600"/>
            </a:lvl9pPr>
          </a:lstStyle>
          <a:p>
            <a:endParaRPr/>
          </a:p>
        </p:txBody>
      </p:sp>
      <p:sp>
        <p:nvSpPr>
          <p:cNvPr id="343" name="Google Shape;343;p29"/>
          <p:cNvSpPr txBox="1">
            <a:spLocks noGrp="1"/>
          </p:cNvSpPr>
          <p:nvPr>
            <p:ph type="body" idx="3"/>
          </p:nvPr>
        </p:nvSpPr>
        <p:spPr>
          <a:xfrm>
            <a:off x="11081300" y="3090151"/>
            <a:ext cx="4495800" cy="5419800"/>
          </a:xfrm>
          <a:prstGeom prst="rect">
            <a:avLst/>
          </a:prstGeom>
        </p:spPr>
        <p:txBody>
          <a:bodyPr spcFirstLastPara="1" wrap="square" lIns="182850" tIns="182850" rIns="182850" bIns="182850" anchor="t" anchorCtr="0"/>
          <a:lstStyle>
            <a:lvl1pPr marL="457200" lvl="0" indent="-457200" rtl="0">
              <a:spcBef>
                <a:spcPts val="1200"/>
              </a:spcBef>
              <a:spcAft>
                <a:spcPts val="0"/>
              </a:spcAft>
              <a:buSzPts val="3600"/>
              <a:buChar char="▰"/>
              <a:defRPr sz="3600"/>
            </a:lvl1pPr>
            <a:lvl2pPr marL="914400" lvl="1" indent="-457200" rtl="0">
              <a:spcBef>
                <a:spcPts val="2000"/>
              </a:spcBef>
              <a:spcAft>
                <a:spcPts val="0"/>
              </a:spcAft>
              <a:buSzPts val="3600"/>
              <a:buChar char="▻"/>
              <a:defRPr sz="3600"/>
            </a:lvl2pPr>
            <a:lvl3pPr marL="1371600" lvl="2" indent="-457200" rtl="0">
              <a:spcBef>
                <a:spcPts val="2000"/>
              </a:spcBef>
              <a:spcAft>
                <a:spcPts val="0"/>
              </a:spcAft>
              <a:buSzPts val="3600"/>
              <a:buChar char="▻"/>
              <a:defRPr sz="3600"/>
            </a:lvl3pPr>
            <a:lvl4pPr marL="1828800" lvl="3" indent="-457200" rtl="0">
              <a:spcBef>
                <a:spcPts val="2000"/>
              </a:spcBef>
              <a:spcAft>
                <a:spcPts val="0"/>
              </a:spcAft>
              <a:buSzPts val="3600"/>
              <a:buChar char="▻"/>
              <a:defRPr sz="3600"/>
            </a:lvl4pPr>
            <a:lvl5pPr marL="2286000" lvl="4" indent="-457200" rtl="0">
              <a:spcBef>
                <a:spcPts val="2000"/>
              </a:spcBef>
              <a:spcAft>
                <a:spcPts val="0"/>
              </a:spcAft>
              <a:buSzPts val="3600"/>
              <a:buChar char="▻"/>
              <a:defRPr sz="3600"/>
            </a:lvl5pPr>
            <a:lvl6pPr marL="2743200" lvl="5" indent="-457200" rtl="0">
              <a:spcBef>
                <a:spcPts val="2000"/>
              </a:spcBef>
              <a:spcAft>
                <a:spcPts val="0"/>
              </a:spcAft>
              <a:buSzPts val="3600"/>
              <a:buChar char="▻"/>
              <a:defRPr sz="3600"/>
            </a:lvl6pPr>
            <a:lvl7pPr marL="3200400" lvl="6" indent="-457200" rtl="0">
              <a:spcBef>
                <a:spcPts val="2000"/>
              </a:spcBef>
              <a:spcAft>
                <a:spcPts val="0"/>
              </a:spcAft>
              <a:buSzPts val="3600"/>
              <a:buChar char="▻"/>
              <a:defRPr sz="3600"/>
            </a:lvl7pPr>
            <a:lvl8pPr marL="3657600" lvl="7" indent="-457200" rtl="0">
              <a:spcBef>
                <a:spcPts val="2000"/>
              </a:spcBef>
              <a:spcAft>
                <a:spcPts val="0"/>
              </a:spcAft>
              <a:buSzPts val="3600"/>
              <a:buChar char="▻"/>
              <a:defRPr sz="3600"/>
            </a:lvl8pPr>
            <a:lvl9pPr marL="4114800" lvl="8" indent="-457200" rtl="0">
              <a:spcBef>
                <a:spcPts val="2000"/>
              </a:spcBef>
              <a:spcAft>
                <a:spcPts val="2000"/>
              </a:spcAft>
              <a:buSzPts val="3600"/>
              <a:buChar char="▻"/>
              <a:defRPr sz="3600"/>
            </a:lvl9pPr>
          </a:lstStyle>
          <a:p>
            <a:endParaRPr/>
          </a:p>
        </p:txBody>
      </p:sp>
      <p:sp>
        <p:nvSpPr>
          <p:cNvPr id="344" name="Google Shape;344;p29"/>
          <p:cNvSpPr txBox="1">
            <a:spLocks noGrp="1"/>
          </p:cNvSpPr>
          <p:nvPr>
            <p:ph type="sldNum" idx="12"/>
          </p:nvPr>
        </p:nvSpPr>
        <p:spPr>
          <a:xfrm>
            <a:off x="15236000" y="9273000"/>
            <a:ext cx="2974800" cy="631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5"/>
        <p:cNvGrpSpPr/>
        <p:nvPr/>
      </p:nvGrpSpPr>
      <p:grpSpPr>
        <a:xfrm>
          <a:off x="0" y="0"/>
          <a:ext cx="0" cy="0"/>
          <a:chOff x="0" y="0"/>
          <a:chExt cx="0" cy="0"/>
        </a:xfrm>
      </p:grpSpPr>
      <p:grpSp>
        <p:nvGrpSpPr>
          <p:cNvPr id="346" name="Google Shape;346;p30"/>
          <p:cNvGrpSpPr/>
          <p:nvPr/>
        </p:nvGrpSpPr>
        <p:grpSpPr>
          <a:xfrm>
            <a:off x="-8" y="81"/>
            <a:ext cx="14144860" cy="2654629"/>
            <a:chOff x="-4" y="40"/>
            <a:chExt cx="7072430" cy="1327315"/>
          </a:xfrm>
        </p:grpSpPr>
        <p:sp>
          <p:nvSpPr>
            <p:cNvPr id="347" name="Google Shape;347;p30"/>
            <p:cNvSpPr/>
            <p:nvPr/>
          </p:nvSpPr>
          <p:spPr>
            <a:xfrm>
              <a:off x="6292649" y="126425"/>
              <a:ext cx="779700" cy="259800"/>
            </a:xfrm>
            <a:prstGeom prst="triangle">
              <a:avLst>
                <a:gd name="adj" fmla="val 32425"/>
              </a:avLst>
            </a:prstGeom>
            <a:solidFill>
              <a:srgbClr val="26324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grpSp>
          <p:nvGrpSpPr>
            <p:cNvPr id="348" name="Google Shape;348;p30"/>
            <p:cNvGrpSpPr/>
            <p:nvPr/>
          </p:nvGrpSpPr>
          <p:grpSpPr>
            <a:xfrm rot="10800000" flipH="1">
              <a:off x="3" y="40"/>
              <a:ext cx="6756168" cy="1327315"/>
              <a:chOff x="-2168138" y="330075"/>
              <a:chExt cx="8650663" cy="1699506"/>
            </a:xfrm>
          </p:grpSpPr>
          <p:sp>
            <p:nvSpPr>
              <p:cNvPr id="349" name="Google Shape;349;p30"/>
              <p:cNvSpPr/>
              <p:nvPr/>
            </p:nvSpPr>
            <p:spPr>
              <a:xfrm>
                <a:off x="-2168138" y="330081"/>
                <a:ext cx="6958200" cy="1699500"/>
              </a:xfrm>
              <a:prstGeom prst="rect">
                <a:avLst/>
              </a:prstGeom>
              <a:solidFill>
                <a:srgbClr val="C7D3E6"/>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sp>
            <p:nvSpPr>
              <p:cNvPr id="350" name="Google Shape;350;p30"/>
              <p:cNvSpPr/>
              <p:nvPr/>
            </p:nvSpPr>
            <p:spPr>
              <a:xfrm>
                <a:off x="4783025" y="330075"/>
                <a:ext cx="1699500" cy="1699500"/>
              </a:xfrm>
              <a:prstGeom prst="rtTriangle">
                <a:avLst/>
              </a:prstGeom>
              <a:solidFill>
                <a:srgbClr val="C7D3E6"/>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grpSp>
        <p:grpSp>
          <p:nvGrpSpPr>
            <p:cNvPr id="351" name="Google Shape;351;p30"/>
            <p:cNvGrpSpPr/>
            <p:nvPr/>
          </p:nvGrpSpPr>
          <p:grpSpPr>
            <a:xfrm rot="10800000" flipH="1">
              <a:off x="-4" y="381007"/>
              <a:ext cx="7072430" cy="771744"/>
              <a:chOff x="-9092084" y="330075"/>
              <a:chExt cx="15574609" cy="1699501"/>
            </a:xfrm>
          </p:grpSpPr>
          <p:sp>
            <p:nvSpPr>
              <p:cNvPr id="352" name="Google Shape;352;p30"/>
              <p:cNvSpPr/>
              <p:nvPr/>
            </p:nvSpPr>
            <p:spPr>
              <a:xfrm>
                <a:off x="-9092084" y="330076"/>
                <a:ext cx="13882200" cy="1699500"/>
              </a:xfrm>
              <a:prstGeom prst="rect">
                <a:avLst/>
              </a:prstGeom>
              <a:solidFill>
                <a:srgbClr val="3F537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sp>
            <p:nvSpPr>
              <p:cNvPr id="353" name="Google Shape;353;p30"/>
              <p:cNvSpPr/>
              <p:nvPr/>
            </p:nvSpPr>
            <p:spPr>
              <a:xfrm>
                <a:off x="4783025" y="330075"/>
                <a:ext cx="1699500" cy="1699500"/>
              </a:xfrm>
              <a:prstGeom prst="rtTriangle">
                <a:avLst/>
              </a:prstGeom>
              <a:solidFill>
                <a:srgbClr val="3F537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grpSp>
      </p:grpSp>
      <p:grpSp>
        <p:nvGrpSpPr>
          <p:cNvPr id="354" name="Google Shape;354;p30"/>
          <p:cNvGrpSpPr/>
          <p:nvPr/>
        </p:nvGrpSpPr>
        <p:grpSpPr>
          <a:xfrm>
            <a:off x="13893683" y="8945446"/>
            <a:ext cx="4405660" cy="1341590"/>
            <a:chOff x="5575242" y="4472723"/>
            <a:chExt cx="2202830" cy="670795"/>
          </a:xfrm>
        </p:grpSpPr>
        <p:sp>
          <p:nvSpPr>
            <p:cNvPr id="355" name="Google Shape;355;p30"/>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nvGrpSpPr>
            <p:cNvPr id="356" name="Google Shape;356;p30"/>
            <p:cNvGrpSpPr/>
            <p:nvPr/>
          </p:nvGrpSpPr>
          <p:grpSpPr>
            <a:xfrm flipH="1">
              <a:off x="5734850" y="4472723"/>
              <a:ext cx="2040837" cy="670795"/>
              <a:chOff x="1297954" y="330075"/>
              <a:chExt cx="5169293" cy="1699506"/>
            </a:xfrm>
          </p:grpSpPr>
          <p:sp>
            <p:nvSpPr>
              <p:cNvPr id="357" name="Google Shape;357;p30"/>
              <p:cNvSpPr/>
              <p:nvPr/>
            </p:nvSpPr>
            <p:spPr>
              <a:xfrm>
                <a:off x="1297954" y="330081"/>
                <a:ext cx="3476700" cy="1699500"/>
              </a:xfrm>
              <a:prstGeom prst="rect">
                <a:avLst/>
              </a:prstGeom>
              <a:solidFill>
                <a:srgbClr val="C7D3E6"/>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p>
            </p:txBody>
          </p:sp>
          <p:sp>
            <p:nvSpPr>
              <p:cNvPr id="358" name="Google Shape;358;p30"/>
              <p:cNvSpPr/>
              <p:nvPr/>
            </p:nvSpPr>
            <p:spPr>
              <a:xfrm>
                <a:off x="4767747" y="330075"/>
                <a:ext cx="1699500" cy="1699500"/>
              </a:xfrm>
              <a:prstGeom prst="rtTriangle">
                <a:avLst/>
              </a:prstGeom>
              <a:solidFill>
                <a:srgbClr val="C7D3E6"/>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grpSp>
          <p:nvGrpSpPr>
            <p:cNvPr id="359" name="Google Shape;359;p30"/>
            <p:cNvGrpSpPr/>
            <p:nvPr/>
          </p:nvGrpSpPr>
          <p:grpSpPr>
            <a:xfrm flipH="1">
              <a:off x="5578209" y="4646738"/>
              <a:ext cx="2199863" cy="304563"/>
              <a:chOff x="-5827153" y="330075"/>
              <a:chExt cx="12276019" cy="1699569"/>
            </a:xfrm>
          </p:grpSpPr>
          <p:sp>
            <p:nvSpPr>
              <p:cNvPr id="360" name="Google Shape;360;p30"/>
              <p:cNvSpPr/>
              <p:nvPr/>
            </p:nvSpPr>
            <p:spPr>
              <a:xfrm>
                <a:off x="-5827153" y="330144"/>
                <a:ext cx="10612200" cy="1699500"/>
              </a:xfrm>
              <a:prstGeom prst="rect">
                <a:avLst/>
              </a:prstGeom>
              <a:solidFill>
                <a:srgbClr val="FF9800"/>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p>
            </p:txBody>
          </p:sp>
          <p:sp>
            <p:nvSpPr>
              <p:cNvPr id="361" name="Google Shape;361;p30"/>
              <p:cNvSpPr/>
              <p:nvPr/>
            </p:nvSpPr>
            <p:spPr>
              <a:xfrm>
                <a:off x="4749366" y="330075"/>
                <a:ext cx="1699500" cy="1699500"/>
              </a:xfrm>
              <a:prstGeom prst="rtTriangle">
                <a:avLst/>
              </a:prstGeom>
              <a:solidFill>
                <a:srgbClr val="FF9800"/>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grpSp>
      <p:sp>
        <p:nvSpPr>
          <p:cNvPr id="362" name="Google Shape;362;p30"/>
          <p:cNvSpPr txBox="1">
            <a:spLocks noGrp="1"/>
          </p:cNvSpPr>
          <p:nvPr>
            <p:ph type="title"/>
          </p:nvPr>
        </p:nvSpPr>
        <p:spPr>
          <a:xfrm>
            <a:off x="1628550" y="785150"/>
            <a:ext cx="10516800" cy="1532400"/>
          </a:xfrm>
          <a:prstGeom prst="rect">
            <a:avLst/>
          </a:prstGeom>
        </p:spPr>
        <p:txBody>
          <a:bodyPr spcFirstLastPara="1" wrap="square" lIns="182850" tIns="182850" rIns="182850" bIns="182850" anchor="ctr" anchorCtr="0"/>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63" name="Google Shape;363;p30"/>
          <p:cNvSpPr txBox="1">
            <a:spLocks noGrp="1"/>
          </p:cNvSpPr>
          <p:nvPr>
            <p:ph type="sldNum" idx="12"/>
          </p:nvPr>
        </p:nvSpPr>
        <p:spPr>
          <a:xfrm>
            <a:off x="15236000" y="9273000"/>
            <a:ext cx="2974800" cy="631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4"/>
        <p:cNvGrpSpPr/>
        <p:nvPr/>
      </p:nvGrpSpPr>
      <p:grpSpPr>
        <a:xfrm>
          <a:off x="0" y="0"/>
          <a:ext cx="0" cy="0"/>
          <a:chOff x="0" y="0"/>
          <a:chExt cx="0" cy="0"/>
        </a:xfrm>
      </p:grpSpPr>
      <p:grpSp>
        <p:nvGrpSpPr>
          <p:cNvPr id="365" name="Google Shape;365;p31"/>
          <p:cNvGrpSpPr/>
          <p:nvPr/>
        </p:nvGrpSpPr>
        <p:grpSpPr>
          <a:xfrm>
            <a:off x="4932275" y="8945446"/>
            <a:ext cx="13373651" cy="1341590"/>
            <a:chOff x="5589288" y="4472723"/>
            <a:chExt cx="6686825" cy="670795"/>
          </a:xfrm>
        </p:grpSpPr>
        <p:sp>
          <p:nvSpPr>
            <p:cNvPr id="366" name="Google Shape;366;p31"/>
            <p:cNvSpPr/>
            <p:nvPr/>
          </p:nvSpPr>
          <p:spPr>
            <a:xfrm rot="10800000">
              <a:off x="5589288" y="4948334"/>
              <a:ext cx="394200" cy="131400"/>
            </a:xfrm>
            <a:prstGeom prst="triangle">
              <a:avLst>
                <a:gd name="adj" fmla="val 32425"/>
              </a:avLst>
            </a:prstGeom>
            <a:solidFill>
              <a:srgbClr val="D26F00"/>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nvGrpSpPr>
            <p:cNvPr id="367" name="Google Shape;367;p31"/>
            <p:cNvGrpSpPr/>
            <p:nvPr/>
          </p:nvGrpSpPr>
          <p:grpSpPr>
            <a:xfrm flipH="1">
              <a:off x="5748896" y="4472723"/>
              <a:ext cx="6527217" cy="670795"/>
              <a:chOff x="-10101302" y="330075"/>
              <a:chExt cx="16532971" cy="1699506"/>
            </a:xfrm>
          </p:grpSpPr>
          <p:sp>
            <p:nvSpPr>
              <p:cNvPr id="368" name="Google Shape;368;p31"/>
              <p:cNvSpPr/>
              <p:nvPr/>
            </p:nvSpPr>
            <p:spPr>
              <a:xfrm>
                <a:off x="-10101302" y="330081"/>
                <a:ext cx="14846400" cy="1699500"/>
              </a:xfrm>
              <a:prstGeom prst="rect">
                <a:avLst/>
              </a:prstGeom>
              <a:solidFill>
                <a:srgbClr val="C7D3E6"/>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p>
            </p:txBody>
          </p:sp>
          <p:sp>
            <p:nvSpPr>
              <p:cNvPr id="369" name="Google Shape;369;p31"/>
              <p:cNvSpPr/>
              <p:nvPr/>
            </p:nvSpPr>
            <p:spPr>
              <a:xfrm>
                <a:off x="4732169" y="330075"/>
                <a:ext cx="1699500" cy="1699500"/>
              </a:xfrm>
              <a:prstGeom prst="rtTriangle">
                <a:avLst/>
              </a:prstGeom>
              <a:solidFill>
                <a:srgbClr val="C7D3E6"/>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grpSp>
          <p:nvGrpSpPr>
            <p:cNvPr id="370" name="Google Shape;370;p31"/>
            <p:cNvGrpSpPr/>
            <p:nvPr/>
          </p:nvGrpSpPr>
          <p:grpSpPr>
            <a:xfrm flipH="1">
              <a:off x="5592255" y="4646738"/>
              <a:ext cx="6682918" cy="304563"/>
              <a:chOff x="-30922586" y="330075"/>
              <a:chExt cx="37293070" cy="1699569"/>
            </a:xfrm>
          </p:grpSpPr>
          <p:sp>
            <p:nvSpPr>
              <p:cNvPr id="371" name="Google Shape;371;p31"/>
              <p:cNvSpPr/>
              <p:nvPr/>
            </p:nvSpPr>
            <p:spPr>
              <a:xfrm>
                <a:off x="-30922586" y="330144"/>
                <a:ext cx="35588100" cy="1699500"/>
              </a:xfrm>
              <a:prstGeom prst="rect">
                <a:avLst/>
              </a:prstGeom>
              <a:solidFill>
                <a:srgbClr val="FF9800"/>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p>
            </p:txBody>
          </p:sp>
          <p:sp>
            <p:nvSpPr>
              <p:cNvPr id="372" name="Google Shape;372;p31"/>
              <p:cNvSpPr/>
              <p:nvPr/>
            </p:nvSpPr>
            <p:spPr>
              <a:xfrm>
                <a:off x="4670984" y="330075"/>
                <a:ext cx="1699500" cy="1699500"/>
              </a:xfrm>
              <a:prstGeom prst="rtTriangle">
                <a:avLst/>
              </a:prstGeom>
              <a:solidFill>
                <a:srgbClr val="FF9800"/>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grpSp>
      <p:sp>
        <p:nvSpPr>
          <p:cNvPr id="373" name="Google Shape;373;p31"/>
          <p:cNvSpPr txBox="1">
            <a:spLocks noGrp="1"/>
          </p:cNvSpPr>
          <p:nvPr>
            <p:ph type="body" idx="1"/>
          </p:nvPr>
        </p:nvSpPr>
        <p:spPr>
          <a:xfrm>
            <a:off x="5365600" y="9273000"/>
            <a:ext cx="12008400" cy="631200"/>
          </a:xfrm>
          <a:prstGeom prst="rect">
            <a:avLst/>
          </a:prstGeom>
        </p:spPr>
        <p:txBody>
          <a:bodyPr spcFirstLastPara="1" wrap="square" lIns="182850" tIns="182850" rIns="182850" bIns="182850" anchor="ctr" anchorCtr="0"/>
          <a:lstStyle>
            <a:lvl1pPr marL="457200" lvl="0" indent="-228600" rtl="0">
              <a:spcBef>
                <a:spcPts val="0"/>
              </a:spcBef>
              <a:spcAft>
                <a:spcPts val="0"/>
              </a:spcAft>
              <a:buSzPts val="2600"/>
              <a:buNone/>
              <a:defRPr sz="2600"/>
            </a:lvl1pPr>
          </a:lstStyle>
          <a:p>
            <a:endParaRPr/>
          </a:p>
        </p:txBody>
      </p:sp>
      <p:sp>
        <p:nvSpPr>
          <p:cNvPr id="374" name="Google Shape;374;p31"/>
          <p:cNvSpPr txBox="1">
            <a:spLocks noGrp="1"/>
          </p:cNvSpPr>
          <p:nvPr>
            <p:ph type="sldNum" idx="12"/>
          </p:nvPr>
        </p:nvSpPr>
        <p:spPr>
          <a:xfrm>
            <a:off x="15236000" y="9273000"/>
            <a:ext cx="2974800" cy="631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grpSp>
        <p:nvGrpSpPr>
          <p:cNvPr id="375" name="Google Shape;375;p31"/>
          <p:cNvGrpSpPr/>
          <p:nvPr/>
        </p:nvGrpSpPr>
        <p:grpSpPr>
          <a:xfrm rot="10800000">
            <a:off x="-17" y="-4"/>
            <a:ext cx="4405660" cy="1341590"/>
            <a:chOff x="5575242" y="4472723"/>
            <a:chExt cx="2202830" cy="670795"/>
          </a:xfrm>
        </p:grpSpPr>
        <p:sp>
          <p:nvSpPr>
            <p:cNvPr id="376" name="Google Shape;376;p31"/>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nvGrpSpPr>
            <p:cNvPr id="377" name="Google Shape;377;p31"/>
            <p:cNvGrpSpPr/>
            <p:nvPr/>
          </p:nvGrpSpPr>
          <p:grpSpPr>
            <a:xfrm flipH="1">
              <a:off x="5734850" y="4472723"/>
              <a:ext cx="2040837" cy="670795"/>
              <a:chOff x="1297954" y="330075"/>
              <a:chExt cx="5169293" cy="1699506"/>
            </a:xfrm>
          </p:grpSpPr>
          <p:sp>
            <p:nvSpPr>
              <p:cNvPr id="378" name="Google Shape;378;p31"/>
              <p:cNvSpPr/>
              <p:nvPr/>
            </p:nvSpPr>
            <p:spPr>
              <a:xfrm>
                <a:off x="1297954" y="330081"/>
                <a:ext cx="3476700" cy="1699500"/>
              </a:xfrm>
              <a:prstGeom prst="rect">
                <a:avLst/>
              </a:prstGeom>
              <a:solidFill>
                <a:srgbClr val="C7D3E6"/>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p>
            </p:txBody>
          </p:sp>
          <p:sp>
            <p:nvSpPr>
              <p:cNvPr id="379" name="Google Shape;379;p31"/>
              <p:cNvSpPr/>
              <p:nvPr/>
            </p:nvSpPr>
            <p:spPr>
              <a:xfrm>
                <a:off x="4767747" y="330075"/>
                <a:ext cx="1699500" cy="1699500"/>
              </a:xfrm>
              <a:prstGeom prst="rtTriangle">
                <a:avLst/>
              </a:prstGeom>
              <a:solidFill>
                <a:srgbClr val="C7D3E6"/>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grpSp>
          <p:nvGrpSpPr>
            <p:cNvPr id="380" name="Google Shape;380;p31"/>
            <p:cNvGrpSpPr/>
            <p:nvPr/>
          </p:nvGrpSpPr>
          <p:grpSpPr>
            <a:xfrm flipH="1">
              <a:off x="5578209" y="4646738"/>
              <a:ext cx="2199863" cy="304563"/>
              <a:chOff x="-5827153" y="330075"/>
              <a:chExt cx="12276019" cy="1699569"/>
            </a:xfrm>
          </p:grpSpPr>
          <p:sp>
            <p:nvSpPr>
              <p:cNvPr id="381" name="Google Shape;381;p31"/>
              <p:cNvSpPr/>
              <p:nvPr/>
            </p:nvSpPr>
            <p:spPr>
              <a:xfrm>
                <a:off x="-5827153" y="330144"/>
                <a:ext cx="10612200" cy="1699500"/>
              </a:xfrm>
              <a:prstGeom prst="rect">
                <a:avLst/>
              </a:prstGeom>
              <a:solidFill>
                <a:srgbClr val="3F537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p>
            </p:txBody>
          </p:sp>
          <p:sp>
            <p:nvSpPr>
              <p:cNvPr id="382" name="Google Shape;382;p31"/>
              <p:cNvSpPr/>
              <p:nvPr/>
            </p:nvSpPr>
            <p:spPr>
              <a:xfrm>
                <a:off x="4749366" y="330075"/>
                <a:ext cx="1699500" cy="1699500"/>
              </a:xfrm>
              <a:prstGeom prst="rtTriangle">
                <a:avLst/>
              </a:prstGeom>
              <a:solidFill>
                <a:srgbClr val="3F5378"/>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3"/>
        <p:cNvGrpSpPr/>
        <p:nvPr/>
      </p:nvGrpSpPr>
      <p:grpSpPr>
        <a:xfrm>
          <a:off x="0" y="0"/>
          <a:ext cx="0" cy="0"/>
          <a:chOff x="0" y="0"/>
          <a:chExt cx="0" cy="0"/>
        </a:xfrm>
      </p:grpSpPr>
      <p:sp>
        <p:nvSpPr>
          <p:cNvPr id="384" name="Google Shape;384;p32"/>
          <p:cNvSpPr txBox="1">
            <a:spLocks noGrp="1"/>
          </p:cNvSpPr>
          <p:nvPr>
            <p:ph type="sldNum" idx="12"/>
          </p:nvPr>
        </p:nvSpPr>
        <p:spPr>
          <a:xfrm>
            <a:off x="15236000" y="9273000"/>
            <a:ext cx="2974800" cy="631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grpSp>
        <p:nvGrpSpPr>
          <p:cNvPr id="385" name="Google Shape;385;p32"/>
          <p:cNvGrpSpPr/>
          <p:nvPr/>
        </p:nvGrpSpPr>
        <p:grpSpPr>
          <a:xfrm>
            <a:off x="13893683" y="8945446"/>
            <a:ext cx="4405660" cy="1341590"/>
            <a:chOff x="5575242" y="4472723"/>
            <a:chExt cx="2202830" cy="670795"/>
          </a:xfrm>
        </p:grpSpPr>
        <p:sp>
          <p:nvSpPr>
            <p:cNvPr id="386" name="Google Shape;386;p32"/>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nvGrpSpPr>
            <p:cNvPr id="387" name="Google Shape;387;p32"/>
            <p:cNvGrpSpPr/>
            <p:nvPr/>
          </p:nvGrpSpPr>
          <p:grpSpPr>
            <a:xfrm flipH="1">
              <a:off x="5734850" y="4472723"/>
              <a:ext cx="2040837" cy="670795"/>
              <a:chOff x="1297954" y="330075"/>
              <a:chExt cx="5169293" cy="1699506"/>
            </a:xfrm>
          </p:grpSpPr>
          <p:sp>
            <p:nvSpPr>
              <p:cNvPr id="388" name="Google Shape;388;p32"/>
              <p:cNvSpPr/>
              <p:nvPr/>
            </p:nvSpPr>
            <p:spPr>
              <a:xfrm>
                <a:off x="1297954" y="330081"/>
                <a:ext cx="3476700" cy="1699500"/>
              </a:xfrm>
              <a:prstGeom prst="rect">
                <a:avLst/>
              </a:prstGeom>
              <a:solidFill>
                <a:srgbClr val="C7D3E6"/>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p>
            </p:txBody>
          </p:sp>
          <p:sp>
            <p:nvSpPr>
              <p:cNvPr id="389" name="Google Shape;389;p32"/>
              <p:cNvSpPr/>
              <p:nvPr/>
            </p:nvSpPr>
            <p:spPr>
              <a:xfrm>
                <a:off x="4767747" y="330075"/>
                <a:ext cx="1699500" cy="1699500"/>
              </a:xfrm>
              <a:prstGeom prst="rtTriangle">
                <a:avLst/>
              </a:prstGeom>
              <a:solidFill>
                <a:srgbClr val="C7D3E6"/>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grpSp>
          <p:nvGrpSpPr>
            <p:cNvPr id="390" name="Google Shape;390;p32"/>
            <p:cNvGrpSpPr/>
            <p:nvPr/>
          </p:nvGrpSpPr>
          <p:grpSpPr>
            <a:xfrm flipH="1">
              <a:off x="5578209" y="4646738"/>
              <a:ext cx="2199863" cy="304563"/>
              <a:chOff x="-5827153" y="330075"/>
              <a:chExt cx="12276019" cy="1699569"/>
            </a:xfrm>
          </p:grpSpPr>
          <p:sp>
            <p:nvSpPr>
              <p:cNvPr id="391" name="Google Shape;391;p32"/>
              <p:cNvSpPr/>
              <p:nvPr/>
            </p:nvSpPr>
            <p:spPr>
              <a:xfrm>
                <a:off x="-5827153" y="330144"/>
                <a:ext cx="10612200" cy="1699500"/>
              </a:xfrm>
              <a:prstGeom prst="rect">
                <a:avLst/>
              </a:prstGeom>
              <a:solidFill>
                <a:srgbClr val="FF9800"/>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p>
            </p:txBody>
          </p:sp>
          <p:sp>
            <p:nvSpPr>
              <p:cNvPr id="392" name="Google Shape;392;p32"/>
              <p:cNvSpPr/>
              <p:nvPr/>
            </p:nvSpPr>
            <p:spPr>
              <a:xfrm>
                <a:off x="4749366" y="330075"/>
                <a:ext cx="1699500" cy="1699500"/>
              </a:xfrm>
              <a:prstGeom prst="rtTriangle">
                <a:avLst/>
              </a:prstGeom>
              <a:solidFill>
                <a:srgbClr val="FF9800"/>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grpSp>
      <p:grpSp>
        <p:nvGrpSpPr>
          <p:cNvPr id="393" name="Google Shape;393;p32"/>
          <p:cNvGrpSpPr/>
          <p:nvPr/>
        </p:nvGrpSpPr>
        <p:grpSpPr>
          <a:xfrm rot="10800000">
            <a:off x="-17" y="-4"/>
            <a:ext cx="4405660" cy="1341590"/>
            <a:chOff x="5575242" y="4472723"/>
            <a:chExt cx="2202830" cy="670795"/>
          </a:xfrm>
        </p:grpSpPr>
        <p:sp>
          <p:nvSpPr>
            <p:cNvPr id="394" name="Google Shape;394;p32"/>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nvGrpSpPr>
            <p:cNvPr id="395" name="Google Shape;395;p32"/>
            <p:cNvGrpSpPr/>
            <p:nvPr/>
          </p:nvGrpSpPr>
          <p:grpSpPr>
            <a:xfrm flipH="1">
              <a:off x="5734850" y="4472723"/>
              <a:ext cx="2040837" cy="670795"/>
              <a:chOff x="1297954" y="330075"/>
              <a:chExt cx="5169293" cy="1699506"/>
            </a:xfrm>
          </p:grpSpPr>
          <p:sp>
            <p:nvSpPr>
              <p:cNvPr id="396" name="Google Shape;396;p32"/>
              <p:cNvSpPr/>
              <p:nvPr/>
            </p:nvSpPr>
            <p:spPr>
              <a:xfrm>
                <a:off x="1297954" y="330081"/>
                <a:ext cx="3476700" cy="1699500"/>
              </a:xfrm>
              <a:prstGeom prst="rect">
                <a:avLst/>
              </a:prstGeom>
              <a:solidFill>
                <a:srgbClr val="C7D3E6"/>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p>
            </p:txBody>
          </p:sp>
          <p:sp>
            <p:nvSpPr>
              <p:cNvPr id="397" name="Google Shape;397;p32"/>
              <p:cNvSpPr/>
              <p:nvPr/>
            </p:nvSpPr>
            <p:spPr>
              <a:xfrm>
                <a:off x="4767747" y="330075"/>
                <a:ext cx="1699500" cy="1699500"/>
              </a:xfrm>
              <a:prstGeom prst="rtTriangle">
                <a:avLst/>
              </a:prstGeom>
              <a:solidFill>
                <a:srgbClr val="C7D3E6"/>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grpSp>
          <p:nvGrpSpPr>
            <p:cNvPr id="398" name="Google Shape;398;p32"/>
            <p:cNvGrpSpPr/>
            <p:nvPr/>
          </p:nvGrpSpPr>
          <p:grpSpPr>
            <a:xfrm flipH="1">
              <a:off x="5578209" y="4646738"/>
              <a:ext cx="2199863" cy="304563"/>
              <a:chOff x="-5827153" y="330075"/>
              <a:chExt cx="12276019" cy="1699569"/>
            </a:xfrm>
          </p:grpSpPr>
          <p:sp>
            <p:nvSpPr>
              <p:cNvPr id="399" name="Google Shape;399;p32"/>
              <p:cNvSpPr/>
              <p:nvPr/>
            </p:nvSpPr>
            <p:spPr>
              <a:xfrm>
                <a:off x="-5827153" y="330144"/>
                <a:ext cx="10612200" cy="1699500"/>
              </a:xfrm>
              <a:prstGeom prst="rect">
                <a:avLst/>
              </a:prstGeom>
              <a:solidFill>
                <a:srgbClr val="3F537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p>
            </p:txBody>
          </p:sp>
          <p:sp>
            <p:nvSpPr>
              <p:cNvPr id="400" name="Google Shape;400;p32"/>
              <p:cNvSpPr/>
              <p:nvPr/>
            </p:nvSpPr>
            <p:spPr>
              <a:xfrm>
                <a:off x="4749366" y="330075"/>
                <a:ext cx="1699500" cy="1699500"/>
              </a:xfrm>
              <a:prstGeom prst="rtTriangle">
                <a:avLst/>
              </a:prstGeom>
              <a:solidFill>
                <a:srgbClr val="3F5378"/>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69"/>
        <p:cNvGrpSpPr/>
        <p:nvPr/>
      </p:nvGrpSpPr>
      <p:grpSpPr>
        <a:xfrm>
          <a:off x="0" y="0"/>
          <a:ext cx="0" cy="0"/>
          <a:chOff x="0" y="0"/>
          <a:chExt cx="0" cy="0"/>
        </a:xfrm>
      </p:grpSpPr>
      <p:sp>
        <p:nvSpPr>
          <p:cNvPr id="70" name="Google Shape;70;p15"/>
          <p:cNvSpPr/>
          <p:nvPr/>
        </p:nvSpPr>
        <p:spPr>
          <a:xfrm>
            <a:off x="11394428" y="5271037"/>
            <a:ext cx="1778400" cy="592800"/>
          </a:xfrm>
          <a:prstGeom prst="triangle">
            <a:avLst>
              <a:gd name="adj" fmla="val 32425"/>
            </a:avLst>
          </a:prstGeom>
          <a:solidFill>
            <a:srgbClr val="263248"/>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grpSp>
        <p:nvGrpSpPr>
          <p:cNvPr id="71" name="Google Shape;71;p15"/>
          <p:cNvGrpSpPr/>
          <p:nvPr/>
        </p:nvGrpSpPr>
        <p:grpSpPr>
          <a:xfrm>
            <a:off x="0" y="-14177"/>
            <a:ext cx="17322796" cy="10301177"/>
            <a:chOff x="0" y="-7088"/>
            <a:chExt cx="8661398" cy="5150588"/>
          </a:xfrm>
        </p:grpSpPr>
        <p:sp>
          <p:nvSpPr>
            <p:cNvPr id="72" name="Google Shape;72;p15"/>
            <p:cNvSpPr/>
            <p:nvPr/>
          </p:nvSpPr>
          <p:spPr>
            <a:xfrm>
              <a:off x="0" y="0"/>
              <a:ext cx="3525000" cy="5143500"/>
            </a:xfrm>
            <a:prstGeom prst="rect">
              <a:avLst/>
            </a:prstGeom>
            <a:solidFill>
              <a:srgbClr val="C7D3E6"/>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73" name="Google Shape;73;p15"/>
            <p:cNvSpPr/>
            <p:nvPr/>
          </p:nvSpPr>
          <p:spPr>
            <a:xfrm rot="10800000" flipH="1">
              <a:off x="3517898" y="-7088"/>
              <a:ext cx="5143500" cy="5143500"/>
            </a:xfrm>
            <a:prstGeom prst="rtTriangle">
              <a:avLst/>
            </a:prstGeom>
            <a:solidFill>
              <a:srgbClr val="C7D3E6"/>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grpSp>
      <p:grpSp>
        <p:nvGrpSpPr>
          <p:cNvPr id="74" name="Google Shape;74;p15"/>
          <p:cNvGrpSpPr/>
          <p:nvPr/>
        </p:nvGrpSpPr>
        <p:grpSpPr>
          <a:xfrm rot="10800000" flipH="1">
            <a:off x="-3" y="5849855"/>
            <a:ext cx="13178173" cy="4053883"/>
            <a:chOff x="-9894852" y="-4493254"/>
            <a:chExt cx="21200407" cy="6522740"/>
          </a:xfrm>
        </p:grpSpPr>
        <p:sp>
          <p:nvSpPr>
            <p:cNvPr id="75" name="Google Shape;75;p15"/>
            <p:cNvSpPr/>
            <p:nvPr/>
          </p:nvSpPr>
          <p:spPr>
            <a:xfrm>
              <a:off x="-9894852" y="-4493114"/>
              <a:ext cx="14685300" cy="6522600"/>
            </a:xfrm>
            <a:prstGeom prst="rect">
              <a:avLst/>
            </a:prstGeom>
            <a:solidFill>
              <a:srgbClr val="3F5378"/>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sp>
          <p:nvSpPr>
            <p:cNvPr id="76" name="Google Shape;76;p15"/>
            <p:cNvSpPr/>
            <p:nvPr/>
          </p:nvSpPr>
          <p:spPr>
            <a:xfrm>
              <a:off x="4782955" y="-4493254"/>
              <a:ext cx="6522600" cy="6522600"/>
            </a:xfrm>
            <a:prstGeom prst="rtTriangle">
              <a:avLst/>
            </a:prstGeom>
            <a:solidFill>
              <a:srgbClr val="3F5378"/>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grpSp>
      <p:grpSp>
        <p:nvGrpSpPr>
          <p:cNvPr id="77" name="Google Shape;77;p15"/>
          <p:cNvGrpSpPr/>
          <p:nvPr/>
        </p:nvGrpSpPr>
        <p:grpSpPr>
          <a:xfrm>
            <a:off x="13893683" y="8945446"/>
            <a:ext cx="4405660" cy="1341590"/>
            <a:chOff x="5575242" y="4472723"/>
            <a:chExt cx="2202830" cy="670795"/>
          </a:xfrm>
        </p:grpSpPr>
        <p:sp>
          <p:nvSpPr>
            <p:cNvPr id="78" name="Google Shape;78;p15"/>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nvGrpSpPr>
            <p:cNvPr id="79" name="Google Shape;79;p15"/>
            <p:cNvGrpSpPr/>
            <p:nvPr/>
          </p:nvGrpSpPr>
          <p:grpSpPr>
            <a:xfrm flipH="1">
              <a:off x="5734850" y="4472723"/>
              <a:ext cx="2040837" cy="670795"/>
              <a:chOff x="1297954" y="330075"/>
              <a:chExt cx="5169293" cy="1699506"/>
            </a:xfrm>
          </p:grpSpPr>
          <p:sp>
            <p:nvSpPr>
              <p:cNvPr id="80" name="Google Shape;80;p15"/>
              <p:cNvSpPr/>
              <p:nvPr/>
            </p:nvSpPr>
            <p:spPr>
              <a:xfrm>
                <a:off x="1297954" y="330081"/>
                <a:ext cx="3476700" cy="1699500"/>
              </a:xfrm>
              <a:prstGeom prst="rect">
                <a:avLst/>
              </a:prstGeom>
              <a:solidFill>
                <a:srgbClr val="C7D3E6"/>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p>
            </p:txBody>
          </p:sp>
          <p:sp>
            <p:nvSpPr>
              <p:cNvPr id="81" name="Google Shape;81;p15"/>
              <p:cNvSpPr/>
              <p:nvPr/>
            </p:nvSpPr>
            <p:spPr>
              <a:xfrm>
                <a:off x="4767747" y="330075"/>
                <a:ext cx="1699500" cy="1699500"/>
              </a:xfrm>
              <a:prstGeom prst="rtTriangle">
                <a:avLst/>
              </a:prstGeom>
              <a:solidFill>
                <a:srgbClr val="C7D3E6"/>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grpSp>
          <p:nvGrpSpPr>
            <p:cNvPr id="82" name="Google Shape;82;p15"/>
            <p:cNvGrpSpPr/>
            <p:nvPr/>
          </p:nvGrpSpPr>
          <p:grpSpPr>
            <a:xfrm flipH="1">
              <a:off x="5578209" y="4646738"/>
              <a:ext cx="2199863" cy="304563"/>
              <a:chOff x="-5827153" y="330075"/>
              <a:chExt cx="12276019" cy="1699569"/>
            </a:xfrm>
          </p:grpSpPr>
          <p:sp>
            <p:nvSpPr>
              <p:cNvPr id="83" name="Google Shape;83;p15"/>
              <p:cNvSpPr/>
              <p:nvPr/>
            </p:nvSpPr>
            <p:spPr>
              <a:xfrm>
                <a:off x="-5827153" y="330144"/>
                <a:ext cx="10612200" cy="1699500"/>
              </a:xfrm>
              <a:prstGeom prst="rect">
                <a:avLst/>
              </a:prstGeom>
              <a:solidFill>
                <a:srgbClr val="FF9800"/>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p>
            </p:txBody>
          </p:sp>
          <p:sp>
            <p:nvSpPr>
              <p:cNvPr id="84" name="Google Shape;84;p15"/>
              <p:cNvSpPr/>
              <p:nvPr/>
            </p:nvSpPr>
            <p:spPr>
              <a:xfrm>
                <a:off x="4749366" y="330075"/>
                <a:ext cx="1699500" cy="1699500"/>
              </a:xfrm>
              <a:prstGeom prst="rtTriangle">
                <a:avLst/>
              </a:prstGeom>
              <a:solidFill>
                <a:srgbClr val="FF9800"/>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grpSp>
      <p:sp>
        <p:nvSpPr>
          <p:cNvPr id="85" name="Google Shape;85;p15"/>
          <p:cNvSpPr txBox="1">
            <a:spLocks noGrp="1"/>
          </p:cNvSpPr>
          <p:nvPr>
            <p:ph type="ctrTitle"/>
          </p:nvPr>
        </p:nvSpPr>
        <p:spPr>
          <a:xfrm>
            <a:off x="927050" y="5742296"/>
            <a:ext cx="8188800" cy="2319900"/>
          </a:xfrm>
          <a:prstGeom prst="rect">
            <a:avLst/>
          </a:prstGeom>
        </p:spPr>
        <p:txBody>
          <a:bodyPr spcFirstLastPara="1" wrap="square" lIns="176750" tIns="176750" rIns="176750" bIns="176750" anchor="b" anchorCtr="0"/>
          <a:lstStyle>
            <a:lvl1pPr lvl="0" rtl="0">
              <a:spcBef>
                <a:spcPts val="0"/>
              </a:spcBef>
              <a:spcAft>
                <a:spcPts val="0"/>
              </a:spcAft>
              <a:buSzPts val="5800"/>
              <a:buNone/>
              <a:defRPr sz="5800"/>
            </a:lvl1pPr>
            <a:lvl2pPr lvl="1" rtl="0">
              <a:spcBef>
                <a:spcPts val="0"/>
              </a:spcBef>
              <a:spcAft>
                <a:spcPts val="0"/>
              </a:spcAft>
              <a:buSzPts val="5800"/>
              <a:buNone/>
              <a:defRPr sz="5800"/>
            </a:lvl2pPr>
            <a:lvl3pPr lvl="2" rtl="0">
              <a:spcBef>
                <a:spcPts val="0"/>
              </a:spcBef>
              <a:spcAft>
                <a:spcPts val="0"/>
              </a:spcAft>
              <a:buSzPts val="5800"/>
              <a:buNone/>
              <a:defRPr sz="5800"/>
            </a:lvl3pPr>
            <a:lvl4pPr lvl="3" rtl="0">
              <a:spcBef>
                <a:spcPts val="0"/>
              </a:spcBef>
              <a:spcAft>
                <a:spcPts val="0"/>
              </a:spcAft>
              <a:buSzPts val="5800"/>
              <a:buNone/>
              <a:defRPr sz="5800"/>
            </a:lvl4pPr>
            <a:lvl5pPr lvl="4" rtl="0">
              <a:spcBef>
                <a:spcPts val="0"/>
              </a:spcBef>
              <a:spcAft>
                <a:spcPts val="0"/>
              </a:spcAft>
              <a:buSzPts val="5800"/>
              <a:buNone/>
              <a:defRPr sz="5800"/>
            </a:lvl5pPr>
            <a:lvl6pPr lvl="5" rtl="0">
              <a:spcBef>
                <a:spcPts val="0"/>
              </a:spcBef>
              <a:spcAft>
                <a:spcPts val="0"/>
              </a:spcAft>
              <a:buSzPts val="5800"/>
              <a:buNone/>
              <a:defRPr sz="5800"/>
            </a:lvl6pPr>
            <a:lvl7pPr lvl="6" rtl="0">
              <a:spcBef>
                <a:spcPts val="0"/>
              </a:spcBef>
              <a:spcAft>
                <a:spcPts val="0"/>
              </a:spcAft>
              <a:buSzPts val="5800"/>
              <a:buNone/>
              <a:defRPr sz="5800"/>
            </a:lvl7pPr>
            <a:lvl8pPr lvl="7" rtl="0">
              <a:spcBef>
                <a:spcPts val="0"/>
              </a:spcBef>
              <a:spcAft>
                <a:spcPts val="0"/>
              </a:spcAft>
              <a:buSzPts val="5800"/>
              <a:buNone/>
              <a:defRPr sz="5800"/>
            </a:lvl8pPr>
            <a:lvl9pPr lvl="8" rtl="0">
              <a:spcBef>
                <a:spcPts val="0"/>
              </a:spcBef>
              <a:spcAft>
                <a:spcPts val="0"/>
              </a:spcAft>
              <a:buSzPts val="5800"/>
              <a:buNone/>
              <a:defRPr sz="5800"/>
            </a:lvl9pPr>
          </a:lstStyle>
          <a:p>
            <a:endParaRPr dirty="0"/>
          </a:p>
        </p:txBody>
      </p:sp>
      <p:sp>
        <p:nvSpPr>
          <p:cNvPr id="86" name="Google Shape;86;p15"/>
          <p:cNvSpPr txBox="1">
            <a:spLocks noGrp="1"/>
          </p:cNvSpPr>
          <p:nvPr>
            <p:ph type="subTitle" idx="1"/>
          </p:nvPr>
        </p:nvSpPr>
        <p:spPr>
          <a:xfrm>
            <a:off x="927050" y="7950897"/>
            <a:ext cx="8188800" cy="1569900"/>
          </a:xfrm>
          <a:prstGeom prst="rect">
            <a:avLst/>
          </a:prstGeom>
        </p:spPr>
        <p:txBody>
          <a:bodyPr spcFirstLastPara="1" wrap="square" lIns="176750" tIns="176750" rIns="176750" bIns="176750" anchor="t" anchorCtr="0"/>
          <a:lstStyle>
            <a:lvl1pPr lvl="0" rtl="0">
              <a:spcBef>
                <a:spcPts val="0"/>
              </a:spcBef>
              <a:spcAft>
                <a:spcPts val="0"/>
              </a:spcAft>
              <a:buClr>
                <a:srgbClr val="FF9800"/>
              </a:buClr>
              <a:buSzPts val="3900"/>
              <a:buNone/>
              <a:defRPr sz="3900">
                <a:solidFill>
                  <a:srgbClr val="FF9800"/>
                </a:solidFill>
              </a:defRPr>
            </a:lvl1pPr>
            <a:lvl2pPr lvl="1" rtl="0">
              <a:spcBef>
                <a:spcPts val="1900"/>
              </a:spcBef>
              <a:spcAft>
                <a:spcPts val="0"/>
              </a:spcAft>
              <a:buClr>
                <a:srgbClr val="FF9800"/>
              </a:buClr>
              <a:buSzPts val="3900"/>
              <a:buNone/>
              <a:defRPr sz="3900">
                <a:solidFill>
                  <a:srgbClr val="FF9800"/>
                </a:solidFill>
              </a:defRPr>
            </a:lvl2pPr>
            <a:lvl3pPr lvl="2" rtl="0">
              <a:spcBef>
                <a:spcPts val="1900"/>
              </a:spcBef>
              <a:spcAft>
                <a:spcPts val="0"/>
              </a:spcAft>
              <a:buClr>
                <a:srgbClr val="FF9800"/>
              </a:buClr>
              <a:buSzPts val="3900"/>
              <a:buNone/>
              <a:defRPr sz="3900">
                <a:solidFill>
                  <a:srgbClr val="FF9800"/>
                </a:solidFill>
              </a:defRPr>
            </a:lvl3pPr>
            <a:lvl4pPr lvl="3" rtl="0">
              <a:spcBef>
                <a:spcPts val="1900"/>
              </a:spcBef>
              <a:spcAft>
                <a:spcPts val="0"/>
              </a:spcAft>
              <a:buClr>
                <a:srgbClr val="FF9800"/>
              </a:buClr>
              <a:buSzPts val="3900"/>
              <a:buNone/>
              <a:defRPr sz="3900">
                <a:solidFill>
                  <a:srgbClr val="FF9800"/>
                </a:solidFill>
              </a:defRPr>
            </a:lvl4pPr>
            <a:lvl5pPr lvl="4" rtl="0">
              <a:spcBef>
                <a:spcPts val="1900"/>
              </a:spcBef>
              <a:spcAft>
                <a:spcPts val="0"/>
              </a:spcAft>
              <a:buClr>
                <a:srgbClr val="FF9800"/>
              </a:buClr>
              <a:buSzPts val="3900"/>
              <a:buNone/>
              <a:defRPr sz="3900">
                <a:solidFill>
                  <a:srgbClr val="FF9800"/>
                </a:solidFill>
              </a:defRPr>
            </a:lvl5pPr>
            <a:lvl6pPr lvl="5" rtl="0">
              <a:spcBef>
                <a:spcPts val="1900"/>
              </a:spcBef>
              <a:spcAft>
                <a:spcPts val="0"/>
              </a:spcAft>
              <a:buClr>
                <a:srgbClr val="FF9800"/>
              </a:buClr>
              <a:buSzPts val="3900"/>
              <a:buNone/>
              <a:defRPr sz="3900">
                <a:solidFill>
                  <a:srgbClr val="FF9800"/>
                </a:solidFill>
              </a:defRPr>
            </a:lvl6pPr>
            <a:lvl7pPr lvl="6" rtl="0">
              <a:spcBef>
                <a:spcPts val="1900"/>
              </a:spcBef>
              <a:spcAft>
                <a:spcPts val="0"/>
              </a:spcAft>
              <a:buClr>
                <a:srgbClr val="FF9800"/>
              </a:buClr>
              <a:buSzPts val="3900"/>
              <a:buNone/>
              <a:defRPr sz="3900">
                <a:solidFill>
                  <a:srgbClr val="FF9800"/>
                </a:solidFill>
              </a:defRPr>
            </a:lvl7pPr>
            <a:lvl8pPr lvl="7" rtl="0">
              <a:spcBef>
                <a:spcPts val="1900"/>
              </a:spcBef>
              <a:spcAft>
                <a:spcPts val="0"/>
              </a:spcAft>
              <a:buClr>
                <a:srgbClr val="FF9800"/>
              </a:buClr>
              <a:buSzPts val="3900"/>
              <a:buNone/>
              <a:defRPr sz="3900">
                <a:solidFill>
                  <a:srgbClr val="FF9800"/>
                </a:solidFill>
              </a:defRPr>
            </a:lvl8pPr>
            <a:lvl9pPr lvl="8" rtl="0">
              <a:spcBef>
                <a:spcPts val="1900"/>
              </a:spcBef>
              <a:spcAft>
                <a:spcPts val="1900"/>
              </a:spcAft>
              <a:buClr>
                <a:srgbClr val="FF9800"/>
              </a:buClr>
              <a:buSzPts val="3900"/>
              <a:buNone/>
              <a:defRPr sz="3900">
                <a:solidFill>
                  <a:srgbClr val="FF9800"/>
                </a:solidFill>
              </a:defRPr>
            </a:lvl9pPr>
          </a:lstStyle>
          <a:p>
            <a:endParaRPr dirty="0"/>
          </a:p>
        </p:txBody>
      </p:sp>
      <p:sp>
        <p:nvSpPr>
          <p:cNvPr id="87" name="Google Shape;87;p15"/>
          <p:cNvSpPr txBox="1">
            <a:spLocks noGrp="1"/>
          </p:cNvSpPr>
          <p:nvPr>
            <p:ph type="sldNum" idx="12"/>
          </p:nvPr>
        </p:nvSpPr>
        <p:spPr>
          <a:xfrm>
            <a:off x="15236000" y="9273000"/>
            <a:ext cx="2974800" cy="631200"/>
          </a:xfrm>
          <a:prstGeom prst="rect">
            <a:avLst/>
          </a:prstGeom>
        </p:spPr>
        <p:txBody>
          <a:bodyPr spcFirstLastPara="1" wrap="square" lIns="176750" tIns="176750" rIns="176750" bIns="1767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88"/>
        <p:cNvGrpSpPr/>
        <p:nvPr/>
      </p:nvGrpSpPr>
      <p:grpSpPr>
        <a:xfrm>
          <a:off x="0" y="0"/>
          <a:ext cx="0" cy="0"/>
          <a:chOff x="0" y="0"/>
          <a:chExt cx="0" cy="0"/>
        </a:xfrm>
      </p:grpSpPr>
      <p:sp>
        <p:nvSpPr>
          <p:cNvPr id="89" name="Google Shape;89;p16"/>
          <p:cNvSpPr/>
          <p:nvPr/>
        </p:nvSpPr>
        <p:spPr>
          <a:xfrm>
            <a:off x="15088966" y="1315550"/>
            <a:ext cx="2598600" cy="865500"/>
          </a:xfrm>
          <a:prstGeom prst="triangle">
            <a:avLst>
              <a:gd name="adj" fmla="val 32425"/>
            </a:avLst>
          </a:prstGeom>
          <a:solidFill>
            <a:srgbClr val="263248"/>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grpSp>
        <p:nvGrpSpPr>
          <p:cNvPr id="90" name="Google Shape;90;p16"/>
          <p:cNvGrpSpPr/>
          <p:nvPr/>
        </p:nvGrpSpPr>
        <p:grpSpPr>
          <a:xfrm>
            <a:off x="0" y="-14177"/>
            <a:ext cx="17322796" cy="10301177"/>
            <a:chOff x="0" y="-7088"/>
            <a:chExt cx="8661398" cy="5150588"/>
          </a:xfrm>
        </p:grpSpPr>
        <p:sp>
          <p:nvSpPr>
            <p:cNvPr id="91" name="Google Shape;91;p16"/>
            <p:cNvSpPr/>
            <p:nvPr/>
          </p:nvSpPr>
          <p:spPr>
            <a:xfrm>
              <a:off x="0" y="0"/>
              <a:ext cx="3525000" cy="5143500"/>
            </a:xfrm>
            <a:prstGeom prst="rect">
              <a:avLst/>
            </a:prstGeom>
            <a:solidFill>
              <a:srgbClr val="C7D3E6"/>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2" name="Google Shape;92;p16"/>
            <p:cNvSpPr/>
            <p:nvPr/>
          </p:nvSpPr>
          <p:spPr>
            <a:xfrm rot="10800000" flipH="1">
              <a:off x="3517898" y="-7088"/>
              <a:ext cx="5143500" cy="5143500"/>
            </a:xfrm>
            <a:prstGeom prst="rtTriangle">
              <a:avLst/>
            </a:prstGeom>
            <a:solidFill>
              <a:srgbClr val="C7D3E6"/>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grpSp>
      <p:grpSp>
        <p:nvGrpSpPr>
          <p:cNvPr id="93" name="Google Shape;93;p16"/>
          <p:cNvGrpSpPr/>
          <p:nvPr/>
        </p:nvGrpSpPr>
        <p:grpSpPr>
          <a:xfrm rot="10800000" flipH="1">
            <a:off x="2" y="2181323"/>
            <a:ext cx="17695003" cy="5924601"/>
            <a:chOff x="-8178042" y="-4493254"/>
            <a:chExt cx="19483598" cy="6522736"/>
          </a:xfrm>
        </p:grpSpPr>
        <p:sp>
          <p:nvSpPr>
            <p:cNvPr id="94" name="Google Shape;94;p16"/>
            <p:cNvSpPr/>
            <p:nvPr/>
          </p:nvSpPr>
          <p:spPr>
            <a:xfrm>
              <a:off x="-8178042" y="-4493118"/>
              <a:ext cx="12968400" cy="6522600"/>
            </a:xfrm>
            <a:prstGeom prst="rect">
              <a:avLst/>
            </a:prstGeom>
            <a:solidFill>
              <a:srgbClr val="3F5378"/>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sp>
          <p:nvSpPr>
            <p:cNvPr id="95" name="Google Shape;95;p16"/>
            <p:cNvSpPr/>
            <p:nvPr/>
          </p:nvSpPr>
          <p:spPr>
            <a:xfrm>
              <a:off x="4782955" y="-4493254"/>
              <a:ext cx="6522600" cy="6522600"/>
            </a:xfrm>
            <a:prstGeom prst="rtTriangle">
              <a:avLst/>
            </a:prstGeom>
            <a:solidFill>
              <a:srgbClr val="3F5378"/>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grpSp>
      <p:sp>
        <p:nvSpPr>
          <p:cNvPr id="96" name="Google Shape;96;p16"/>
          <p:cNvSpPr txBox="1">
            <a:spLocks noGrp="1"/>
          </p:cNvSpPr>
          <p:nvPr>
            <p:ph type="body" idx="1"/>
          </p:nvPr>
        </p:nvSpPr>
        <p:spPr>
          <a:xfrm>
            <a:off x="1659550" y="2404000"/>
            <a:ext cx="10181400" cy="5490300"/>
          </a:xfrm>
          <a:prstGeom prst="rect">
            <a:avLst/>
          </a:prstGeom>
        </p:spPr>
        <p:txBody>
          <a:bodyPr spcFirstLastPara="1" wrap="square" lIns="176750" tIns="176750" rIns="176750" bIns="176750" anchor="t" anchorCtr="0"/>
          <a:lstStyle>
            <a:lvl1pPr marL="457200" lvl="0" indent="-596900" rtl="0">
              <a:spcBef>
                <a:spcPts val="1200"/>
              </a:spcBef>
              <a:spcAft>
                <a:spcPts val="0"/>
              </a:spcAft>
              <a:buClr>
                <a:srgbClr val="FFFFFF"/>
              </a:buClr>
              <a:buSzPts val="5800"/>
              <a:buChar char="▰"/>
              <a:defRPr sz="5800" i="1">
                <a:solidFill>
                  <a:srgbClr val="FFFFFF"/>
                </a:solidFill>
              </a:defRPr>
            </a:lvl1pPr>
            <a:lvl2pPr marL="914400" lvl="1" indent="-596900" rtl="0">
              <a:spcBef>
                <a:spcPts val="900"/>
              </a:spcBef>
              <a:spcAft>
                <a:spcPts val="0"/>
              </a:spcAft>
              <a:buClr>
                <a:srgbClr val="FFFFFF"/>
              </a:buClr>
              <a:buSzPts val="5800"/>
              <a:buChar char="▻"/>
              <a:defRPr sz="5800" i="1">
                <a:solidFill>
                  <a:srgbClr val="FFFFFF"/>
                </a:solidFill>
              </a:defRPr>
            </a:lvl2pPr>
            <a:lvl3pPr marL="1371600" lvl="2" indent="-596900" rtl="0">
              <a:spcBef>
                <a:spcPts val="900"/>
              </a:spcBef>
              <a:spcAft>
                <a:spcPts val="0"/>
              </a:spcAft>
              <a:buClr>
                <a:srgbClr val="FFFFFF"/>
              </a:buClr>
              <a:buSzPts val="5800"/>
              <a:buChar char="▻"/>
              <a:defRPr sz="5800" i="1">
                <a:solidFill>
                  <a:srgbClr val="FFFFFF"/>
                </a:solidFill>
              </a:defRPr>
            </a:lvl3pPr>
            <a:lvl4pPr marL="1828800" lvl="3" indent="-596900" rtl="0">
              <a:spcBef>
                <a:spcPts val="700"/>
              </a:spcBef>
              <a:spcAft>
                <a:spcPts val="0"/>
              </a:spcAft>
              <a:buClr>
                <a:srgbClr val="FFFFFF"/>
              </a:buClr>
              <a:buSzPts val="5800"/>
              <a:buChar char="▻"/>
              <a:defRPr sz="5800" i="1">
                <a:solidFill>
                  <a:srgbClr val="FFFFFF"/>
                </a:solidFill>
              </a:defRPr>
            </a:lvl4pPr>
            <a:lvl5pPr marL="2286000" lvl="4" indent="-596900" rtl="0">
              <a:spcBef>
                <a:spcPts val="700"/>
              </a:spcBef>
              <a:spcAft>
                <a:spcPts val="0"/>
              </a:spcAft>
              <a:buClr>
                <a:srgbClr val="FFFFFF"/>
              </a:buClr>
              <a:buSzPts val="5800"/>
              <a:buChar char="▻"/>
              <a:defRPr sz="5800" i="1">
                <a:solidFill>
                  <a:srgbClr val="FFFFFF"/>
                </a:solidFill>
              </a:defRPr>
            </a:lvl5pPr>
            <a:lvl6pPr marL="2743200" lvl="5" indent="-596900" rtl="0">
              <a:spcBef>
                <a:spcPts val="700"/>
              </a:spcBef>
              <a:spcAft>
                <a:spcPts val="0"/>
              </a:spcAft>
              <a:buClr>
                <a:srgbClr val="FFFFFF"/>
              </a:buClr>
              <a:buSzPts val="5800"/>
              <a:buChar char="▻"/>
              <a:defRPr sz="5800" i="1">
                <a:solidFill>
                  <a:srgbClr val="FFFFFF"/>
                </a:solidFill>
              </a:defRPr>
            </a:lvl6pPr>
            <a:lvl7pPr marL="3200400" lvl="6" indent="-596900" rtl="0">
              <a:spcBef>
                <a:spcPts val="700"/>
              </a:spcBef>
              <a:spcAft>
                <a:spcPts val="0"/>
              </a:spcAft>
              <a:buClr>
                <a:srgbClr val="FFFFFF"/>
              </a:buClr>
              <a:buSzPts val="5800"/>
              <a:buChar char="▻"/>
              <a:defRPr sz="5800" i="1">
                <a:solidFill>
                  <a:srgbClr val="FFFFFF"/>
                </a:solidFill>
              </a:defRPr>
            </a:lvl7pPr>
            <a:lvl8pPr marL="3657600" lvl="7" indent="-596900" rtl="0">
              <a:spcBef>
                <a:spcPts val="700"/>
              </a:spcBef>
              <a:spcAft>
                <a:spcPts val="0"/>
              </a:spcAft>
              <a:buClr>
                <a:srgbClr val="FFFFFF"/>
              </a:buClr>
              <a:buSzPts val="5800"/>
              <a:buChar char="▻"/>
              <a:defRPr sz="5800" i="1">
                <a:solidFill>
                  <a:srgbClr val="FFFFFF"/>
                </a:solidFill>
              </a:defRPr>
            </a:lvl8pPr>
            <a:lvl9pPr marL="4114800" lvl="8" indent="-596900" rtl="0">
              <a:spcBef>
                <a:spcPts val="700"/>
              </a:spcBef>
              <a:spcAft>
                <a:spcPts val="0"/>
              </a:spcAft>
              <a:buClr>
                <a:srgbClr val="FFFFFF"/>
              </a:buClr>
              <a:buSzPts val="5800"/>
              <a:buChar char="▻"/>
              <a:defRPr sz="5800" i="1">
                <a:solidFill>
                  <a:srgbClr val="FFFFFF"/>
                </a:solidFill>
              </a:defRPr>
            </a:lvl9pPr>
          </a:lstStyle>
          <a:p>
            <a:endParaRPr/>
          </a:p>
        </p:txBody>
      </p:sp>
      <p:sp>
        <p:nvSpPr>
          <p:cNvPr id="97" name="Google Shape;97;p16"/>
          <p:cNvSpPr txBox="1"/>
          <p:nvPr/>
        </p:nvSpPr>
        <p:spPr>
          <a:xfrm>
            <a:off x="573200" y="2029150"/>
            <a:ext cx="1353000" cy="1307400"/>
          </a:xfrm>
          <a:prstGeom prst="rect">
            <a:avLst/>
          </a:prstGeom>
          <a:noFill/>
          <a:ln>
            <a:noFill/>
          </a:ln>
        </p:spPr>
        <p:txBody>
          <a:bodyPr spcFirstLastPara="1" wrap="square" lIns="176750" tIns="176750" rIns="176750" bIns="176750" anchor="t" anchorCtr="0">
            <a:noAutofit/>
          </a:bodyPr>
          <a:lstStyle/>
          <a:p>
            <a:pPr marL="0" lvl="0" indent="0" algn="ctr" rtl="0">
              <a:spcBef>
                <a:spcPts val="0"/>
              </a:spcBef>
              <a:spcAft>
                <a:spcPts val="0"/>
              </a:spcAft>
              <a:buNone/>
            </a:pPr>
            <a:r>
              <a:rPr lang="en" sz="13900" b="1">
                <a:solidFill>
                  <a:srgbClr val="FF9800"/>
                </a:solidFill>
              </a:rPr>
              <a:t>“</a:t>
            </a:r>
            <a:endParaRPr sz="13900" b="1">
              <a:solidFill>
                <a:srgbClr val="FF9800"/>
              </a:solidFill>
            </a:endParaRPr>
          </a:p>
        </p:txBody>
      </p:sp>
      <p:grpSp>
        <p:nvGrpSpPr>
          <p:cNvPr id="98" name="Google Shape;98;p16"/>
          <p:cNvGrpSpPr/>
          <p:nvPr/>
        </p:nvGrpSpPr>
        <p:grpSpPr>
          <a:xfrm>
            <a:off x="13893683" y="8945446"/>
            <a:ext cx="4405660" cy="1341590"/>
            <a:chOff x="5575242" y="4472723"/>
            <a:chExt cx="2202830" cy="670795"/>
          </a:xfrm>
        </p:grpSpPr>
        <p:sp>
          <p:nvSpPr>
            <p:cNvPr id="99" name="Google Shape;99;p16"/>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nvGrpSpPr>
            <p:cNvPr id="100" name="Google Shape;100;p16"/>
            <p:cNvGrpSpPr/>
            <p:nvPr/>
          </p:nvGrpSpPr>
          <p:grpSpPr>
            <a:xfrm flipH="1">
              <a:off x="5734850" y="4472723"/>
              <a:ext cx="2040837" cy="670795"/>
              <a:chOff x="1297954" y="330075"/>
              <a:chExt cx="5169293" cy="1699506"/>
            </a:xfrm>
          </p:grpSpPr>
          <p:sp>
            <p:nvSpPr>
              <p:cNvPr id="101" name="Google Shape;101;p16"/>
              <p:cNvSpPr/>
              <p:nvPr/>
            </p:nvSpPr>
            <p:spPr>
              <a:xfrm>
                <a:off x="1297954" y="330081"/>
                <a:ext cx="3476700" cy="1699500"/>
              </a:xfrm>
              <a:prstGeom prst="rect">
                <a:avLst/>
              </a:prstGeom>
              <a:solidFill>
                <a:srgbClr val="C7D3E6"/>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p>
            </p:txBody>
          </p:sp>
          <p:sp>
            <p:nvSpPr>
              <p:cNvPr id="102" name="Google Shape;102;p16"/>
              <p:cNvSpPr/>
              <p:nvPr/>
            </p:nvSpPr>
            <p:spPr>
              <a:xfrm>
                <a:off x="4767747" y="330075"/>
                <a:ext cx="1699500" cy="1699500"/>
              </a:xfrm>
              <a:prstGeom prst="rtTriangle">
                <a:avLst/>
              </a:prstGeom>
              <a:solidFill>
                <a:srgbClr val="C7D3E6"/>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grpSp>
          <p:nvGrpSpPr>
            <p:cNvPr id="103" name="Google Shape;103;p16"/>
            <p:cNvGrpSpPr/>
            <p:nvPr/>
          </p:nvGrpSpPr>
          <p:grpSpPr>
            <a:xfrm flipH="1">
              <a:off x="5578209" y="4646738"/>
              <a:ext cx="2199863" cy="304563"/>
              <a:chOff x="-5827153" y="330075"/>
              <a:chExt cx="12276019" cy="1699569"/>
            </a:xfrm>
          </p:grpSpPr>
          <p:sp>
            <p:nvSpPr>
              <p:cNvPr id="104" name="Google Shape;104;p16"/>
              <p:cNvSpPr/>
              <p:nvPr/>
            </p:nvSpPr>
            <p:spPr>
              <a:xfrm>
                <a:off x="-5827153" y="330144"/>
                <a:ext cx="10612200" cy="1699500"/>
              </a:xfrm>
              <a:prstGeom prst="rect">
                <a:avLst/>
              </a:prstGeom>
              <a:solidFill>
                <a:srgbClr val="FF9800"/>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p>
            </p:txBody>
          </p:sp>
          <p:sp>
            <p:nvSpPr>
              <p:cNvPr id="105" name="Google Shape;105;p16"/>
              <p:cNvSpPr/>
              <p:nvPr/>
            </p:nvSpPr>
            <p:spPr>
              <a:xfrm>
                <a:off x="4749366" y="330075"/>
                <a:ext cx="1699500" cy="1699500"/>
              </a:xfrm>
              <a:prstGeom prst="rtTriangle">
                <a:avLst/>
              </a:prstGeom>
              <a:solidFill>
                <a:srgbClr val="FF9800"/>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grpSp>
      <p:sp>
        <p:nvSpPr>
          <p:cNvPr id="106" name="Google Shape;106;p16"/>
          <p:cNvSpPr txBox="1">
            <a:spLocks noGrp="1"/>
          </p:cNvSpPr>
          <p:nvPr>
            <p:ph type="sldNum" idx="12"/>
          </p:nvPr>
        </p:nvSpPr>
        <p:spPr>
          <a:xfrm>
            <a:off x="15236000" y="9273000"/>
            <a:ext cx="2974800" cy="631200"/>
          </a:xfrm>
          <a:prstGeom prst="rect">
            <a:avLst/>
          </a:prstGeom>
        </p:spPr>
        <p:txBody>
          <a:bodyPr spcFirstLastPara="1" wrap="square" lIns="176750" tIns="176750" rIns="176750" bIns="1767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07"/>
        <p:cNvGrpSpPr/>
        <p:nvPr/>
      </p:nvGrpSpPr>
      <p:grpSpPr>
        <a:xfrm>
          <a:off x="0" y="0"/>
          <a:ext cx="0" cy="0"/>
          <a:chOff x="0" y="0"/>
          <a:chExt cx="0" cy="0"/>
        </a:xfrm>
      </p:grpSpPr>
      <p:grpSp>
        <p:nvGrpSpPr>
          <p:cNvPr id="108" name="Google Shape;108;p17"/>
          <p:cNvGrpSpPr/>
          <p:nvPr/>
        </p:nvGrpSpPr>
        <p:grpSpPr>
          <a:xfrm>
            <a:off x="-8" y="81"/>
            <a:ext cx="10068919" cy="1889679"/>
            <a:chOff x="-4" y="40"/>
            <a:chExt cx="7072430" cy="1327315"/>
          </a:xfrm>
        </p:grpSpPr>
        <p:sp>
          <p:nvSpPr>
            <p:cNvPr id="109" name="Google Shape;109;p17"/>
            <p:cNvSpPr/>
            <p:nvPr/>
          </p:nvSpPr>
          <p:spPr>
            <a:xfrm>
              <a:off x="6292649" y="126425"/>
              <a:ext cx="779700" cy="259800"/>
            </a:xfrm>
            <a:prstGeom prst="triangle">
              <a:avLst>
                <a:gd name="adj" fmla="val 32425"/>
              </a:avLst>
            </a:prstGeom>
            <a:solidFill>
              <a:srgbClr val="263248"/>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grpSp>
          <p:nvGrpSpPr>
            <p:cNvPr id="110" name="Google Shape;110;p17"/>
            <p:cNvGrpSpPr/>
            <p:nvPr/>
          </p:nvGrpSpPr>
          <p:grpSpPr>
            <a:xfrm rot="10800000" flipH="1">
              <a:off x="3" y="40"/>
              <a:ext cx="6756168" cy="1327315"/>
              <a:chOff x="-2168138" y="330075"/>
              <a:chExt cx="8650663" cy="1699506"/>
            </a:xfrm>
          </p:grpSpPr>
          <p:sp>
            <p:nvSpPr>
              <p:cNvPr id="111" name="Google Shape;111;p17"/>
              <p:cNvSpPr/>
              <p:nvPr/>
            </p:nvSpPr>
            <p:spPr>
              <a:xfrm>
                <a:off x="-2168138" y="330081"/>
                <a:ext cx="6958200" cy="1699500"/>
              </a:xfrm>
              <a:prstGeom prst="rect">
                <a:avLst/>
              </a:prstGeom>
              <a:solidFill>
                <a:srgbClr val="C7D3E6"/>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sp>
            <p:nvSpPr>
              <p:cNvPr id="112" name="Google Shape;112;p17"/>
              <p:cNvSpPr/>
              <p:nvPr/>
            </p:nvSpPr>
            <p:spPr>
              <a:xfrm>
                <a:off x="4783025" y="330075"/>
                <a:ext cx="1699500" cy="1699500"/>
              </a:xfrm>
              <a:prstGeom prst="rtTriangle">
                <a:avLst/>
              </a:prstGeom>
              <a:solidFill>
                <a:srgbClr val="C7D3E6"/>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grpSp>
        <p:grpSp>
          <p:nvGrpSpPr>
            <p:cNvPr id="113" name="Google Shape;113;p17"/>
            <p:cNvGrpSpPr/>
            <p:nvPr/>
          </p:nvGrpSpPr>
          <p:grpSpPr>
            <a:xfrm rot="10800000" flipH="1">
              <a:off x="-4" y="381007"/>
              <a:ext cx="7072430" cy="771744"/>
              <a:chOff x="-9092084" y="330075"/>
              <a:chExt cx="15574609" cy="1699501"/>
            </a:xfrm>
          </p:grpSpPr>
          <p:sp>
            <p:nvSpPr>
              <p:cNvPr id="114" name="Google Shape;114;p17"/>
              <p:cNvSpPr/>
              <p:nvPr/>
            </p:nvSpPr>
            <p:spPr>
              <a:xfrm>
                <a:off x="-9092084" y="330076"/>
                <a:ext cx="13882200" cy="1699500"/>
              </a:xfrm>
              <a:prstGeom prst="rect">
                <a:avLst/>
              </a:prstGeom>
              <a:solidFill>
                <a:srgbClr val="3F5378"/>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sp>
            <p:nvSpPr>
              <p:cNvPr id="115" name="Google Shape;115;p17"/>
              <p:cNvSpPr/>
              <p:nvPr/>
            </p:nvSpPr>
            <p:spPr>
              <a:xfrm>
                <a:off x="4783025" y="330075"/>
                <a:ext cx="1699500" cy="1699500"/>
              </a:xfrm>
              <a:prstGeom prst="rtTriangle">
                <a:avLst/>
              </a:prstGeom>
              <a:solidFill>
                <a:srgbClr val="3F5378"/>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grpSp>
      </p:grpSp>
      <p:grpSp>
        <p:nvGrpSpPr>
          <p:cNvPr id="116" name="Google Shape;116;p17"/>
          <p:cNvGrpSpPr/>
          <p:nvPr/>
        </p:nvGrpSpPr>
        <p:grpSpPr>
          <a:xfrm>
            <a:off x="13893683" y="8945446"/>
            <a:ext cx="4405660" cy="1341590"/>
            <a:chOff x="5575242" y="4472723"/>
            <a:chExt cx="2202830" cy="670795"/>
          </a:xfrm>
        </p:grpSpPr>
        <p:sp>
          <p:nvSpPr>
            <p:cNvPr id="117" name="Google Shape;117;p17"/>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nvGrpSpPr>
            <p:cNvPr id="118" name="Google Shape;118;p17"/>
            <p:cNvGrpSpPr/>
            <p:nvPr/>
          </p:nvGrpSpPr>
          <p:grpSpPr>
            <a:xfrm flipH="1">
              <a:off x="5734850" y="4472723"/>
              <a:ext cx="2040837" cy="670795"/>
              <a:chOff x="1297954" y="330075"/>
              <a:chExt cx="5169293" cy="1699506"/>
            </a:xfrm>
          </p:grpSpPr>
          <p:sp>
            <p:nvSpPr>
              <p:cNvPr id="119" name="Google Shape;119;p17"/>
              <p:cNvSpPr/>
              <p:nvPr/>
            </p:nvSpPr>
            <p:spPr>
              <a:xfrm>
                <a:off x="1297954" y="330081"/>
                <a:ext cx="3476700" cy="1699500"/>
              </a:xfrm>
              <a:prstGeom prst="rect">
                <a:avLst/>
              </a:prstGeom>
              <a:solidFill>
                <a:srgbClr val="C7D3E6"/>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p>
            </p:txBody>
          </p:sp>
          <p:sp>
            <p:nvSpPr>
              <p:cNvPr id="120" name="Google Shape;120;p17"/>
              <p:cNvSpPr/>
              <p:nvPr/>
            </p:nvSpPr>
            <p:spPr>
              <a:xfrm>
                <a:off x="4767747" y="330075"/>
                <a:ext cx="1699500" cy="1699500"/>
              </a:xfrm>
              <a:prstGeom prst="rtTriangle">
                <a:avLst/>
              </a:prstGeom>
              <a:solidFill>
                <a:srgbClr val="C7D3E6"/>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grpSp>
          <p:nvGrpSpPr>
            <p:cNvPr id="121" name="Google Shape;121;p17"/>
            <p:cNvGrpSpPr/>
            <p:nvPr/>
          </p:nvGrpSpPr>
          <p:grpSpPr>
            <a:xfrm flipH="1">
              <a:off x="5578209" y="4646738"/>
              <a:ext cx="2199863" cy="304563"/>
              <a:chOff x="-5827153" y="330075"/>
              <a:chExt cx="12276019" cy="1699569"/>
            </a:xfrm>
          </p:grpSpPr>
          <p:sp>
            <p:nvSpPr>
              <p:cNvPr id="122" name="Google Shape;122;p17"/>
              <p:cNvSpPr/>
              <p:nvPr/>
            </p:nvSpPr>
            <p:spPr>
              <a:xfrm>
                <a:off x="-5827153" y="330144"/>
                <a:ext cx="10612200" cy="1699500"/>
              </a:xfrm>
              <a:prstGeom prst="rect">
                <a:avLst/>
              </a:prstGeom>
              <a:solidFill>
                <a:srgbClr val="FF9800"/>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p>
            </p:txBody>
          </p:sp>
          <p:sp>
            <p:nvSpPr>
              <p:cNvPr id="123" name="Google Shape;123;p17"/>
              <p:cNvSpPr/>
              <p:nvPr/>
            </p:nvSpPr>
            <p:spPr>
              <a:xfrm>
                <a:off x="4749366" y="330075"/>
                <a:ext cx="1699500" cy="1699500"/>
              </a:xfrm>
              <a:prstGeom prst="rtTriangle">
                <a:avLst/>
              </a:prstGeom>
              <a:solidFill>
                <a:srgbClr val="FF9800"/>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grpSp>
      <p:sp>
        <p:nvSpPr>
          <p:cNvPr id="124" name="Google Shape;124;p17"/>
          <p:cNvSpPr txBox="1">
            <a:spLocks noGrp="1"/>
          </p:cNvSpPr>
          <p:nvPr>
            <p:ph type="title"/>
          </p:nvPr>
        </p:nvSpPr>
        <p:spPr>
          <a:xfrm>
            <a:off x="1628550" y="325618"/>
            <a:ext cx="7357664" cy="1532400"/>
          </a:xfrm>
          <a:prstGeom prst="rect">
            <a:avLst/>
          </a:prstGeom>
        </p:spPr>
        <p:txBody>
          <a:bodyPr spcFirstLastPara="1" wrap="square" lIns="176750" tIns="176750" rIns="176750" bIns="176750" anchor="ctr" anchorCtr="0"/>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dirty="0"/>
          </a:p>
        </p:txBody>
      </p:sp>
      <p:sp>
        <p:nvSpPr>
          <p:cNvPr id="125" name="Google Shape;125;p17"/>
          <p:cNvSpPr txBox="1">
            <a:spLocks noGrp="1"/>
          </p:cNvSpPr>
          <p:nvPr>
            <p:ph type="body" idx="1"/>
          </p:nvPr>
        </p:nvSpPr>
        <p:spPr>
          <a:xfrm>
            <a:off x="1628550" y="2654700"/>
            <a:ext cx="12265200" cy="6291000"/>
          </a:xfrm>
          <a:prstGeom prst="rect">
            <a:avLst/>
          </a:prstGeom>
        </p:spPr>
        <p:txBody>
          <a:bodyPr spcFirstLastPara="1" wrap="square" lIns="176750" tIns="176750" rIns="176750" bIns="176750" anchor="ctr" anchorCtr="0"/>
          <a:lstStyle>
            <a:lvl1pPr marL="457200" lvl="0" indent="-520700" rtl="0">
              <a:spcBef>
                <a:spcPts val="1200"/>
              </a:spcBef>
              <a:spcAft>
                <a:spcPts val="0"/>
              </a:spcAft>
              <a:buSzPts val="4600"/>
              <a:buChar char="▰"/>
              <a:defRPr/>
            </a:lvl1pPr>
            <a:lvl2pPr marL="914400" lvl="1" indent="-520700" rtl="0">
              <a:spcBef>
                <a:spcPts val="1900"/>
              </a:spcBef>
              <a:spcAft>
                <a:spcPts val="0"/>
              </a:spcAft>
              <a:buSzPts val="4600"/>
              <a:buChar char="▻"/>
              <a:defRPr/>
            </a:lvl2pPr>
            <a:lvl3pPr marL="1371600" lvl="2" indent="-520700" rtl="0">
              <a:spcBef>
                <a:spcPts val="1900"/>
              </a:spcBef>
              <a:spcAft>
                <a:spcPts val="0"/>
              </a:spcAft>
              <a:buSzPts val="4600"/>
              <a:buChar char="▻"/>
              <a:defRPr/>
            </a:lvl3pPr>
            <a:lvl4pPr marL="1828800" lvl="3" indent="-520700" rtl="0">
              <a:spcBef>
                <a:spcPts val="1900"/>
              </a:spcBef>
              <a:spcAft>
                <a:spcPts val="0"/>
              </a:spcAft>
              <a:buSzPts val="4600"/>
              <a:buChar char="▻"/>
              <a:defRPr/>
            </a:lvl4pPr>
            <a:lvl5pPr marL="2286000" lvl="4" indent="-520700" rtl="0">
              <a:spcBef>
                <a:spcPts val="1900"/>
              </a:spcBef>
              <a:spcAft>
                <a:spcPts val="0"/>
              </a:spcAft>
              <a:buSzPts val="4600"/>
              <a:buChar char="▻"/>
              <a:defRPr/>
            </a:lvl5pPr>
            <a:lvl6pPr marL="2743200" lvl="5" indent="-520700" rtl="0">
              <a:spcBef>
                <a:spcPts val="1900"/>
              </a:spcBef>
              <a:spcAft>
                <a:spcPts val="0"/>
              </a:spcAft>
              <a:buSzPts val="4600"/>
              <a:buChar char="▻"/>
              <a:defRPr/>
            </a:lvl6pPr>
            <a:lvl7pPr marL="3200400" lvl="6" indent="-520700" rtl="0">
              <a:spcBef>
                <a:spcPts val="1900"/>
              </a:spcBef>
              <a:spcAft>
                <a:spcPts val="0"/>
              </a:spcAft>
              <a:buSzPts val="4600"/>
              <a:buChar char="▻"/>
              <a:defRPr/>
            </a:lvl7pPr>
            <a:lvl8pPr marL="3657600" lvl="7" indent="-520700" rtl="0">
              <a:spcBef>
                <a:spcPts val="1900"/>
              </a:spcBef>
              <a:spcAft>
                <a:spcPts val="0"/>
              </a:spcAft>
              <a:buSzPts val="4600"/>
              <a:buChar char="▻"/>
              <a:defRPr/>
            </a:lvl8pPr>
            <a:lvl9pPr marL="4114800" lvl="8" indent="-520700" rtl="0">
              <a:spcBef>
                <a:spcPts val="1900"/>
              </a:spcBef>
              <a:spcAft>
                <a:spcPts val="1900"/>
              </a:spcAft>
              <a:buSzPts val="4600"/>
              <a:buChar char="▻"/>
              <a:defRPr/>
            </a:lvl9pPr>
          </a:lstStyle>
          <a:p>
            <a:endParaRPr/>
          </a:p>
        </p:txBody>
      </p:sp>
      <p:sp>
        <p:nvSpPr>
          <p:cNvPr id="126" name="Google Shape;126;p17"/>
          <p:cNvSpPr txBox="1">
            <a:spLocks noGrp="1"/>
          </p:cNvSpPr>
          <p:nvPr>
            <p:ph type="sldNum" idx="12"/>
          </p:nvPr>
        </p:nvSpPr>
        <p:spPr>
          <a:xfrm>
            <a:off x="15236000" y="9273000"/>
            <a:ext cx="2974800" cy="631200"/>
          </a:xfrm>
          <a:prstGeom prst="rect">
            <a:avLst/>
          </a:prstGeom>
        </p:spPr>
        <p:txBody>
          <a:bodyPr spcFirstLastPara="1" wrap="square" lIns="176750" tIns="176750" rIns="176750" bIns="1767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7"/>
        <p:cNvGrpSpPr/>
        <p:nvPr/>
      </p:nvGrpSpPr>
      <p:grpSpPr>
        <a:xfrm>
          <a:off x="0" y="0"/>
          <a:ext cx="0" cy="0"/>
          <a:chOff x="0" y="0"/>
          <a:chExt cx="0" cy="0"/>
        </a:xfrm>
      </p:grpSpPr>
      <p:grpSp>
        <p:nvGrpSpPr>
          <p:cNvPr id="128" name="Google Shape;128;p18"/>
          <p:cNvGrpSpPr/>
          <p:nvPr/>
        </p:nvGrpSpPr>
        <p:grpSpPr>
          <a:xfrm>
            <a:off x="-8" y="81"/>
            <a:ext cx="14144860" cy="2654629"/>
            <a:chOff x="-4" y="40"/>
            <a:chExt cx="7072430" cy="1327315"/>
          </a:xfrm>
        </p:grpSpPr>
        <p:sp>
          <p:nvSpPr>
            <p:cNvPr id="129" name="Google Shape;129;p18"/>
            <p:cNvSpPr/>
            <p:nvPr/>
          </p:nvSpPr>
          <p:spPr>
            <a:xfrm>
              <a:off x="6292649" y="126425"/>
              <a:ext cx="779700" cy="259800"/>
            </a:xfrm>
            <a:prstGeom prst="triangle">
              <a:avLst>
                <a:gd name="adj" fmla="val 32425"/>
              </a:avLst>
            </a:prstGeom>
            <a:solidFill>
              <a:srgbClr val="263248"/>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grpSp>
          <p:nvGrpSpPr>
            <p:cNvPr id="130" name="Google Shape;130;p18"/>
            <p:cNvGrpSpPr/>
            <p:nvPr/>
          </p:nvGrpSpPr>
          <p:grpSpPr>
            <a:xfrm rot="10800000" flipH="1">
              <a:off x="3" y="40"/>
              <a:ext cx="6756168" cy="1327315"/>
              <a:chOff x="-2168138" y="330075"/>
              <a:chExt cx="8650663" cy="1699506"/>
            </a:xfrm>
          </p:grpSpPr>
          <p:sp>
            <p:nvSpPr>
              <p:cNvPr id="131" name="Google Shape;131;p18"/>
              <p:cNvSpPr/>
              <p:nvPr/>
            </p:nvSpPr>
            <p:spPr>
              <a:xfrm>
                <a:off x="-2168138" y="330081"/>
                <a:ext cx="6958200" cy="1699500"/>
              </a:xfrm>
              <a:prstGeom prst="rect">
                <a:avLst/>
              </a:prstGeom>
              <a:solidFill>
                <a:srgbClr val="C7D3E6"/>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sp>
            <p:nvSpPr>
              <p:cNvPr id="132" name="Google Shape;132;p18"/>
              <p:cNvSpPr/>
              <p:nvPr/>
            </p:nvSpPr>
            <p:spPr>
              <a:xfrm>
                <a:off x="4783025" y="330075"/>
                <a:ext cx="1699500" cy="1699500"/>
              </a:xfrm>
              <a:prstGeom prst="rtTriangle">
                <a:avLst/>
              </a:prstGeom>
              <a:solidFill>
                <a:srgbClr val="C7D3E6"/>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grpSp>
        <p:grpSp>
          <p:nvGrpSpPr>
            <p:cNvPr id="133" name="Google Shape;133;p18"/>
            <p:cNvGrpSpPr/>
            <p:nvPr/>
          </p:nvGrpSpPr>
          <p:grpSpPr>
            <a:xfrm rot="10800000" flipH="1">
              <a:off x="-4" y="381007"/>
              <a:ext cx="7072430" cy="771744"/>
              <a:chOff x="-9092084" y="330075"/>
              <a:chExt cx="15574609" cy="1699501"/>
            </a:xfrm>
          </p:grpSpPr>
          <p:sp>
            <p:nvSpPr>
              <p:cNvPr id="134" name="Google Shape;134;p18"/>
              <p:cNvSpPr/>
              <p:nvPr/>
            </p:nvSpPr>
            <p:spPr>
              <a:xfrm>
                <a:off x="-9092084" y="330076"/>
                <a:ext cx="13882200" cy="1699500"/>
              </a:xfrm>
              <a:prstGeom prst="rect">
                <a:avLst/>
              </a:prstGeom>
              <a:solidFill>
                <a:srgbClr val="3F5378"/>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sp>
            <p:nvSpPr>
              <p:cNvPr id="135" name="Google Shape;135;p18"/>
              <p:cNvSpPr/>
              <p:nvPr/>
            </p:nvSpPr>
            <p:spPr>
              <a:xfrm>
                <a:off x="4783025" y="330075"/>
                <a:ext cx="1699500" cy="1699500"/>
              </a:xfrm>
              <a:prstGeom prst="rtTriangle">
                <a:avLst/>
              </a:prstGeom>
              <a:solidFill>
                <a:srgbClr val="3F5378"/>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grpSp>
      </p:grpSp>
      <p:grpSp>
        <p:nvGrpSpPr>
          <p:cNvPr id="136" name="Google Shape;136;p18"/>
          <p:cNvGrpSpPr/>
          <p:nvPr/>
        </p:nvGrpSpPr>
        <p:grpSpPr>
          <a:xfrm>
            <a:off x="13893683" y="8945446"/>
            <a:ext cx="4405660" cy="1341590"/>
            <a:chOff x="5575242" y="4472723"/>
            <a:chExt cx="2202830" cy="670795"/>
          </a:xfrm>
        </p:grpSpPr>
        <p:sp>
          <p:nvSpPr>
            <p:cNvPr id="137" name="Google Shape;137;p18"/>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nvGrpSpPr>
            <p:cNvPr id="138" name="Google Shape;138;p18"/>
            <p:cNvGrpSpPr/>
            <p:nvPr/>
          </p:nvGrpSpPr>
          <p:grpSpPr>
            <a:xfrm flipH="1">
              <a:off x="5734850" y="4472723"/>
              <a:ext cx="2040837" cy="670795"/>
              <a:chOff x="1297954" y="330075"/>
              <a:chExt cx="5169293" cy="1699506"/>
            </a:xfrm>
          </p:grpSpPr>
          <p:sp>
            <p:nvSpPr>
              <p:cNvPr id="139" name="Google Shape;139;p18"/>
              <p:cNvSpPr/>
              <p:nvPr/>
            </p:nvSpPr>
            <p:spPr>
              <a:xfrm>
                <a:off x="1297954" y="330081"/>
                <a:ext cx="3476700" cy="1699500"/>
              </a:xfrm>
              <a:prstGeom prst="rect">
                <a:avLst/>
              </a:prstGeom>
              <a:solidFill>
                <a:srgbClr val="C7D3E6"/>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p>
            </p:txBody>
          </p:sp>
          <p:sp>
            <p:nvSpPr>
              <p:cNvPr id="140" name="Google Shape;140;p18"/>
              <p:cNvSpPr/>
              <p:nvPr/>
            </p:nvSpPr>
            <p:spPr>
              <a:xfrm>
                <a:off x="4767747" y="330075"/>
                <a:ext cx="1699500" cy="1699500"/>
              </a:xfrm>
              <a:prstGeom prst="rtTriangle">
                <a:avLst/>
              </a:prstGeom>
              <a:solidFill>
                <a:srgbClr val="C7D3E6"/>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grpSp>
          <p:nvGrpSpPr>
            <p:cNvPr id="141" name="Google Shape;141;p18"/>
            <p:cNvGrpSpPr/>
            <p:nvPr/>
          </p:nvGrpSpPr>
          <p:grpSpPr>
            <a:xfrm flipH="1">
              <a:off x="5578209" y="4646738"/>
              <a:ext cx="2199863" cy="304563"/>
              <a:chOff x="-5827153" y="330075"/>
              <a:chExt cx="12276019" cy="1699569"/>
            </a:xfrm>
          </p:grpSpPr>
          <p:sp>
            <p:nvSpPr>
              <p:cNvPr id="142" name="Google Shape;142;p18"/>
              <p:cNvSpPr/>
              <p:nvPr/>
            </p:nvSpPr>
            <p:spPr>
              <a:xfrm>
                <a:off x="-5827153" y="330144"/>
                <a:ext cx="10612200" cy="1699500"/>
              </a:xfrm>
              <a:prstGeom prst="rect">
                <a:avLst/>
              </a:prstGeom>
              <a:solidFill>
                <a:srgbClr val="FF9800"/>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p>
            </p:txBody>
          </p:sp>
          <p:sp>
            <p:nvSpPr>
              <p:cNvPr id="143" name="Google Shape;143;p18"/>
              <p:cNvSpPr/>
              <p:nvPr/>
            </p:nvSpPr>
            <p:spPr>
              <a:xfrm>
                <a:off x="4749366" y="330075"/>
                <a:ext cx="1699500" cy="1699500"/>
              </a:xfrm>
              <a:prstGeom prst="rtTriangle">
                <a:avLst/>
              </a:prstGeom>
              <a:solidFill>
                <a:srgbClr val="FF9800"/>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grpSp>
      <p:sp>
        <p:nvSpPr>
          <p:cNvPr id="144" name="Google Shape;144;p18"/>
          <p:cNvSpPr txBox="1">
            <a:spLocks noGrp="1"/>
          </p:cNvSpPr>
          <p:nvPr>
            <p:ph type="title"/>
          </p:nvPr>
        </p:nvSpPr>
        <p:spPr>
          <a:xfrm>
            <a:off x="1628550" y="785150"/>
            <a:ext cx="10516800" cy="1532400"/>
          </a:xfrm>
          <a:prstGeom prst="rect">
            <a:avLst/>
          </a:prstGeom>
        </p:spPr>
        <p:txBody>
          <a:bodyPr spcFirstLastPara="1" wrap="square" lIns="176750" tIns="176750" rIns="176750" bIns="176750" anchor="ctr" anchorCtr="0"/>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45" name="Google Shape;145;p18"/>
          <p:cNvSpPr txBox="1">
            <a:spLocks noGrp="1"/>
          </p:cNvSpPr>
          <p:nvPr>
            <p:ph type="body" idx="1"/>
          </p:nvPr>
        </p:nvSpPr>
        <p:spPr>
          <a:xfrm>
            <a:off x="1628550" y="3075975"/>
            <a:ext cx="6756600" cy="5448600"/>
          </a:xfrm>
          <a:prstGeom prst="rect">
            <a:avLst/>
          </a:prstGeom>
        </p:spPr>
        <p:txBody>
          <a:bodyPr spcFirstLastPara="1" wrap="square" lIns="176750" tIns="176750" rIns="176750" bIns="176750" anchor="t" anchorCtr="0"/>
          <a:lstStyle>
            <a:lvl1pPr marL="457200" lvl="0" indent="-476250" rtl="0">
              <a:spcBef>
                <a:spcPts val="1200"/>
              </a:spcBef>
              <a:spcAft>
                <a:spcPts val="0"/>
              </a:spcAft>
              <a:buSzPts val="3900"/>
              <a:buChar char="▰"/>
              <a:defRPr sz="3900"/>
            </a:lvl1pPr>
            <a:lvl2pPr marL="914400" lvl="1" indent="-476250" rtl="0">
              <a:spcBef>
                <a:spcPts val="1900"/>
              </a:spcBef>
              <a:spcAft>
                <a:spcPts val="0"/>
              </a:spcAft>
              <a:buSzPts val="3900"/>
              <a:buChar char="▻"/>
              <a:defRPr sz="3900"/>
            </a:lvl2pPr>
            <a:lvl3pPr marL="1371600" lvl="2" indent="-476250" rtl="0">
              <a:spcBef>
                <a:spcPts val="1900"/>
              </a:spcBef>
              <a:spcAft>
                <a:spcPts val="0"/>
              </a:spcAft>
              <a:buSzPts val="3900"/>
              <a:buChar char="▻"/>
              <a:defRPr sz="3900"/>
            </a:lvl3pPr>
            <a:lvl4pPr marL="1828800" lvl="3" indent="-476250" rtl="0">
              <a:spcBef>
                <a:spcPts val="1900"/>
              </a:spcBef>
              <a:spcAft>
                <a:spcPts val="0"/>
              </a:spcAft>
              <a:buSzPts val="3900"/>
              <a:buChar char="▻"/>
              <a:defRPr sz="3900"/>
            </a:lvl4pPr>
            <a:lvl5pPr marL="2286000" lvl="4" indent="-476250" rtl="0">
              <a:spcBef>
                <a:spcPts val="1900"/>
              </a:spcBef>
              <a:spcAft>
                <a:spcPts val="0"/>
              </a:spcAft>
              <a:buSzPts val="3900"/>
              <a:buChar char="▻"/>
              <a:defRPr sz="3900"/>
            </a:lvl5pPr>
            <a:lvl6pPr marL="2743200" lvl="5" indent="-476250" rtl="0">
              <a:spcBef>
                <a:spcPts val="1900"/>
              </a:spcBef>
              <a:spcAft>
                <a:spcPts val="0"/>
              </a:spcAft>
              <a:buSzPts val="3900"/>
              <a:buChar char="▻"/>
              <a:defRPr sz="3900"/>
            </a:lvl6pPr>
            <a:lvl7pPr marL="3200400" lvl="6" indent="-476250" rtl="0">
              <a:spcBef>
                <a:spcPts val="1900"/>
              </a:spcBef>
              <a:spcAft>
                <a:spcPts val="0"/>
              </a:spcAft>
              <a:buSzPts val="3900"/>
              <a:buChar char="▻"/>
              <a:defRPr sz="3900"/>
            </a:lvl7pPr>
            <a:lvl8pPr marL="3657600" lvl="7" indent="-476250" rtl="0">
              <a:spcBef>
                <a:spcPts val="1900"/>
              </a:spcBef>
              <a:spcAft>
                <a:spcPts val="0"/>
              </a:spcAft>
              <a:buSzPts val="3900"/>
              <a:buChar char="▻"/>
              <a:defRPr sz="3900"/>
            </a:lvl8pPr>
            <a:lvl9pPr marL="4114800" lvl="8" indent="-476250" rtl="0">
              <a:spcBef>
                <a:spcPts val="1900"/>
              </a:spcBef>
              <a:spcAft>
                <a:spcPts val="1900"/>
              </a:spcAft>
              <a:buSzPts val="3900"/>
              <a:buChar char="▻"/>
              <a:defRPr sz="3900"/>
            </a:lvl9pPr>
          </a:lstStyle>
          <a:p>
            <a:endParaRPr/>
          </a:p>
        </p:txBody>
      </p:sp>
      <p:sp>
        <p:nvSpPr>
          <p:cNvPr id="146" name="Google Shape;146;p18"/>
          <p:cNvSpPr txBox="1">
            <a:spLocks noGrp="1"/>
          </p:cNvSpPr>
          <p:nvPr>
            <p:ph type="body" idx="2"/>
          </p:nvPr>
        </p:nvSpPr>
        <p:spPr>
          <a:xfrm>
            <a:off x="8792247" y="3075975"/>
            <a:ext cx="6756600" cy="5448600"/>
          </a:xfrm>
          <a:prstGeom prst="rect">
            <a:avLst/>
          </a:prstGeom>
        </p:spPr>
        <p:txBody>
          <a:bodyPr spcFirstLastPara="1" wrap="square" lIns="176750" tIns="176750" rIns="176750" bIns="176750" anchor="t" anchorCtr="0"/>
          <a:lstStyle>
            <a:lvl1pPr marL="457200" lvl="0" indent="-476250" rtl="0">
              <a:spcBef>
                <a:spcPts val="1200"/>
              </a:spcBef>
              <a:spcAft>
                <a:spcPts val="0"/>
              </a:spcAft>
              <a:buSzPts val="3900"/>
              <a:buChar char="▰"/>
              <a:defRPr sz="3900"/>
            </a:lvl1pPr>
            <a:lvl2pPr marL="914400" lvl="1" indent="-476250" rtl="0">
              <a:spcBef>
                <a:spcPts val="1900"/>
              </a:spcBef>
              <a:spcAft>
                <a:spcPts val="0"/>
              </a:spcAft>
              <a:buSzPts val="3900"/>
              <a:buChar char="▻"/>
              <a:defRPr sz="3900"/>
            </a:lvl2pPr>
            <a:lvl3pPr marL="1371600" lvl="2" indent="-476250" rtl="0">
              <a:spcBef>
                <a:spcPts val="1900"/>
              </a:spcBef>
              <a:spcAft>
                <a:spcPts val="0"/>
              </a:spcAft>
              <a:buSzPts val="3900"/>
              <a:buChar char="▻"/>
              <a:defRPr sz="3900"/>
            </a:lvl3pPr>
            <a:lvl4pPr marL="1828800" lvl="3" indent="-476250" rtl="0">
              <a:spcBef>
                <a:spcPts val="1900"/>
              </a:spcBef>
              <a:spcAft>
                <a:spcPts val="0"/>
              </a:spcAft>
              <a:buSzPts val="3900"/>
              <a:buChar char="▻"/>
              <a:defRPr sz="3900"/>
            </a:lvl4pPr>
            <a:lvl5pPr marL="2286000" lvl="4" indent="-476250" rtl="0">
              <a:spcBef>
                <a:spcPts val="1900"/>
              </a:spcBef>
              <a:spcAft>
                <a:spcPts val="0"/>
              </a:spcAft>
              <a:buSzPts val="3900"/>
              <a:buChar char="▻"/>
              <a:defRPr sz="3900"/>
            </a:lvl5pPr>
            <a:lvl6pPr marL="2743200" lvl="5" indent="-476250" rtl="0">
              <a:spcBef>
                <a:spcPts val="1900"/>
              </a:spcBef>
              <a:spcAft>
                <a:spcPts val="0"/>
              </a:spcAft>
              <a:buSzPts val="3900"/>
              <a:buChar char="▻"/>
              <a:defRPr sz="3900"/>
            </a:lvl6pPr>
            <a:lvl7pPr marL="3200400" lvl="6" indent="-476250" rtl="0">
              <a:spcBef>
                <a:spcPts val="1900"/>
              </a:spcBef>
              <a:spcAft>
                <a:spcPts val="0"/>
              </a:spcAft>
              <a:buSzPts val="3900"/>
              <a:buChar char="▻"/>
              <a:defRPr sz="3900"/>
            </a:lvl7pPr>
            <a:lvl8pPr marL="3657600" lvl="7" indent="-476250" rtl="0">
              <a:spcBef>
                <a:spcPts val="1900"/>
              </a:spcBef>
              <a:spcAft>
                <a:spcPts val="0"/>
              </a:spcAft>
              <a:buSzPts val="3900"/>
              <a:buChar char="▻"/>
              <a:defRPr sz="3900"/>
            </a:lvl8pPr>
            <a:lvl9pPr marL="4114800" lvl="8" indent="-476250" rtl="0">
              <a:spcBef>
                <a:spcPts val="1900"/>
              </a:spcBef>
              <a:spcAft>
                <a:spcPts val="1900"/>
              </a:spcAft>
              <a:buSzPts val="3900"/>
              <a:buChar char="▻"/>
              <a:defRPr sz="3900"/>
            </a:lvl9pPr>
          </a:lstStyle>
          <a:p>
            <a:endParaRPr/>
          </a:p>
        </p:txBody>
      </p:sp>
      <p:sp>
        <p:nvSpPr>
          <p:cNvPr id="147" name="Google Shape;147;p18"/>
          <p:cNvSpPr txBox="1">
            <a:spLocks noGrp="1"/>
          </p:cNvSpPr>
          <p:nvPr>
            <p:ph type="sldNum" idx="12"/>
          </p:nvPr>
        </p:nvSpPr>
        <p:spPr>
          <a:xfrm>
            <a:off x="15236000" y="9273000"/>
            <a:ext cx="2974800" cy="631200"/>
          </a:xfrm>
          <a:prstGeom prst="rect">
            <a:avLst/>
          </a:prstGeom>
        </p:spPr>
        <p:txBody>
          <a:bodyPr spcFirstLastPara="1" wrap="square" lIns="176750" tIns="176750" rIns="176750" bIns="1767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8"/>
        <p:cNvGrpSpPr/>
        <p:nvPr/>
      </p:nvGrpSpPr>
      <p:grpSpPr>
        <a:xfrm>
          <a:off x="0" y="0"/>
          <a:ext cx="0" cy="0"/>
          <a:chOff x="0" y="0"/>
          <a:chExt cx="0" cy="0"/>
        </a:xfrm>
      </p:grpSpPr>
      <p:grpSp>
        <p:nvGrpSpPr>
          <p:cNvPr id="149" name="Google Shape;149;p19"/>
          <p:cNvGrpSpPr/>
          <p:nvPr/>
        </p:nvGrpSpPr>
        <p:grpSpPr>
          <a:xfrm>
            <a:off x="-8" y="81"/>
            <a:ext cx="14144860" cy="2654629"/>
            <a:chOff x="-4" y="40"/>
            <a:chExt cx="7072430" cy="1327315"/>
          </a:xfrm>
        </p:grpSpPr>
        <p:sp>
          <p:nvSpPr>
            <p:cNvPr id="150" name="Google Shape;150;p19"/>
            <p:cNvSpPr/>
            <p:nvPr/>
          </p:nvSpPr>
          <p:spPr>
            <a:xfrm>
              <a:off x="6292649" y="126425"/>
              <a:ext cx="779700" cy="259800"/>
            </a:xfrm>
            <a:prstGeom prst="triangle">
              <a:avLst>
                <a:gd name="adj" fmla="val 32425"/>
              </a:avLst>
            </a:prstGeom>
            <a:solidFill>
              <a:srgbClr val="263248"/>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grpSp>
          <p:nvGrpSpPr>
            <p:cNvPr id="151" name="Google Shape;151;p19"/>
            <p:cNvGrpSpPr/>
            <p:nvPr/>
          </p:nvGrpSpPr>
          <p:grpSpPr>
            <a:xfrm rot="10800000" flipH="1">
              <a:off x="3" y="40"/>
              <a:ext cx="6756168" cy="1327315"/>
              <a:chOff x="-2168138" y="330075"/>
              <a:chExt cx="8650663" cy="1699506"/>
            </a:xfrm>
          </p:grpSpPr>
          <p:sp>
            <p:nvSpPr>
              <p:cNvPr id="152" name="Google Shape;152;p19"/>
              <p:cNvSpPr/>
              <p:nvPr/>
            </p:nvSpPr>
            <p:spPr>
              <a:xfrm>
                <a:off x="-2168138" y="330081"/>
                <a:ext cx="6958200" cy="1699500"/>
              </a:xfrm>
              <a:prstGeom prst="rect">
                <a:avLst/>
              </a:prstGeom>
              <a:solidFill>
                <a:srgbClr val="C7D3E6"/>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sp>
            <p:nvSpPr>
              <p:cNvPr id="153" name="Google Shape;153;p19"/>
              <p:cNvSpPr/>
              <p:nvPr/>
            </p:nvSpPr>
            <p:spPr>
              <a:xfrm>
                <a:off x="4783025" y="330075"/>
                <a:ext cx="1699500" cy="1699500"/>
              </a:xfrm>
              <a:prstGeom prst="rtTriangle">
                <a:avLst/>
              </a:prstGeom>
              <a:solidFill>
                <a:srgbClr val="C7D3E6"/>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grpSp>
        <p:grpSp>
          <p:nvGrpSpPr>
            <p:cNvPr id="154" name="Google Shape;154;p19"/>
            <p:cNvGrpSpPr/>
            <p:nvPr/>
          </p:nvGrpSpPr>
          <p:grpSpPr>
            <a:xfrm rot="10800000" flipH="1">
              <a:off x="-4" y="381007"/>
              <a:ext cx="7072430" cy="771744"/>
              <a:chOff x="-9092084" y="330075"/>
              <a:chExt cx="15574609" cy="1699501"/>
            </a:xfrm>
          </p:grpSpPr>
          <p:sp>
            <p:nvSpPr>
              <p:cNvPr id="155" name="Google Shape;155;p19"/>
              <p:cNvSpPr/>
              <p:nvPr/>
            </p:nvSpPr>
            <p:spPr>
              <a:xfrm>
                <a:off x="-9092084" y="330076"/>
                <a:ext cx="13882200" cy="1699500"/>
              </a:xfrm>
              <a:prstGeom prst="rect">
                <a:avLst/>
              </a:prstGeom>
              <a:solidFill>
                <a:srgbClr val="3F5378"/>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sp>
            <p:nvSpPr>
              <p:cNvPr id="156" name="Google Shape;156;p19"/>
              <p:cNvSpPr/>
              <p:nvPr/>
            </p:nvSpPr>
            <p:spPr>
              <a:xfrm>
                <a:off x="4783025" y="330075"/>
                <a:ext cx="1699500" cy="1699500"/>
              </a:xfrm>
              <a:prstGeom prst="rtTriangle">
                <a:avLst/>
              </a:prstGeom>
              <a:solidFill>
                <a:srgbClr val="3F5378"/>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grpSp>
      </p:grpSp>
      <p:grpSp>
        <p:nvGrpSpPr>
          <p:cNvPr id="157" name="Google Shape;157;p19"/>
          <p:cNvGrpSpPr/>
          <p:nvPr/>
        </p:nvGrpSpPr>
        <p:grpSpPr>
          <a:xfrm>
            <a:off x="13893683" y="8945446"/>
            <a:ext cx="4405660" cy="1341590"/>
            <a:chOff x="5575242" y="4472723"/>
            <a:chExt cx="2202830" cy="670795"/>
          </a:xfrm>
        </p:grpSpPr>
        <p:sp>
          <p:nvSpPr>
            <p:cNvPr id="158" name="Google Shape;158;p19"/>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nvGrpSpPr>
            <p:cNvPr id="159" name="Google Shape;159;p19"/>
            <p:cNvGrpSpPr/>
            <p:nvPr/>
          </p:nvGrpSpPr>
          <p:grpSpPr>
            <a:xfrm flipH="1">
              <a:off x="5734850" y="4472723"/>
              <a:ext cx="2040837" cy="670795"/>
              <a:chOff x="1297954" y="330075"/>
              <a:chExt cx="5169293" cy="1699506"/>
            </a:xfrm>
          </p:grpSpPr>
          <p:sp>
            <p:nvSpPr>
              <p:cNvPr id="160" name="Google Shape;160;p19"/>
              <p:cNvSpPr/>
              <p:nvPr/>
            </p:nvSpPr>
            <p:spPr>
              <a:xfrm>
                <a:off x="1297954" y="330081"/>
                <a:ext cx="3476700" cy="1699500"/>
              </a:xfrm>
              <a:prstGeom prst="rect">
                <a:avLst/>
              </a:prstGeom>
              <a:solidFill>
                <a:srgbClr val="C7D3E6"/>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p>
            </p:txBody>
          </p:sp>
          <p:sp>
            <p:nvSpPr>
              <p:cNvPr id="161" name="Google Shape;161;p19"/>
              <p:cNvSpPr/>
              <p:nvPr/>
            </p:nvSpPr>
            <p:spPr>
              <a:xfrm>
                <a:off x="4767747" y="330075"/>
                <a:ext cx="1699500" cy="1699500"/>
              </a:xfrm>
              <a:prstGeom prst="rtTriangle">
                <a:avLst/>
              </a:prstGeom>
              <a:solidFill>
                <a:srgbClr val="C7D3E6"/>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grpSp>
          <p:nvGrpSpPr>
            <p:cNvPr id="162" name="Google Shape;162;p19"/>
            <p:cNvGrpSpPr/>
            <p:nvPr/>
          </p:nvGrpSpPr>
          <p:grpSpPr>
            <a:xfrm flipH="1">
              <a:off x="5578209" y="4646738"/>
              <a:ext cx="2199863" cy="304563"/>
              <a:chOff x="-5827153" y="330075"/>
              <a:chExt cx="12276019" cy="1699569"/>
            </a:xfrm>
          </p:grpSpPr>
          <p:sp>
            <p:nvSpPr>
              <p:cNvPr id="163" name="Google Shape;163;p19"/>
              <p:cNvSpPr/>
              <p:nvPr/>
            </p:nvSpPr>
            <p:spPr>
              <a:xfrm>
                <a:off x="-5827153" y="330144"/>
                <a:ext cx="10612200" cy="1699500"/>
              </a:xfrm>
              <a:prstGeom prst="rect">
                <a:avLst/>
              </a:prstGeom>
              <a:solidFill>
                <a:srgbClr val="FF9800"/>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p>
            </p:txBody>
          </p:sp>
          <p:sp>
            <p:nvSpPr>
              <p:cNvPr id="164" name="Google Shape;164;p19"/>
              <p:cNvSpPr/>
              <p:nvPr/>
            </p:nvSpPr>
            <p:spPr>
              <a:xfrm>
                <a:off x="4749366" y="330075"/>
                <a:ext cx="1699500" cy="1699500"/>
              </a:xfrm>
              <a:prstGeom prst="rtTriangle">
                <a:avLst/>
              </a:prstGeom>
              <a:solidFill>
                <a:srgbClr val="FF9800"/>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grpSp>
      <p:sp>
        <p:nvSpPr>
          <p:cNvPr id="165" name="Google Shape;165;p19"/>
          <p:cNvSpPr txBox="1">
            <a:spLocks noGrp="1"/>
          </p:cNvSpPr>
          <p:nvPr>
            <p:ph type="title"/>
          </p:nvPr>
        </p:nvSpPr>
        <p:spPr>
          <a:xfrm>
            <a:off x="1628550" y="785150"/>
            <a:ext cx="10516800" cy="1532400"/>
          </a:xfrm>
          <a:prstGeom prst="rect">
            <a:avLst/>
          </a:prstGeom>
        </p:spPr>
        <p:txBody>
          <a:bodyPr spcFirstLastPara="1" wrap="square" lIns="176750" tIns="176750" rIns="176750" bIns="176750" anchor="ctr" anchorCtr="0"/>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66" name="Google Shape;166;p19"/>
          <p:cNvSpPr txBox="1">
            <a:spLocks noGrp="1"/>
          </p:cNvSpPr>
          <p:nvPr>
            <p:ph type="body" idx="1"/>
          </p:nvPr>
        </p:nvSpPr>
        <p:spPr>
          <a:xfrm>
            <a:off x="1740900" y="3090151"/>
            <a:ext cx="4495800" cy="5420100"/>
          </a:xfrm>
          <a:prstGeom prst="rect">
            <a:avLst/>
          </a:prstGeom>
        </p:spPr>
        <p:txBody>
          <a:bodyPr spcFirstLastPara="1" wrap="square" lIns="176750" tIns="176750" rIns="176750" bIns="176750" anchor="t" anchorCtr="0"/>
          <a:lstStyle>
            <a:lvl1pPr marL="457200" lvl="0" indent="-450850" rtl="0">
              <a:spcBef>
                <a:spcPts val="1200"/>
              </a:spcBef>
              <a:spcAft>
                <a:spcPts val="0"/>
              </a:spcAft>
              <a:buSzPts val="3500"/>
              <a:buChar char="▰"/>
              <a:defRPr sz="3500"/>
            </a:lvl1pPr>
            <a:lvl2pPr marL="914400" lvl="1" indent="-450850" rtl="0">
              <a:spcBef>
                <a:spcPts val="1900"/>
              </a:spcBef>
              <a:spcAft>
                <a:spcPts val="0"/>
              </a:spcAft>
              <a:buSzPts val="3500"/>
              <a:buChar char="▻"/>
              <a:defRPr sz="3500"/>
            </a:lvl2pPr>
            <a:lvl3pPr marL="1371600" lvl="2" indent="-450850" rtl="0">
              <a:spcBef>
                <a:spcPts val="1900"/>
              </a:spcBef>
              <a:spcAft>
                <a:spcPts val="0"/>
              </a:spcAft>
              <a:buSzPts val="3500"/>
              <a:buChar char="▻"/>
              <a:defRPr sz="3500"/>
            </a:lvl3pPr>
            <a:lvl4pPr marL="1828800" lvl="3" indent="-450850" rtl="0">
              <a:spcBef>
                <a:spcPts val="1900"/>
              </a:spcBef>
              <a:spcAft>
                <a:spcPts val="0"/>
              </a:spcAft>
              <a:buSzPts val="3500"/>
              <a:buChar char="▻"/>
              <a:defRPr sz="3500"/>
            </a:lvl4pPr>
            <a:lvl5pPr marL="2286000" lvl="4" indent="-450850" rtl="0">
              <a:spcBef>
                <a:spcPts val="1900"/>
              </a:spcBef>
              <a:spcAft>
                <a:spcPts val="0"/>
              </a:spcAft>
              <a:buSzPts val="3500"/>
              <a:buChar char="▻"/>
              <a:defRPr sz="3500"/>
            </a:lvl5pPr>
            <a:lvl6pPr marL="2743200" lvl="5" indent="-450850" rtl="0">
              <a:spcBef>
                <a:spcPts val="1900"/>
              </a:spcBef>
              <a:spcAft>
                <a:spcPts val="0"/>
              </a:spcAft>
              <a:buSzPts val="3500"/>
              <a:buChar char="▻"/>
              <a:defRPr sz="3500"/>
            </a:lvl6pPr>
            <a:lvl7pPr marL="3200400" lvl="6" indent="-450850" rtl="0">
              <a:spcBef>
                <a:spcPts val="1900"/>
              </a:spcBef>
              <a:spcAft>
                <a:spcPts val="0"/>
              </a:spcAft>
              <a:buSzPts val="3500"/>
              <a:buChar char="▻"/>
              <a:defRPr sz="3500"/>
            </a:lvl7pPr>
            <a:lvl8pPr marL="3657600" lvl="7" indent="-450850" rtl="0">
              <a:spcBef>
                <a:spcPts val="1900"/>
              </a:spcBef>
              <a:spcAft>
                <a:spcPts val="0"/>
              </a:spcAft>
              <a:buSzPts val="3500"/>
              <a:buChar char="▻"/>
              <a:defRPr sz="3500"/>
            </a:lvl8pPr>
            <a:lvl9pPr marL="4114800" lvl="8" indent="-450850" rtl="0">
              <a:spcBef>
                <a:spcPts val="1900"/>
              </a:spcBef>
              <a:spcAft>
                <a:spcPts val="1900"/>
              </a:spcAft>
              <a:buSzPts val="3500"/>
              <a:buChar char="▻"/>
              <a:defRPr sz="3500"/>
            </a:lvl9pPr>
          </a:lstStyle>
          <a:p>
            <a:endParaRPr/>
          </a:p>
        </p:txBody>
      </p:sp>
      <p:sp>
        <p:nvSpPr>
          <p:cNvPr id="167" name="Google Shape;167;p19"/>
          <p:cNvSpPr txBox="1">
            <a:spLocks noGrp="1"/>
          </p:cNvSpPr>
          <p:nvPr>
            <p:ph type="body" idx="2"/>
          </p:nvPr>
        </p:nvSpPr>
        <p:spPr>
          <a:xfrm>
            <a:off x="6467275" y="3090151"/>
            <a:ext cx="4495800" cy="5420100"/>
          </a:xfrm>
          <a:prstGeom prst="rect">
            <a:avLst/>
          </a:prstGeom>
        </p:spPr>
        <p:txBody>
          <a:bodyPr spcFirstLastPara="1" wrap="square" lIns="176750" tIns="176750" rIns="176750" bIns="176750" anchor="t" anchorCtr="0"/>
          <a:lstStyle>
            <a:lvl1pPr marL="457200" lvl="0" indent="-450850" rtl="0">
              <a:spcBef>
                <a:spcPts val="1200"/>
              </a:spcBef>
              <a:spcAft>
                <a:spcPts val="0"/>
              </a:spcAft>
              <a:buSzPts val="3500"/>
              <a:buChar char="▰"/>
              <a:defRPr sz="3500"/>
            </a:lvl1pPr>
            <a:lvl2pPr marL="914400" lvl="1" indent="-450850" rtl="0">
              <a:spcBef>
                <a:spcPts val="1900"/>
              </a:spcBef>
              <a:spcAft>
                <a:spcPts val="0"/>
              </a:spcAft>
              <a:buSzPts val="3500"/>
              <a:buChar char="▻"/>
              <a:defRPr sz="3500"/>
            </a:lvl2pPr>
            <a:lvl3pPr marL="1371600" lvl="2" indent="-450850" rtl="0">
              <a:spcBef>
                <a:spcPts val="1900"/>
              </a:spcBef>
              <a:spcAft>
                <a:spcPts val="0"/>
              </a:spcAft>
              <a:buSzPts val="3500"/>
              <a:buChar char="▻"/>
              <a:defRPr sz="3500"/>
            </a:lvl3pPr>
            <a:lvl4pPr marL="1828800" lvl="3" indent="-450850" rtl="0">
              <a:spcBef>
                <a:spcPts val="1900"/>
              </a:spcBef>
              <a:spcAft>
                <a:spcPts val="0"/>
              </a:spcAft>
              <a:buSzPts val="3500"/>
              <a:buChar char="▻"/>
              <a:defRPr sz="3500"/>
            </a:lvl4pPr>
            <a:lvl5pPr marL="2286000" lvl="4" indent="-450850" rtl="0">
              <a:spcBef>
                <a:spcPts val="1900"/>
              </a:spcBef>
              <a:spcAft>
                <a:spcPts val="0"/>
              </a:spcAft>
              <a:buSzPts val="3500"/>
              <a:buChar char="▻"/>
              <a:defRPr sz="3500"/>
            </a:lvl5pPr>
            <a:lvl6pPr marL="2743200" lvl="5" indent="-450850" rtl="0">
              <a:spcBef>
                <a:spcPts val="1900"/>
              </a:spcBef>
              <a:spcAft>
                <a:spcPts val="0"/>
              </a:spcAft>
              <a:buSzPts val="3500"/>
              <a:buChar char="▻"/>
              <a:defRPr sz="3500"/>
            </a:lvl6pPr>
            <a:lvl7pPr marL="3200400" lvl="6" indent="-450850" rtl="0">
              <a:spcBef>
                <a:spcPts val="1900"/>
              </a:spcBef>
              <a:spcAft>
                <a:spcPts val="0"/>
              </a:spcAft>
              <a:buSzPts val="3500"/>
              <a:buChar char="▻"/>
              <a:defRPr sz="3500"/>
            </a:lvl7pPr>
            <a:lvl8pPr marL="3657600" lvl="7" indent="-450850" rtl="0">
              <a:spcBef>
                <a:spcPts val="1900"/>
              </a:spcBef>
              <a:spcAft>
                <a:spcPts val="0"/>
              </a:spcAft>
              <a:buSzPts val="3500"/>
              <a:buChar char="▻"/>
              <a:defRPr sz="3500"/>
            </a:lvl8pPr>
            <a:lvl9pPr marL="4114800" lvl="8" indent="-450850" rtl="0">
              <a:spcBef>
                <a:spcPts val="1900"/>
              </a:spcBef>
              <a:spcAft>
                <a:spcPts val="1900"/>
              </a:spcAft>
              <a:buSzPts val="3500"/>
              <a:buChar char="▻"/>
              <a:defRPr sz="3500"/>
            </a:lvl9pPr>
          </a:lstStyle>
          <a:p>
            <a:endParaRPr/>
          </a:p>
        </p:txBody>
      </p:sp>
      <p:sp>
        <p:nvSpPr>
          <p:cNvPr id="168" name="Google Shape;168;p19"/>
          <p:cNvSpPr txBox="1">
            <a:spLocks noGrp="1"/>
          </p:cNvSpPr>
          <p:nvPr>
            <p:ph type="body" idx="3"/>
          </p:nvPr>
        </p:nvSpPr>
        <p:spPr>
          <a:xfrm>
            <a:off x="11081300" y="3090151"/>
            <a:ext cx="4495800" cy="5420100"/>
          </a:xfrm>
          <a:prstGeom prst="rect">
            <a:avLst/>
          </a:prstGeom>
        </p:spPr>
        <p:txBody>
          <a:bodyPr spcFirstLastPara="1" wrap="square" lIns="176750" tIns="176750" rIns="176750" bIns="176750" anchor="t" anchorCtr="0"/>
          <a:lstStyle>
            <a:lvl1pPr marL="457200" lvl="0" indent="-450850" rtl="0">
              <a:spcBef>
                <a:spcPts val="1200"/>
              </a:spcBef>
              <a:spcAft>
                <a:spcPts val="0"/>
              </a:spcAft>
              <a:buSzPts val="3500"/>
              <a:buChar char="▰"/>
              <a:defRPr sz="3500"/>
            </a:lvl1pPr>
            <a:lvl2pPr marL="914400" lvl="1" indent="-450850" rtl="0">
              <a:spcBef>
                <a:spcPts val="1900"/>
              </a:spcBef>
              <a:spcAft>
                <a:spcPts val="0"/>
              </a:spcAft>
              <a:buSzPts val="3500"/>
              <a:buChar char="▻"/>
              <a:defRPr sz="3500"/>
            </a:lvl2pPr>
            <a:lvl3pPr marL="1371600" lvl="2" indent="-450850" rtl="0">
              <a:spcBef>
                <a:spcPts val="1900"/>
              </a:spcBef>
              <a:spcAft>
                <a:spcPts val="0"/>
              </a:spcAft>
              <a:buSzPts val="3500"/>
              <a:buChar char="▻"/>
              <a:defRPr sz="3500"/>
            </a:lvl3pPr>
            <a:lvl4pPr marL="1828800" lvl="3" indent="-450850" rtl="0">
              <a:spcBef>
                <a:spcPts val="1900"/>
              </a:spcBef>
              <a:spcAft>
                <a:spcPts val="0"/>
              </a:spcAft>
              <a:buSzPts val="3500"/>
              <a:buChar char="▻"/>
              <a:defRPr sz="3500"/>
            </a:lvl4pPr>
            <a:lvl5pPr marL="2286000" lvl="4" indent="-450850" rtl="0">
              <a:spcBef>
                <a:spcPts val="1900"/>
              </a:spcBef>
              <a:spcAft>
                <a:spcPts val="0"/>
              </a:spcAft>
              <a:buSzPts val="3500"/>
              <a:buChar char="▻"/>
              <a:defRPr sz="3500"/>
            </a:lvl5pPr>
            <a:lvl6pPr marL="2743200" lvl="5" indent="-450850" rtl="0">
              <a:spcBef>
                <a:spcPts val="1900"/>
              </a:spcBef>
              <a:spcAft>
                <a:spcPts val="0"/>
              </a:spcAft>
              <a:buSzPts val="3500"/>
              <a:buChar char="▻"/>
              <a:defRPr sz="3500"/>
            </a:lvl6pPr>
            <a:lvl7pPr marL="3200400" lvl="6" indent="-450850" rtl="0">
              <a:spcBef>
                <a:spcPts val="1900"/>
              </a:spcBef>
              <a:spcAft>
                <a:spcPts val="0"/>
              </a:spcAft>
              <a:buSzPts val="3500"/>
              <a:buChar char="▻"/>
              <a:defRPr sz="3500"/>
            </a:lvl7pPr>
            <a:lvl8pPr marL="3657600" lvl="7" indent="-450850" rtl="0">
              <a:spcBef>
                <a:spcPts val="1900"/>
              </a:spcBef>
              <a:spcAft>
                <a:spcPts val="0"/>
              </a:spcAft>
              <a:buSzPts val="3500"/>
              <a:buChar char="▻"/>
              <a:defRPr sz="3500"/>
            </a:lvl8pPr>
            <a:lvl9pPr marL="4114800" lvl="8" indent="-450850" rtl="0">
              <a:spcBef>
                <a:spcPts val="1900"/>
              </a:spcBef>
              <a:spcAft>
                <a:spcPts val="1900"/>
              </a:spcAft>
              <a:buSzPts val="3500"/>
              <a:buChar char="▻"/>
              <a:defRPr sz="3500"/>
            </a:lvl9pPr>
          </a:lstStyle>
          <a:p>
            <a:endParaRPr/>
          </a:p>
        </p:txBody>
      </p:sp>
      <p:sp>
        <p:nvSpPr>
          <p:cNvPr id="169" name="Google Shape;169;p19"/>
          <p:cNvSpPr txBox="1">
            <a:spLocks noGrp="1"/>
          </p:cNvSpPr>
          <p:nvPr>
            <p:ph type="sldNum" idx="12"/>
          </p:nvPr>
        </p:nvSpPr>
        <p:spPr>
          <a:xfrm>
            <a:off x="15236000" y="9273000"/>
            <a:ext cx="2974800" cy="631200"/>
          </a:xfrm>
          <a:prstGeom prst="rect">
            <a:avLst/>
          </a:prstGeom>
        </p:spPr>
        <p:txBody>
          <a:bodyPr spcFirstLastPara="1" wrap="square" lIns="176750" tIns="176750" rIns="176750" bIns="1767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0"/>
        <p:cNvGrpSpPr/>
        <p:nvPr/>
      </p:nvGrpSpPr>
      <p:grpSpPr>
        <a:xfrm>
          <a:off x="0" y="0"/>
          <a:ext cx="0" cy="0"/>
          <a:chOff x="0" y="0"/>
          <a:chExt cx="0" cy="0"/>
        </a:xfrm>
      </p:grpSpPr>
      <p:grpSp>
        <p:nvGrpSpPr>
          <p:cNvPr id="171" name="Google Shape;171;p20"/>
          <p:cNvGrpSpPr/>
          <p:nvPr/>
        </p:nvGrpSpPr>
        <p:grpSpPr>
          <a:xfrm>
            <a:off x="-8" y="81"/>
            <a:ext cx="14144860" cy="2654629"/>
            <a:chOff x="-4" y="40"/>
            <a:chExt cx="7072430" cy="1327315"/>
          </a:xfrm>
        </p:grpSpPr>
        <p:sp>
          <p:nvSpPr>
            <p:cNvPr id="172" name="Google Shape;172;p20"/>
            <p:cNvSpPr/>
            <p:nvPr/>
          </p:nvSpPr>
          <p:spPr>
            <a:xfrm>
              <a:off x="6292649" y="126425"/>
              <a:ext cx="779700" cy="259800"/>
            </a:xfrm>
            <a:prstGeom prst="triangle">
              <a:avLst>
                <a:gd name="adj" fmla="val 32425"/>
              </a:avLst>
            </a:prstGeom>
            <a:solidFill>
              <a:srgbClr val="263248"/>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grpSp>
          <p:nvGrpSpPr>
            <p:cNvPr id="173" name="Google Shape;173;p20"/>
            <p:cNvGrpSpPr/>
            <p:nvPr/>
          </p:nvGrpSpPr>
          <p:grpSpPr>
            <a:xfrm rot="10800000" flipH="1">
              <a:off x="3" y="40"/>
              <a:ext cx="6756168" cy="1327315"/>
              <a:chOff x="-2168138" y="330075"/>
              <a:chExt cx="8650663" cy="1699506"/>
            </a:xfrm>
          </p:grpSpPr>
          <p:sp>
            <p:nvSpPr>
              <p:cNvPr id="174" name="Google Shape;174;p20"/>
              <p:cNvSpPr/>
              <p:nvPr/>
            </p:nvSpPr>
            <p:spPr>
              <a:xfrm>
                <a:off x="-2168138" y="330081"/>
                <a:ext cx="6958200" cy="1699500"/>
              </a:xfrm>
              <a:prstGeom prst="rect">
                <a:avLst/>
              </a:prstGeom>
              <a:solidFill>
                <a:srgbClr val="C7D3E6"/>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sp>
            <p:nvSpPr>
              <p:cNvPr id="175" name="Google Shape;175;p20"/>
              <p:cNvSpPr/>
              <p:nvPr/>
            </p:nvSpPr>
            <p:spPr>
              <a:xfrm>
                <a:off x="4783025" y="330075"/>
                <a:ext cx="1699500" cy="1699500"/>
              </a:xfrm>
              <a:prstGeom prst="rtTriangle">
                <a:avLst/>
              </a:prstGeom>
              <a:solidFill>
                <a:srgbClr val="C7D3E6"/>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grpSp>
        <p:grpSp>
          <p:nvGrpSpPr>
            <p:cNvPr id="176" name="Google Shape;176;p20"/>
            <p:cNvGrpSpPr/>
            <p:nvPr/>
          </p:nvGrpSpPr>
          <p:grpSpPr>
            <a:xfrm rot="10800000" flipH="1">
              <a:off x="-4" y="381007"/>
              <a:ext cx="7072430" cy="771744"/>
              <a:chOff x="-9092084" y="330075"/>
              <a:chExt cx="15574609" cy="1699501"/>
            </a:xfrm>
          </p:grpSpPr>
          <p:sp>
            <p:nvSpPr>
              <p:cNvPr id="177" name="Google Shape;177;p20"/>
              <p:cNvSpPr/>
              <p:nvPr/>
            </p:nvSpPr>
            <p:spPr>
              <a:xfrm>
                <a:off x="-9092084" y="330076"/>
                <a:ext cx="13882200" cy="1699500"/>
              </a:xfrm>
              <a:prstGeom prst="rect">
                <a:avLst/>
              </a:prstGeom>
              <a:solidFill>
                <a:srgbClr val="3F5378"/>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sp>
            <p:nvSpPr>
              <p:cNvPr id="178" name="Google Shape;178;p20"/>
              <p:cNvSpPr/>
              <p:nvPr/>
            </p:nvSpPr>
            <p:spPr>
              <a:xfrm>
                <a:off x="4783025" y="330075"/>
                <a:ext cx="1699500" cy="1699500"/>
              </a:xfrm>
              <a:prstGeom prst="rtTriangle">
                <a:avLst/>
              </a:prstGeom>
              <a:solidFill>
                <a:srgbClr val="3F5378"/>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latin typeface="Arvo"/>
                  <a:ea typeface="Arvo"/>
                  <a:cs typeface="Arvo"/>
                  <a:sym typeface="Arvo"/>
                </a:endParaRPr>
              </a:p>
            </p:txBody>
          </p:sp>
        </p:grpSp>
      </p:grpSp>
      <p:grpSp>
        <p:nvGrpSpPr>
          <p:cNvPr id="179" name="Google Shape;179;p20"/>
          <p:cNvGrpSpPr/>
          <p:nvPr/>
        </p:nvGrpSpPr>
        <p:grpSpPr>
          <a:xfrm>
            <a:off x="13893683" y="8945446"/>
            <a:ext cx="4405660" cy="1341590"/>
            <a:chOff x="5575242" y="4472723"/>
            <a:chExt cx="2202830" cy="670795"/>
          </a:xfrm>
        </p:grpSpPr>
        <p:sp>
          <p:nvSpPr>
            <p:cNvPr id="180" name="Google Shape;180;p20"/>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nvGrpSpPr>
            <p:cNvPr id="181" name="Google Shape;181;p20"/>
            <p:cNvGrpSpPr/>
            <p:nvPr/>
          </p:nvGrpSpPr>
          <p:grpSpPr>
            <a:xfrm flipH="1">
              <a:off x="5734850" y="4472723"/>
              <a:ext cx="2040837" cy="670795"/>
              <a:chOff x="1297954" y="330075"/>
              <a:chExt cx="5169293" cy="1699506"/>
            </a:xfrm>
          </p:grpSpPr>
          <p:sp>
            <p:nvSpPr>
              <p:cNvPr id="182" name="Google Shape;182;p20"/>
              <p:cNvSpPr/>
              <p:nvPr/>
            </p:nvSpPr>
            <p:spPr>
              <a:xfrm>
                <a:off x="1297954" y="330081"/>
                <a:ext cx="3476700" cy="1699500"/>
              </a:xfrm>
              <a:prstGeom prst="rect">
                <a:avLst/>
              </a:prstGeom>
              <a:solidFill>
                <a:srgbClr val="C7D3E6"/>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p>
            </p:txBody>
          </p:sp>
          <p:sp>
            <p:nvSpPr>
              <p:cNvPr id="183" name="Google Shape;183;p20"/>
              <p:cNvSpPr/>
              <p:nvPr/>
            </p:nvSpPr>
            <p:spPr>
              <a:xfrm>
                <a:off x="4767747" y="330075"/>
                <a:ext cx="1699500" cy="1699500"/>
              </a:xfrm>
              <a:prstGeom prst="rtTriangle">
                <a:avLst/>
              </a:prstGeom>
              <a:solidFill>
                <a:srgbClr val="C7D3E6"/>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grpSp>
          <p:nvGrpSpPr>
            <p:cNvPr id="184" name="Google Shape;184;p20"/>
            <p:cNvGrpSpPr/>
            <p:nvPr/>
          </p:nvGrpSpPr>
          <p:grpSpPr>
            <a:xfrm flipH="1">
              <a:off x="5578209" y="4646738"/>
              <a:ext cx="2199863" cy="304563"/>
              <a:chOff x="-5827153" y="330075"/>
              <a:chExt cx="12276019" cy="1699569"/>
            </a:xfrm>
          </p:grpSpPr>
          <p:sp>
            <p:nvSpPr>
              <p:cNvPr id="185" name="Google Shape;185;p20"/>
              <p:cNvSpPr/>
              <p:nvPr/>
            </p:nvSpPr>
            <p:spPr>
              <a:xfrm>
                <a:off x="-5827153" y="330144"/>
                <a:ext cx="10612200" cy="1699500"/>
              </a:xfrm>
              <a:prstGeom prst="rect">
                <a:avLst/>
              </a:prstGeom>
              <a:solidFill>
                <a:srgbClr val="FF9800"/>
              </a:solidFill>
              <a:ln>
                <a:noFill/>
              </a:ln>
            </p:spPr>
            <p:txBody>
              <a:bodyPr spcFirstLastPara="1" wrap="square" lIns="176750" tIns="176750" rIns="176750" bIns="176750" anchor="ctr" anchorCtr="0">
                <a:noAutofit/>
              </a:bodyPr>
              <a:lstStyle/>
              <a:p>
                <a:pPr marL="0" lvl="0" indent="0" rtl="0">
                  <a:spcBef>
                    <a:spcPts val="0"/>
                  </a:spcBef>
                  <a:spcAft>
                    <a:spcPts val="0"/>
                  </a:spcAft>
                  <a:buNone/>
                </a:pPr>
                <a:endParaRPr sz="2700"/>
              </a:p>
            </p:txBody>
          </p:sp>
          <p:sp>
            <p:nvSpPr>
              <p:cNvPr id="186" name="Google Shape;186;p20"/>
              <p:cNvSpPr/>
              <p:nvPr/>
            </p:nvSpPr>
            <p:spPr>
              <a:xfrm>
                <a:off x="4749366" y="330075"/>
                <a:ext cx="1699500" cy="1699500"/>
              </a:xfrm>
              <a:prstGeom prst="rtTriangle">
                <a:avLst/>
              </a:prstGeom>
              <a:solidFill>
                <a:srgbClr val="FF9800"/>
              </a:solidFill>
              <a:ln>
                <a:noFill/>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grpSp>
      <p:sp>
        <p:nvSpPr>
          <p:cNvPr id="187" name="Google Shape;187;p20"/>
          <p:cNvSpPr txBox="1">
            <a:spLocks noGrp="1"/>
          </p:cNvSpPr>
          <p:nvPr>
            <p:ph type="title"/>
          </p:nvPr>
        </p:nvSpPr>
        <p:spPr>
          <a:xfrm>
            <a:off x="1628550" y="785150"/>
            <a:ext cx="10516800" cy="1532400"/>
          </a:xfrm>
          <a:prstGeom prst="rect">
            <a:avLst/>
          </a:prstGeom>
        </p:spPr>
        <p:txBody>
          <a:bodyPr spcFirstLastPara="1" wrap="square" lIns="176750" tIns="176750" rIns="176750" bIns="176750" anchor="ctr" anchorCtr="0"/>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88" name="Google Shape;188;p20"/>
          <p:cNvSpPr txBox="1">
            <a:spLocks noGrp="1"/>
          </p:cNvSpPr>
          <p:nvPr>
            <p:ph type="sldNum" idx="12"/>
          </p:nvPr>
        </p:nvSpPr>
        <p:spPr>
          <a:xfrm>
            <a:off x="15236000" y="9273000"/>
            <a:ext cx="2974800" cy="631200"/>
          </a:xfrm>
          <a:prstGeom prst="rect">
            <a:avLst/>
          </a:prstGeom>
        </p:spPr>
        <p:txBody>
          <a:bodyPr spcFirstLastPara="1" wrap="square" lIns="176750" tIns="176750" rIns="176750" bIns="1767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230"/>
        <p:cNvGrpSpPr/>
        <p:nvPr/>
      </p:nvGrpSpPr>
      <p:grpSpPr>
        <a:xfrm>
          <a:off x="0" y="0"/>
          <a:ext cx="0" cy="0"/>
          <a:chOff x="0" y="0"/>
          <a:chExt cx="0" cy="0"/>
        </a:xfrm>
      </p:grpSpPr>
      <p:sp>
        <p:nvSpPr>
          <p:cNvPr id="231" name="Google Shape;231;p24"/>
          <p:cNvSpPr/>
          <p:nvPr/>
        </p:nvSpPr>
        <p:spPr>
          <a:xfrm>
            <a:off x="15088966" y="1315550"/>
            <a:ext cx="2598600" cy="865800"/>
          </a:xfrm>
          <a:prstGeom prst="triangle">
            <a:avLst>
              <a:gd name="adj" fmla="val 32425"/>
            </a:avLst>
          </a:prstGeom>
          <a:solidFill>
            <a:srgbClr val="26324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grpSp>
        <p:nvGrpSpPr>
          <p:cNvPr id="232" name="Google Shape;232;p24"/>
          <p:cNvGrpSpPr/>
          <p:nvPr/>
        </p:nvGrpSpPr>
        <p:grpSpPr>
          <a:xfrm>
            <a:off x="0" y="-14177"/>
            <a:ext cx="17322796" cy="10301177"/>
            <a:chOff x="0" y="-7088"/>
            <a:chExt cx="8661398" cy="5150588"/>
          </a:xfrm>
        </p:grpSpPr>
        <p:sp>
          <p:nvSpPr>
            <p:cNvPr id="233" name="Google Shape;233;p24"/>
            <p:cNvSpPr/>
            <p:nvPr/>
          </p:nvSpPr>
          <p:spPr>
            <a:xfrm>
              <a:off x="0" y="0"/>
              <a:ext cx="3525000" cy="5143500"/>
            </a:xfrm>
            <a:prstGeom prst="rect">
              <a:avLst/>
            </a:prstGeom>
            <a:solidFill>
              <a:srgbClr val="C7D3E6"/>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sp>
          <p:nvSpPr>
            <p:cNvPr id="234" name="Google Shape;234;p24"/>
            <p:cNvSpPr/>
            <p:nvPr/>
          </p:nvSpPr>
          <p:spPr>
            <a:xfrm rot="10800000" flipH="1">
              <a:off x="3517898" y="-7088"/>
              <a:ext cx="5143500" cy="5143500"/>
            </a:xfrm>
            <a:prstGeom prst="rtTriangle">
              <a:avLst/>
            </a:prstGeom>
            <a:solidFill>
              <a:srgbClr val="C7D3E6"/>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grpSp>
      <p:grpSp>
        <p:nvGrpSpPr>
          <p:cNvPr id="235" name="Google Shape;235;p24"/>
          <p:cNvGrpSpPr/>
          <p:nvPr/>
        </p:nvGrpSpPr>
        <p:grpSpPr>
          <a:xfrm rot="10800000" flipH="1">
            <a:off x="2" y="2181525"/>
            <a:ext cx="17695003" cy="5923949"/>
            <a:chOff x="-8178042" y="-4493254"/>
            <a:chExt cx="19483598" cy="6522736"/>
          </a:xfrm>
        </p:grpSpPr>
        <p:sp>
          <p:nvSpPr>
            <p:cNvPr id="236" name="Google Shape;236;p24"/>
            <p:cNvSpPr/>
            <p:nvPr/>
          </p:nvSpPr>
          <p:spPr>
            <a:xfrm>
              <a:off x="-8178042" y="-4493118"/>
              <a:ext cx="12968400" cy="6522600"/>
            </a:xfrm>
            <a:prstGeom prst="rect">
              <a:avLst/>
            </a:prstGeom>
            <a:solidFill>
              <a:srgbClr val="3F537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sp>
          <p:nvSpPr>
            <p:cNvPr id="237" name="Google Shape;237;p24"/>
            <p:cNvSpPr/>
            <p:nvPr/>
          </p:nvSpPr>
          <p:spPr>
            <a:xfrm>
              <a:off x="4782955" y="-4493254"/>
              <a:ext cx="6522600" cy="6522600"/>
            </a:xfrm>
            <a:prstGeom prst="rtTriangle">
              <a:avLst/>
            </a:prstGeom>
            <a:solidFill>
              <a:srgbClr val="3F537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grpSp>
      <p:grpSp>
        <p:nvGrpSpPr>
          <p:cNvPr id="238" name="Google Shape;238;p24"/>
          <p:cNvGrpSpPr/>
          <p:nvPr/>
        </p:nvGrpSpPr>
        <p:grpSpPr>
          <a:xfrm>
            <a:off x="7354471" y="8556698"/>
            <a:ext cx="10961657" cy="865992"/>
            <a:chOff x="5582265" y="4646738"/>
            <a:chExt cx="5480829" cy="432996"/>
          </a:xfrm>
        </p:grpSpPr>
        <p:sp>
          <p:nvSpPr>
            <p:cNvPr id="239" name="Google Shape;239;p24"/>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nvGrpSpPr>
            <p:cNvPr id="240" name="Google Shape;240;p24"/>
            <p:cNvGrpSpPr/>
            <p:nvPr/>
          </p:nvGrpSpPr>
          <p:grpSpPr>
            <a:xfrm flipH="1">
              <a:off x="5585232" y="4646738"/>
              <a:ext cx="5477861" cy="304551"/>
              <a:chOff x="-24158748" y="330075"/>
              <a:chExt cx="30568423" cy="1699506"/>
            </a:xfrm>
          </p:grpSpPr>
          <p:sp>
            <p:nvSpPr>
              <p:cNvPr id="241" name="Google Shape;241;p24"/>
              <p:cNvSpPr/>
              <p:nvPr/>
            </p:nvSpPr>
            <p:spPr>
              <a:xfrm>
                <a:off x="-24158748" y="330081"/>
                <a:ext cx="28908000" cy="1699500"/>
              </a:xfrm>
              <a:prstGeom prst="rect">
                <a:avLst/>
              </a:prstGeom>
              <a:solidFill>
                <a:srgbClr val="FF9800"/>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p>
            </p:txBody>
          </p:sp>
          <p:sp>
            <p:nvSpPr>
              <p:cNvPr id="242" name="Google Shape;242;p24"/>
              <p:cNvSpPr/>
              <p:nvPr/>
            </p:nvSpPr>
            <p:spPr>
              <a:xfrm>
                <a:off x="4710175" y="330075"/>
                <a:ext cx="1699500" cy="1699500"/>
              </a:xfrm>
              <a:prstGeom prst="rtTriangle">
                <a:avLst/>
              </a:prstGeom>
              <a:solidFill>
                <a:srgbClr val="FF9800"/>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grpSp>
      <p:sp>
        <p:nvSpPr>
          <p:cNvPr id="243" name="Google Shape;243;p24"/>
          <p:cNvSpPr txBox="1">
            <a:spLocks noGrp="1"/>
          </p:cNvSpPr>
          <p:nvPr>
            <p:ph type="ctrTitle"/>
          </p:nvPr>
        </p:nvSpPr>
        <p:spPr>
          <a:xfrm>
            <a:off x="1371600" y="2181500"/>
            <a:ext cx="10735800" cy="5923800"/>
          </a:xfrm>
          <a:prstGeom prst="rect">
            <a:avLst/>
          </a:prstGeom>
        </p:spPr>
        <p:txBody>
          <a:bodyPr spcFirstLastPara="1" wrap="square" lIns="182850" tIns="182850" rIns="182850" bIns="182850" anchor="ctr" anchorCtr="0"/>
          <a:lstStyle>
            <a:lvl1pPr lvl="0"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44"/>
        <p:cNvGrpSpPr/>
        <p:nvPr/>
      </p:nvGrpSpPr>
      <p:grpSpPr>
        <a:xfrm>
          <a:off x="0" y="0"/>
          <a:ext cx="0" cy="0"/>
          <a:chOff x="0" y="0"/>
          <a:chExt cx="0" cy="0"/>
        </a:xfrm>
      </p:grpSpPr>
      <p:sp>
        <p:nvSpPr>
          <p:cNvPr id="245" name="Google Shape;245;p25"/>
          <p:cNvSpPr/>
          <p:nvPr/>
        </p:nvSpPr>
        <p:spPr>
          <a:xfrm>
            <a:off x="11394428" y="5271037"/>
            <a:ext cx="1778400" cy="592800"/>
          </a:xfrm>
          <a:prstGeom prst="triangle">
            <a:avLst>
              <a:gd name="adj" fmla="val 32425"/>
            </a:avLst>
          </a:prstGeom>
          <a:solidFill>
            <a:srgbClr val="26324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grpSp>
        <p:nvGrpSpPr>
          <p:cNvPr id="246" name="Google Shape;246;p25"/>
          <p:cNvGrpSpPr/>
          <p:nvPr/>
        </p:nvGrpSpPr>
        <p:grpSpPr>
          <a:xfrm>
            <a:off x="0" y="-14177"/>
            <a:ext cx="17322796" cy="10301177"/>
            <a:chOff x="0" y="-7088"/>
            <a:chExt cx="8661398" cy="5150588"/>
          </a:xfrm>
        </p:grpSpPr>
        <p:sp>
          <p:nvSpPr>
            <p:cNvPr id="247" name="Google Shape;247;p25"/>
            <p:cNvSpPr/>
            <p:nvPr/>
          </p:nvSpPr>
          <p:spPr>
            <a:xfrm>
              <a:off x="0" y="0"/>
              <a:ext cx="3525000" cy="5143500"/>
            </a:xfrm>
            <a:prstGeom prst="rect">
              <a:avLst/>
            </a:prstGeom>
            <a:solidFill>
              <a:srgbClr val="C7D3E6"/>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sp>
          <p:nvSpPr>
            <p:cNvPr id="248" name="Google Shape;248;p25"/>
            <p:cNvSpPr/>
            <p:nvPr/>
          </p:nvSpPr>
          <p:spPr>
            <a:xfrm rot="10800000" flipH="1">
              <a:off x="3517898" y="-7088"/>
              <a:ext cx="5143500" cy="5143500"/>
            </a:xfrm>
            <a:prstGeom prst="rtTriangle">
              <a:avLst/>
            </a:prstGeom>
            <a:solidFill>
              <a:srgbClr val="C7D3E6"/>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grpSp>
      <p:grpSp>
        <p:nvGrpSpPr>
          <p:cNvPr id="249" name="Google Shape;249;p25"/>
          <p:cNvGrpSpPr/>
          <p:nvPr/>
        </p:nvGrpSpPr>
        <p:grpSpPr>
          <a:xfrm rot="10800000" flipH="1">
            <a:off x="-3" y="5849652"/>
            <a:ext cx="13178173" cy="4054535"/>
            <a:chOff x="-9894852" y="-4493254"/>
            <a:chExt cx="21200407" cy="6522740"/>
          </a:xfrm>
        </p:grpSpPr>
        <p:sp>
          <p:nvSpPr>
            <p:cNvPr id="250" name="Google Shape;250;p25"/>
            <p:cNvSpPr/>
            <p:nvPr/>
          </p:nvSpPr>
          <p:spPr>
            <a:xfrm>
              <a:off x="-9894852" y="-4493114"/>
              <a:ext cx="14685300" cy="6522600"/>
            </a:xfrm>
            <a:prstGeom prst="rect">
              <a:avLst/>
            </a:prstGeom>
            <a:solidFill>
              <a:srgbClr val="3F537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sp>
          <p:nvSpPr>
            <p:cNvPr id="251" name="Google Shape;251;p25"/>
            <p:cNvSpPr/>
            <p:nvPr/>
          </p:nvSpPr>
          <p:spPr>
            <a:xfrm>
              <a:off x="4782955" y="-4493254"/>
              <a:ext cx="6522600" cy="6522600"/>
            </a:xfrm>
            <a:prstGeom prst="rtTriangle">
              <a:avLst/>
            </a:prstGeom>
            <a:solidFill>
              <a:srgbClr val="3F5378"/>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latin typeface="Arvo"/>
                <a:ea typeface="Arvo"/>
                <a:cs typeface="Arvo"/>
                <a:sym typeface="Arvo"/>
              </a:endParaRPr>
            </a:p>
          </p:txBody>
        </p:sp>
      </p:grpSp>
      <p:grpSp>
        <p:nvGrpSpPr>
          <p:cNvPr id="252" name="Google Shape;252;p25"/>
          <p:cNvGrpSpPr/>
          <p:nvPr/>
        </p:nvGrpSpPr>
        <p:grpSpPr>
          <a:xfrm>
            <a:off x="13893683" y="8945446"/>
            <a:ext cx="4405660" cy="1341590"/>
            <a:chOff x="5575242" y="4472723"/>
            <a:chExt cx="2202830" cy="670795"/>
          </a:xfrm>
        </p:grpSpPr>
        <p:sp>
          <p:nvSpPr>
            <p:cNvPr id="253" name="Google Shape;253;p25"/>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nvGrpSpPr>
            <p:cNvPr id="254" name="Google Shape;254;p25"/>
            <p:cNvGrpSpPr/>
            <p:nvPr/>
          </p:nvGrpSpPr>
          <p:grpSpPr>
            <a:xfrm flipH="1">
              <a:off x="5734850" y="4472723"/>
              <a:ext cx="2040837" cy="670795"/>
              <a:chOff x="1297954" y="330075"/>
              <a:chExt cx="5169293" cy="1699506"/>
            </a:xfrm>
          </p:grpSpPr>
          <p:sp>
            <p:nvSpPr>
              <p:cNvPr id="255" name="Google Shape;255;p25"/>
              <p:cNvSpPr/>
              <p:nvPr/>
            </p:nvSpPr>
            <p:spPr>
              <a:xfrm>
                <a:off x="1297954" y="330081"/>
                <a:ext cx="3476700" cy="1699500"/>
              </a:xfrm>
              <a:prstGeom prst="rect">
                <a:avLst/>
              </a:prstGeom>
              <a:solidFill>
                <a:srgbClr val="C7D3E6"/>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p>
            </p:txBody>
          </p:sp>
          <p:sp>
            <p:nvSpPr>
              <p:cNvPr id="256" name="Google Shape;256;p25"/>
              <p:cNvSpPr/>
              <p:nvPr/>
            </p:nvSpPr>
            <p:spPr>
              <a:xfrm>
                <a:off x="4767747" y="330075"/>
                <a:ext cx="1699500" cy="1699500"/>
              </a:xfrm>
              <a:prstGeom prst="rtTriangle">
                <a:avLst/>
              </a:prstGeom>
              <a:solidFill>
                <a:srgbClr val="C7D3E6"/>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grpSp>
          <p:nvGrpSpPr>
            <p:cNvPr id="257" name="Google Shape;257;p25"/>
            <p:cNvGrpSpPr/>
            <p:nvPr/>
          </p:nvGrpSpPr>
          <p:grpSpPr>
            <a:xfrm flipH="1">
              <a:off x="5578209" y="4646738"/>
              <a:ext cx="2199863" cy="304563"/>
              <a:chOff x="-5827153" y="330075"/>
              <a:chExt cx="12276019" cy="1699569"/>
            </a:xfrm>
          </p:grpSpPr>
          <p:sp>
            <p:nvSpPr>
              <p:cNvPr id="258" name="Google Shape;258;p25"/>
              <p:cNvSpPr/>
              <p:nvPr/>
            </p:nvSpPr>
            <p:spPr>
              <a:xfrm>
                <a:off x="-5827153" y="330144"/>
                <a:ext cx="10612200" cy="1699500"/>
              </a:xfrm>
              <a:prstGeom prst="rect">
                <a:avLst/>
              </a:prstGeom>
              <a:solidFill>
                <a:srgbClr val="FF9800"/>
              </a:solidFill>
              <a:ln>
                <a:noFill/>
              </a:ln>
            </p:spPr>
            <p:txBody>
              <a:bodyPr spcFirstLastPara="1" wrap="square" lIns="182850" tIns="182850" rIns="182850" bIns="182850" anchor="ctr" anchorCtr="0">
                <a:noAutofit/>
              </a:bodyPr>
              <a:lstStyle/>
              <a:p>
                <a:pPr marL="0" lvl="0" indent="0" rtl="0">
                  <a:spcBef>
                    <a:spcPts val="0"/>
                  </a:spcBef>
                  <a:spcAft>
                    <a:spcPts val="0"/>
                  </a:spcAft>
                  <a:buNone/>
                </a:pPr>
                <a:endParaRPr sz="2800"/>
              </a:p>
            </p:txBody>
          </p:sp>
          <p:sp>
            <p:nvSpPr>
              <p:cNvPr id="259" name="Google Shape;259;p25"/>
              <p:cNvSpPr/>
              <p:nvPr/>
            </p:nvSpPr>
            <p:spPr>
              <a:xfrm>
                <a:off x="4749366" y="330075"/>
                <a:ext cx="1699500" cy="1699500"/>
              </a:xfrm>
              <a:prstGeom prst="rtTriangle">
                <a:avLst/>
              </a:prstGeom>
              <a:solidFill>
                <a:srgbClr val="FF9800"/>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grpSp>
      </p:grpSp>
      <p:sp>
        <p:nvSpPr>
          <p:cNvPr id="260" name="Google Shape;260;p25"/>
          <p:cNvSpPr txBox="1">
            <a:spLocks noGrp="1"/>
          </p:cNvSpPr>
          <p:nvPr>
            <p:ph type="ctrTitle"/>
          </p:nvPr>
        </p:nvSpPr>
        <p:spPr>
          <a:xfrm>
            <a:off x="927050" y="5742296"/>
            <a:ext cx="8188800" cy="2319600"/>
          </a:xfrm>
          <a:prstGeom prst="rect">
            <a:avLst/>
          </a:prstGeom>
        </p:spPr>
        <p:txBody>
          <a:bodyPr spcFirstLastPara="1" wrap="square" lIns="182850" tIns="182850" rIns="182850" bIns="182850" anchor="b" anchorCtr="0"/>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dirty="0"/>
          </a:p>
        </p:txBody>
      </p:sp>
      <p:sp>
        <p:nvSpPr>
          <p:cNvPr id="261" name="Google Shape;261;p25"/>
          <p:cNvSpPr txBox="1">
            <a:spLocks noGrp="1"/>
          </p:cNvSpPr>
          <p:nvPr>
            <p:ph type="subTitle" idx="1"/>
          </p:nvPr>
        </p:nvSpPr>
        <p:spPr>
          <a:xfrm>
            <a:off x="927050" y="7950897"/>
            <a:ext cx="8188800" cy="1569600"/>
          </a:xfrm>
          <a:prstGeom prst="rect">
            <a:avLst/>
          </a:prstGeom>
        </p:spPr>
        <p:txBody>
          <a:bodyPr spcFirstLastPara="1" wrap="square" lIns="182850" tIns="182850" rIns="182850" bIns="182850" anchor="t" anchorCtr="0"/>
          <a:lstStyle>
            <a:lvl1pPr lvl="0" rtl="0">
              <a:spcBef>
                <a:spcPts val="0"/>
              </a:spcBef>
              <a:spcAft>
                <a:spcPts val="0"/>
              </a:spcAft>
              <a:buClr>
                <a:srgbClr val="FF9800"/>
              </a:buClr>
              <a:buSzPts val="4000"/>
              <a:buNone/>
              <a:defRPr sz="4000">
                <a:solidFill>
                  <a:srgbClr val="FF9800"/>
                </a:solidFill>
              </a:defRPr>
            </a:lvl1pPr>
            <a:lvl2pPr lvl="1" rtl="0">
              <a:spcBef>
                <a:spcPts val="2000"/>
              </a:spcBef>
              <a:spcAft>
                <a:spcPts val="0"/>
              </a:spcAft>
              <a:buClr>
                <a:srgbClr val="FF9800"/>
              </a:buClr>
              <a:buSzPts val="4000"/>
              <a:buNone/>
              <a:defRPr sz="4000">
                <a:solidFill>
                  <a:srgbClr val="FF9800"/>
                </a:solidFill>
              </a:defRPr>
            </a:lvl2pPr>
            <a:lvl3pPr lvl="2" rtl="0">
              <a:spcBef>
                <a:spcPts val="2000"/>
              </a:spcBef>
              <a:spcAft>
                <a:spcPts val="0"/>
              </a:spcAft>
              <a:buClr>
                <a:srgbClr val="FF9800"/>
              </a:buClr>
              <a:buSzPts val="4000"/>
              <a:buNone/>
              <a:defRPr sz="4000">
                <a:solidFill>
                  <a:srgbClr val="FF9800"/>
                </a:solidFill>
              </a:defRPr>
            </a:lvl3pPr>
            <a:lvl4pPr lvl="3" rtl="0">
              <a:spcBef>
                <a:spcPts val="2000"/>
              </a:spcBef>
              <a:spcAft>
                <a:spcPts val="0"/>
              </a:spcAft>
              <a:buClr>
                <a:srgbClr val="FF9800"/>
              </a:buClr>
              <a:buSzPts val="4000"/>
              <a:buNone/>
              <a:defRPr sz="4000">
                <a:solidFill>
                  <a:srgbClr val="FF9800"/>
                </a:solidFill>
              </a:defRPr>
            </a:lvl4pPr>
            <a:lvl5pPr lvl="4" rtl="0">
              <a:spcBef>
                <a:spcPts val="2000"/>
              </a:spcBef>
              <a:spcAft>
                <a:spcPts val="0"/>
              </a:spcAft>
              <a:buClr>
                <a:srgbClr val="FF9800"/>
              </a:buClr>
              <a:buSzPts val="4000"/>
              <a:buNone/>
              <a:defRPr sz="4000">
                <a:solidFill>
                  <a:srgbClr val="FF9800"/>
                </a:solidFill>
              </a:defRPr>
            </a:lvl5pPr>
            <a:lvl6pPr lvl="5" rtl="0">
              <a:spcBef>
                <a:spcPts val="2000"/>
              </a:spcBef>
              <a:spcAft>
                <a:spcPts val="0"/>
              </a:spcAft>
              <a:buClr>
                <a:srgbClr val="FF9800"/>
              </a:buClr>
              <a:buSzPts val="4000"/>
              <a:buNone/>
              <a:defRPr sz="4000">
                <a:solidFill>
                  <a:srgbClr val="FF9800"/>
                </a:solidFill>
              </a:defRPr>
            </a:lvl6pPr>
            <a:lvl7pPr lvl="6" rtl="0">
              <a:spcBef>
                <a:spcPts val="2000"/>
              </a:spcBef>
              <a:spcAft>
                <a:spcPts val="0"/>
              </a:spcAft>
              <a:buClr>
                <a:srgbClr val="FF9800"/>
              </a:buClr>
              <a:buSzPts val="4000"/>
              <a:buNone/>
              <a:defRPr sz="4000">
                <a:solidFill>
                  <a:srgbClr val="FF9800"/>
                </a:solidFill>
              </a:defRPr>
            </a:lvl7pPr>
            <a:lvl8pPr lvl="7" rtl="0">
              <a:spcBef>
                <a:spcPts val="2000"/>
              </a:spcBef>
              <a:spcAft>
                <a:spcPts val="0"/>
              </a:spcAft>
              <a:buClr>
                <a:srgbClr val="FF9800"/>
              </a:buClr>
              <a:buSzPts val="4000"/>
              <a:buNone/>
              <a:defRPr sz="4000">
                <a:solidFill>
                  <a:srgbClr val="FF9800"/>
                </a:solidFill>
              </a:defRPr>
            </a:lvl8pPr>
            <a:lvl9pPr lvl="8" rtl="0">
              <a:spcBef>
                <a:spcPts val="2000"/>
              </a:spcBef>
              <a:spcAft>
                <a:spcPts val="2000"/>
              </a:spcAft>
              <a:buClr>
                <a:srgbClr val="FF9800"/>
              </a:buClr>
              <a:buSzPts val="4000"/>
              <a:buNone/>
              <a:defRPr sz="4000">
                <a:solidFill>
                  <a:srgbClr val="FF9800"/>
                </a:solidFill>
              </a:defRPr>
            </a:lvl9pPr>
          </a:lstStyle>
          <a:p>
            <a:endParaRPr/>
          </a:p>
        </p:txBody>
      </p:sp>
      <p:sp>
        <p:nvSpPr>
          <p:cNvPr id="262" name="Google Shape;262;p25"/>
          <p:cNvSpPr txBox="1">
            <a:spLocks noGrp="1"/>
          </p:cNvSpPr>
          <p:nvPr>
            <p:ph type="sldNum" idx="12"/>
          </p:nvPr>
        </p:nvSpPr>
        <p:spPr>
          <a:xfrm>
            <a:off x="15236000" y="9273000"/>
            <a:ext cx="2974800" cy="631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628550" y="785150"/>
            <a:ext cx="10516800" cy="1532400"/>
          </a:xfrm>
          <a:prstGeom prst="rect">
            <a:avLst/>
          </a:prstGeom>
          <a:noFill/>
          <a:ln>
            <a:noFill/>
          </a:ln>
        </p:spPr>
        <p:txBody>
          <a:bodyPr spcFirstLastPara="1" wrap="square" lIns="176750" tIns="176750" rIns="176750" bIns="176750" anchor="ctr" anchorCtr="0"/>
          <a:lstStyle>
            <a:lvl1pPr lvl="0" rtl="0">
              <a:spcBef>
                <a:spcPts val="0"/>
              </a:spcBef>
              <a:spcAft>
                <a:spcPts val="0"/>
              </a:spcAft>
              <a:buClr>
                <a:srgbClr val="FFFFFF"/>
              </a:buClr>
              <a:buSzPts val="3900"/>
              <a:buFont typeface="Roboto Condensed"/>
              <a:buNone/>
              <a:defRPr sz="3900" b="1">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900"/>
              <a:buFont typeface="Roboto Condensed"/>
              <a:buNone/>
              <a:defRPr sz="3900" b="1">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900"/>
              <a:buFont typeface="Roboto Condensed"/>
              <a:buNone/>
              <a:defRPr sz="3900" b="1">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900"/>
              <a:buFont typeface="Roboto Condensed"/>
              <a:buNone/>
              <a:defRPr sz="3900" b="1">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900"/>
              <a:buFont typeface="Roboto Condensed"/>
              <a:buNone/>
              <a:defRPr sz="3900" b="1">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900"/>
              <a:buFont typeface="Roboto Condensed"/>
              <a:buNone/>
              <a:defRPr sz="3900" b="1">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900"/>
              <a:buFont typeface="Roboto Condensed"/>
              <a:buNone/>
              <a:defRPr sz="3900" b="1">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900"/>
              <a:buFont typeface="Roboto Condensed"/>
              <a:buNone/>
              <a:defRPr sz="3900" b="1">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900"/>
              <a:buFont typeface="Roboto Condensed"/>
              <a:buNone/>
              <a:defRPr sz="3900" b="1">
                <a:solidFill>
                  <a:srgbClr val="FFFFFF"/>
                </a:solidFill>
                <a:latin typeface="Roboto Condensed"/>
                <a:ea typeface="Roboto Condensed"/>
                <a:cs typeface="Roboto Condensed"/>
                <a:sym typeface="Roboto Condensed"/>
              </a:defRPr>
            </a:lvl9pPr>
          </a:lstStyle>
          <a:p>
            <a:endParaRPr/>
          </a:p>
        </p:txBody>
      </p:sp>
      <p:sp>
        <p:nvSpPr>
          <p:cNvPr id="52" name="Google Shape;52;p13"/>
          <p:cNvSpPr txBox="1">
            <a:spLocks noGrp="1"/>
          </p:cNvSpPr>
          <p:nvPr>
            <p:ph type="body" idx="1"/>
          </p:nvPr>
        </p:nvSpPr>
        <p:spPr>
          <a:xfrm>
            <a:off x="1628550" y="2654700"/>
            <a:ext cx="12265200" cy="6291000"/>
          </a:xfrm>
          <a:prstGeom prst="rect">
            <a:avLst/>
          </a:prstGeom>
          <a:noFill/>
          <a:ln>
            <a:noFill/>
          </a:ln>
        </p:spPr>
        <p:txBody>
          <a:bodyPr spcFirstLastPara="1" wrap="square" lIns="176750" tIns="176750" rIns="176750" bIns="176750" anchor="ctr" anchorCtr="0"/>
          <a:lstStyle>
            <a:lvl1pPr marL="457200" lvl="0" indent="-520700" rtl="0">
              <a:spcBef>
                <a:spcPts val="1200"/>
              </a:spcBef>
              <a:spcAft>
                <a:spcPts val="0"/>
              </a:spcAft>
              <a:buClr>
                <a:srgbClr val="C7D3E6"/>
              </a:buClr>
              <a:buSzPts val="4600"/>
              <a:buFont typeface="Roboto Condensed Light"/>
              <a:buChar char="▰"/>
              <a:defRPr sz="4600">
                <a:solidFill>
                  <a:srgbClr val="263248"/>
                </a:solidFill>
                <a:latin typeface="Roboto Condensed Light"/>
                <a:ea typeface="Roboto Condensed Light"/>
                <a:cs typeface="Roboto Condensed Light"/>
                <a:sym typeface="Roboto Condensed Light"/>
              </a:defRPr>
            </a:lvl1pPr>
            <a:lvl2pPr marL="914400" lvl="1" indent="-520700" rtl="0">
              <a:spcBef>
                <a:spcPts val="1900"/>
              </a:spcBef>
              <a:spcAft>
                <a:spcPts val="0"/>
              </a:spcAft>
              <a:buClr>
                <a:srgbClr val="C7D3E6"/>
              </a:buClr>
              <a:buSzPts val="4600"/>
              <a:buFont typeface="Roboto Condensed Light"/>
              <a:buChar char="▻"/>
              <a:defRPr sz="4600">
                <a:solidFill>
                  <a:srgbClr val="263248"/>
                </a:solidFill>
                <a:latin typeface="Roboto Condensed Light"/>
                <a:ea typeface="Roboto Condensed Light"/>
                <a:cs typeface="Roboto Condensed Light"/>
                <a:sym typeface="Roboto Condensed Light"/>
              </a:defRPr>
            </a:lvl2pPr>
            <a:lvl3pPr marL="1371600" lvl="2" indent="-520700" rtl="0">
              <a:spcBef>
                <a:spcPts val="1900"/>
              </a:spcBef>
              <a:spcAft>
                <a:spcPts val="0"/>
              </a:spcAft>
              <a:buClr>
                <a:srgbClr val="C7D3E6"/>
              </a:buClr>
              <a:buSzPts val="4600"/>
              <a:buFont typeface="Roboto Condensed Light"/>
              <a:buChar char="▻"/>
              <a:defRPr sz="4600">
                <a:solidFill>
                  <a:srgbClr val="263248"/>
                </a:solidFill>
                <a:latin typeface="Roboto Condensed Light"/>
                <a:ea typeface="Roboto Condensed Light"/>
                <a:cs typeface="Roboto Condensed Light"/>
                <a:sym typeface="Roboto Condensed Light"/>
              </a:defRPr>
            </a:lvl3pPr>
            <a:lvl4pPr marL="1828800" lvl="3" indent="-520700" rtl="0">
              <a:spcBef>
                <a:spcPts val="1900"/>
              </a:spcBef>
              <a:spcAft>
                <a:spcPts val="0"/>
              </a:spcAft>
              <a:buClr>
                <a:srgbClr val="C7D3E6"/>
              </a:buClr>
              <a:buSzPts val="4600"/>
              <a:buFont typeface="Roboto Condensed Light"/>
              <a:buChar char="▻"/>
              <a:defRPr sz="4600">
                <a:solidFill>
                  <a:srgbClr val="263248"/>
                </a:solidFill>
                <a:latin typeface="Roboto Condensed Light"/>
                <a:ea typeface="Roboto Condensed Light"/>
                <a:cs typeface="Roboto Condensed Light"/>
                <a:sym typeface="Roboto Condensed Light"/>
              </a:defRPr>
            </a:lvl4pPr>
            <a:lvl5pPr marL="2286000" lvl="4" indent="-520700" rtl="0">
              <a:spcBef>
                <a:spcPts val="1900"/>
              </a:spcBef>
              <a:spcAft>
                <a:spcPts val="0"/>
              </a:spcAft>
              <a:buClr>
                <a:srgbClr val="C7D3E6"/>
              </a:buClr>
              <a:buSzPts val="4600"/>
              <a:buFont typeface="Roboto Condensed Light"/>
              <a:buChar char="▻"/>
              <a:defRPr sz="4600">
                <a:solidFill>
                  <a:srgbClr val="263248"/>
                </a:solidFill>
                <a:latin typeface="Roboto Condensed Light"/>
                <a:ea typeface="Roboto Condensed Light"/>
                <a:cs typeface="Roboto Condensed Light"/>
                <a:sym typeface="Roboto Condensed Light"/>
              </a:defRPr>
            </a:lvl5pPr>
            <a:lvl6pPr marL="2743200" lvl="5" indent="-520700" rtl="0">
              <a:spcBef>
                <a:spcPts val="1900"/>
              </a:spcBef>
              <a:spcAft>
                <a:spcPts val="0"/>
              </a:spcAft>
              <a:buClr>
                <a:srgbClr val="C7D3E6"/>
              </a:buClr>
              <a:buSzPts val="4600"/>
              <a:buFont typeface="Roboto Condensed Light"/>
              <a:buChar char="▻"/>
              <a:defRPr sz="4600">
                <a:solidFill>
                  <a:srgbClr val="263248"/>
                </a:solidFill>
                <a:latin typeface="Roboto Condensed Light"/>
                <a:ea typeface="Roboto Condensed Light"/>
                <a:cs typeface="Roboto Condensed Light"/>
                <a:sym typeface="Roboto Condensed Light"/>
              </a:defRPr>
            </a:lvl6pPr>
            <a:lvl7pPr marL="3200400" lvl="6" indent="-520700" rtl="0">
              <a:spcBef>
                <a:spcPts val="1900"/>
              </a:spcBef>
              <a:spcAft>
                <a:spcPts val="0"/>
              </a:spcAft>
              <a:buClr>
                <a:srgbClr val="C7D3E6"/>
              </a:buClr>
              <a:buSzPts val="4600"/>
              <a:buFont typeface="Roboto Condensed Light"/>
              <a:buChar char="▻"/>
              <a:defRPr sz="4600">
                <a:solidFill>
                  <a:srgbClr val="263248"/>
                </a:solidFill>
                <a:latin typeface="Roboto Condensed Light"/>
                <a:ea typeface="Roboto Condensed Light"/>
                <a:cs typeface="Roboto Condensed Light"/>
                <a:sym typeface="Roboto Condensed Light"/>
              </a:defRPr>
            </a:lvl7pPr>
            <a:lvl8pPr marL="3657600" lvl="7" indent="-520700" rtl="0">
              <a:spcBef>
                <a:spcPts val="1900"/>
              </a:spcBef>
              <a:spcAft>
                <a:spcPts val="0"/>
              </a:spcAft>
              <a:buClr>
                <a:srgbClr val="C7D3E6"/>
              </a:buClr>
              <a:buSzPts val="4600"/>
              <a:buFont typeface="Roboto Condensed Light"/>
              <a:buChar char="▻"/>
              <a:defRPr sz="4600">
                <a:solidFill>
                  <a:srgbClr val="263248"/>
                </a:solidFill>
                <a:latin typeface="Roboto Condensed Light"/>
                <a:ea typeface="Roboto Condensed Light"/>
                <a:cs typeface="Roboto Condensed Light"/>
                <a:sym typeface="Roboto Condensed Light"/>
              </a:defRPr>
            </a:lvl8pPr>
            <a:lvl9pPr marL="4114800" lvl="8" indent="-520700" rtl="0">
              <a:spcBef>
                <a:spcPts val="1900"/>
              </a:spcBef>
              <a:spcAft>
                <a:spcPts val="1900"/>
              </a:spcAft>
              <a:buClr>
                <a:srgbClr val="C7D3E6"/>
              </a:buClr>
              <a:buSzPts val="4600"/>
              <a:buFont typeface="Roboto Condensed Light"/>
              <a:buChar char="▻"/>
              <a:defRPr sz="4600">
                <a:solidFill>
                  <a:srgbClr val="263248"/>
                </a:solidFill>
                <a:latin typeface="Roboto Condensed Light"/>
                <a:ea typeface="Roboto Condensed Light"/>
                <a:cs typeface="Roboto Condensed Light"/>
                <a:sym typeface="Roboto Condensed Light"/>
              </a:defRPr>
            </a:lvl9pPr>
          </a:lstStyle>
          <a:p>
            <a:endParaRPr/>
          </a:p>
        </p:txBody>
      </p:sp>
      <p:sp>
        <p:nvSpPr>
          <p:cNvPr id="53" name="Google Shape;53;p13"/>
          <p:cNvSpPr txBox="1">
            <a:spLocks noGrp="1"/>
          </p:cNvSpPr>
          <p:nvPr>
            <p:ph type="sldNum" idx="12"/>
          </p:nvPr>
        </p:nvSpPr>
        <p:spPr>
          <a:xfrm>
            <a:off x="15236000" y="9273000"/>
            <a:ext cx="2974800" cy="631200"/>
          </a:xfrm>
          <a:prstGeom prst="rect">
            <a:avLst/>
          </a:prstGeom>
          <a:noFill/>
          <a:ln>
            <a:noFill/>
          </a:ln>
        </p:spPr>
        <p:txBody>
          <a:bodyPr spcFirstLastPara="1" wrap="square" lIns="176750" tIns="176750" rIns="176750" bIns="176750" anchor="ctr" anchorCtr="0">
            <a:noAutofit/>
          </a:bodyPr>
          <a:lstStyle>
            <a:lvl1pPr lvl="0" algn="r" rtl="0">
              <a:buNone/>
              <a:defRPr sz="2300" b="1">
                <a:solidFill>
                  <a:srgbClr val="FFFFFF"/>
                </a:solidFill>
                <a:latin typeface="Roboto Condensed"/>
                <a:ea typeface="Roboto Condensed"/>
                <a:cs typeface="Roboto Condensed"/>
                <a:sym typeface="Roboto Condensed"/>
              </a:defRPr>
            </a:lvl1pPr>
            <a:lvl2pPr lvl="1" algn="r" rtl="0">
              <a:buNone/>
              <a:defRPr sz="2300" b="1">
                <a:solidFill>
                  <a:srgbClr val="FFFFFF"/>
                </a:solidFill>
                <a:latin typeface="Roboto Condensed"/>
                <a:ea typeface="Roboto Condensed"/>
                <a:cs typeface="Roboto Condensed"/>
                <a:sym typeface="Roboto Condensed"/>
              </a:defRPr>
            </a:lvl2pPr>
            <a:lvl3pPr lvl="2" algn="r" rtl="0">
              <a:buNone/>
              <a:defRPr sz="2300" b="1">
                <a:solidFill>
                  <a:srgbClr val="FFFFFF"/>
                </a:solidFill>
                <a:latin typeface="Roboto Condensed"/>
                <a:ea typeface="Roboto Condensed"/>
                <a:cs typeface="Roboto Condensed"/>
                <a:sym typeface="Roboto Condensed"/>
              </a:defRPr>
            </a:lvl3pPr>
            <a:lvl4pPr lvl="3" algn="r" rtl="0">
              <a:buNone/>
              <a:defRPr sz="2300" b="1">
                <a:solidFill>
                  <a:srgbClr val="FFFFFF"/>
                </a:solidFill>
                <a:latin typeface="Roboto Condensed"/>
                <a:ea typeface="Roboto Condensed"/>
                <a:cs typeface="Roboto Condensed"/>
                <a:sym typeface="Roboto Condensed"/>
              </a:defRPr>
            </a:lvl4pPr>
            <a:lvl5pPr lvl="4" algn="r" rtl="0">
              <a:buNone/>
              <a:defRPr sz="2300" b="1">
                <a:solidFill>
                  <a:srgbClr val="FFFFFF"/>
                </a:solidFill>
                <a:latin typeface="Roboto Condensed"/>
                <a:ea typeface="Roboto Condensed"/>
                <a:cs typeface="Roboto Condensed"/>
                <a:sym typeface="Roboto Condensed"/>
              </a:defRPr>
            </a:lvl5pPr>
            <a:lvl6pPr lvl="5" algn="r" rtl="0">
              <a:buNone/>
              <a:defRPr sz="2300" b="1">
                <a:solidFill>
                  <a:srgbClr val="FFFFFF"/>
                </a:solidFill>
                <a:latin typeface="Roboto Condensed"/>
                <a:ea typeface="Roboto Condensed"/>
                <a:cs typeface="Roboto Condensed"/>
                <a:sym typeface="Roboto Condensed"/>
              </a:defRPr>
            </a:lvl6pPr>
            <a:lvl7pPr lvl="6" algn="r" rtl="0">
              <a:buNone/>
              <a:defRPr sz="2300" b="1">
                <a:solidFill>
                  <a:srgbClr val="FFFFFF"/>
                </a:solidFill>
                <a:latin typeface="Roboto Condensed"/>
                <a:ea typeface="Roboto Condensed"/>
                <a:cs typeface="Roboto Condensed"/>
                <a:sym typeface="Roboto Condensed"/>
              </a:defRPr>
            </a:lvl7pPr>
            <a:lvl8pPr lvl="7" algn="r" rtl="0">
              <a:buNone/>
              <a:defRPr sz="2300" b="1">
                <a:solidFill>
                  <a:srgbClr val="FFFFFF"/>
                </a:solidFill>
                <a:latin typeface="Roboto Condensed"/>
                <a:ea typeface="Roboto Condensed"/>
                <a:cs typeface="Roboto Condensed"/>
                <a:sym typeface="Roboto Condensed"/>
              </a:defRPr>
            </a:lvl8pPr>
            <a:lvl9pPr lvl="8" algn="r" rtl="0">
              <a:buNone/>
              <a:defRPr sz="2300" b="1">
                <a:solidFill>
                  <a:srgbClr val="FFFFFF"/>
                </a:solidFill>
                <a:latin typeface="Roboto Condensed"/>
                <a:ea typeface="Roboto Condensed"/>
                <a:cs typeface="Roboto Condensed"/>
                <a:sym typeface="Roboto Condensed"/>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transition>
    <p:push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226"/>
        <p:cNvGrpSpPr/>
        <p:nvPr/>
      </p:nvGrpSpPr>
      <p:grpSpPr>
        <a:xfrm>
          <a:off x="0" y="0"/>
          <a:ext cx="0" cy="0"/>
          <a:chOff x="0" y="0"/>
          <a:chExt cx="0" cy="0"/>
        </a:xfrm>
      </p:grpSpPr>
      <p:sp>
        <p:nvSpPr>
          <p:cNvPr id="227" name="Google Shape;227;p23"/>
          <p:cNvSpPr txBox="1">
            <a:spLocks noGrp="1"/>
          </p:cNvSpPr>
          <p:nvPr>
            <p:ph type="title"/>
          </p:nvPr>
        </p:nvSpPr>
        <p:spPr>
          <a:xfrm>
            <a:off x="1628550" y="785150"/>
            <a:ext cx="10516800" cy="1532400"/>
          </a:xfrm>
          <a:prstGeom prst="rect">
            <a:avLst/>
          </a:prstGeom>
          <a:noFill/>
          <a:ln>
            <a:noFill/>
          </a:ln>
        </p:spPr>
        <p:txBody>
          <a:bodyPr spcFirstLastPara="1" wrap="square" lIns="182850" tIns="182850" rIns="182850" bIns="182850" anchor="ctr" anchorCtr="0"/>
          <a:lstStyle>
            <a:lvl1pPr lvl="0" rtl="0">
              <a:spcBef>
                <a:spcPts val="0"/>
              </a:spcBef>
              <a:spcAft>
                <a:spcPts val="0"/>
              </a:spcAft>
              <a:buClr>
                <a:srgbClr val="FFFFFF"/>
              </a:buClr>
              <a:buSzPts val="4000"/>
              <a:buFont typeface="Roboto Condensed"/>
              <a:buNone/>
              <a:defRPr sz="4000" b="1">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4000"/>
              <a:buFont typeface="Roboto Condensed"/>
              <a:buNone/>
              <a:defRPr sz="4000" b="1">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4000"/>
              <a:buFont typeface="Roboto Condensed"/>
              <a:buNone/>
              <a:defRPr sz="4000" b="1">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4000"/>
              <a:buFont typeface="Roboto Condensed"/>
              <a:buNone/>
              <a:defRPr sz="4000" b="1">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4000"/>
              <a:buFont typeface="Roboto Condensed"/>
              <a:buNone/>
              <a:defRPr sz="4000" b="1">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4000"/>
              <a:buFont typeface="Roboto Condensed"/>
              <a:buNone/>
              <a:defRPr sz="4000" b="1">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4000"/>
              <a:buFont typeface="Roboto Condensed"/>
              <a:buNone/>
              <a:defRPr sz="4000" b="1">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4000"/>
              <a:buFont typeface="Roboto Condensed"/>
              <a:buNone/>
              <a:defRPr sz="4000" b="1">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4000"/>
              <a:buFont typeface="Roboto Condensed"/>
              <a:buNone/>
              <a:defRPr sz="4000" b="1">
                <a:solidFill>
                  <a:srgbClr val="FFFFFF"/>
                </a:solidFill>
                <a:latin typeface="Roboto Condensed"/>
                <a:ea typeface="Roboto Condensed"/>
                <a:cs typeface="Roboto Condensed"/>
                <a:sym typeface="Roboto Condensed"/>
              </a:defRPr>
            </a:lvl9pPr>
          </a:lstStyle>
          <a:p>
            <a:endParaRPr/>
          </a:p>
        </p:txBody>
      </p:sp>
      <p:sp>
        <p:nvSpPr>
          <p:cNvPr id="228" name="Google Shape;228;p23"/>
          <p:cNvSpPr txBox="1">
            <a:spLocks noGrp="1"/>
          </p:cNvSpPr>
          <p:nvPr>
            <p:ph type="body" idx="1"/>
          </p:nvPr>
        </p:nvSpPr>
        <p:spPr>
          <a:xfrm>
            <a:off x="1628550" y="2654700"/>
            <a:ext cx="12265200" cy="6291000"/>
          </a:xfrm>
          <a:prstGeom prst="rect">
            <a:avLst/>
          </a:prstGeom>
          <a:noFill/>
          <a:ln>
            <a:noFill/>
          </a:ln>
        </p:spPr>
        <p:txBody>
          <a:bodyPr spcFirstLastPara="1" wrap="square" lIns="182850" tIns="182850" rIns="182850" bIns="182850" anchor="ctr" anchorCtr="0"/>
          <a:lstStyle>
            <a:lvl1pPr marL="457200" lvl="0" indent="-533400" rtl="0">
              <a:spcBef>
                <a:spcPts val="1200"/>
              </a:spcBef>
              <a:spcAft>
                <a:spcPts val="0"/>
              </a:spcAft>
              <a:buClr>
                <a:srgbClr val="C7D3E6"/>
              </a:buClr>
              <a:buSzPts val="4800"/>
              <a:buFont typeface="Roboto Condensed Light"/>
              <a:buChar char="▰"/>
              <a:defRPr sz="4800">
                <a:solidFill>
                  <a:srgbClr val="263248"/>
                </a:solidFill>
                <a:latin typeface="Roboto Condensed Light"/>
                <a:ea typeface="Roboto Condensed Light"/>
                <a:cs typeface="Roboto Condensed Light"/>
                <a:sym typeface="Roboto Condensed Light"/>
              </a:defRPr>
            </a:lvl1pPr>
            <a:lvl2pPr marL="914400" lvl="1" indent="-533400" rtl="0">
              <a:spcBef>
                <a:spcPts val="2000"/>
              </a:spcBef>
              <a:spcAft>
                <a:spcPts val="0"/>
              </a:spcAft>
              <a:buClr>
                <a:srgbClr val="C7D3E6"/>
              </a:buClr>
              <a:buSzPts val="4800"/>
              <a:buFont typeface="Roboto Condensed Light"/>
              <a:buChar char="▻"/>
              <a:defRPr sz="4800">
                <a:solidFill>
                  <a:srgbClr val="263248"/>
                </a:solidFill>
                <a:latin typeface="Roboto Condensed Light"/>
                <a:ea typeface="Roboto Condensed Light"/>
                <a:cs typeface="Roboto Condensed Light"/>
                <a:sym typeface="Roboto Condensed Light"/>
              </a:defRPr>
            </a:lvl2pPr>
            <a:lvl3pPr marL="1371600" lvl="2" indent="-533400" rtl="0">
              <a:spcBef>
                <a:spcPts val="2000"/>
              </a:spcBef>
              <a:spcAft>
                <a:spcPts val="0"/>
              </a:spcAft>
              <a:buClr>
                <a:srgbClr val="C7D3E6"/>
              </a:buClr>
              <a:buSzPts val="4800"/>
              <a:buFont typeface="Roboto Condensed Light"/>
              <a:buChar char="▻"/>
              <a:defRPr sz="4800">
                <a:solidFill>
                  <a:srgbClr val="263248"/>
                </a:solidFill>
                <a:latin typeface="Roboto Condensed Light"/>
                <a:ea typeface="Roboto Condensed Light"/>
                <a:cs typeface="Roboto Condensed Light"/>
                <a:sym typeface="Roboto Condensed Light"/>
              </a:defRPr>
            </a:lvl3pPr>
            <a:lvl4pPr marL="1828800" lvl="3" indent="-533400" rtl="0">
              <a:spcBef>
                <a:spcPts val="2000"/>
              </a:spcBef>
              <a:spcAft>
                <a:spcPts val="0"/>
              </a:spcAft>
              <a:buClr>
                <a:srgbClr val="C7D3E6"/>
              </a:buClr>
              <a:buSzPts val="4800"/>
              <a:buFont typeface="Roboto Condensed Light"/>
              <a:buChar char="▻"/>
              <a:defRPr sz="4800">
                <a:solidFill>
                  <a:srgbClr val="263248"/>
                </a:solidFill>
                <a:latin typeface="Roboto Condensed Light"/>
                <a:ea typeface="Roboto Condensed Light"/>
                <a:cs typeface="Roboto Condensed Light"/>
                <a:sym typeface="Roboto Condensed Light"/>
              </a:defRPr>
            </a:lvl4pPr>
            <a:lvl5pPr marL="2286000" lvl="4" indent="-533400" rtl="0">
              <a:spcBef>
                <a:spcPts val="2000"/>
              </a:spcBef>
              <a:spcAft>
                <a:spcPts val="0"/>
              </a:spcAft>
              <a:buClr>
                <a:srgbClr val="C7D3E6"/>
              </a:buClr>
              <a:buSzPts val="4800"/>
              <a:buFont typeface="Roboto Condensed Light"/>
              <a:buChar char="▻"/>
              <a:defRPr sz="4800">
                <a:solidFill>
                  <a:srgbClr val="263248"/>
                </a:solidFill>
                <a:latin typeface="Roboto Condensed Light"/>
                <a:ea typeface="Roboto Condensed Light"/>
                <a:cs typeface="Roboto Condensed Light"/>
                <a:sym typeface="Roboto Condensed Light"/>
              </a:defRPr>
            </a:lvl5pPr>
            <a:lvl6pPr marL="2743200" lvl="5" indent="-533400" rtl="0">
              <a:spcBef>
                <a:spcPts val="2000"/>
              </a:spcBef>
              <a:spcAft>
                <a:spcPts val="0"/>
              </a:spcAft>
              <a:buClr>
                <a:srgbClr val="C7D3E6"/>
              </a:buClr>
              <a:buSzPts val="4800"/>
              <a:buFont typeface="Roboto Condensed Light"/>
              <a:buChar char="▻"/>
              <a:defRPr sz="4800">
                <a:solidFill>
                  <a:srgbClr val="263248"/>
                </a:solidFill>
                <a:latin typeface="Roboto Condensed Light"/>
                <a:ea typeface="Roboto Condensed Light"/>
                <a:cs typeface="Roboto Condensed Light"/>
                <a:sym typeface="Roboto Condensed Light"/>
              </a:defRPr>
            </a:lvl6pPr>
            <a:lvl7pPr marL="3200400" lvl="6" indent="-533400" rtl="0">
              <a:spcBef>
                <a:spcPts val="2000"/>
              </a:spcBef>
              <a:spcAft>
                <a:spcPts val="0"/>
              </a:spcAft>
              <a:buClr>
                <a:srgbClr val="C7D3E6"/>
              </a:buClr>
              <a:buSzPts val="4800"/>
              <a:buFont typeface="Roboto Condensed Light"/>
              <a:buChar char="▻"/>
              <a:defRPr sz="4800">
                <a:solidFill>
                  <a:srgbClr val="263248"/>
                </a:solidFill>
                <a:latin typeface="Roboto Condensed Light"/>
                <a:ea typeface="Roboto Condensed Light"/>
                <a:cs typeface="Roboto Condensed Light"/>
                <a:sym typeface="Roboto Condensed Light"/>
              </a:defRPr>
            </a:lvl7pPr>
            <a:lvl8pPr marL="3657600" lvl="7" indent="-533400" rtl="0">
              <a:spcBef>
                <a:spcPts val="2000"/>
              </a:spcBef>
              <a:spcAft>
                <a:spcPts val="0"/>
              </a:spcAft>
              <a:buClr>
                <a:srgbClr val="C7D3E6"/>
              </a:buClr>
              <a:buSzPts val="4800"/>
              <a:buFont typeface="Roboto Condensed Light"/>
              <a:buChar char="▻"/>
              <a:defRPr sz="4800">
                <a:solidFill>
                  <a:srgbClr val="263248"/>
                </a:solidFill>
                <a:latin typeface="Roboto Condensed Light"/>
                <a:ea typeface="Roboto Condensed Light"/>
                <a:cs typeface="Roboto Condensed Light"/>
                <a:sym typeface="Roboto Condensed Light"/>
              </a:defRPr>
            </a:lvl8pPr>
            <a:lvl9pPr marL="4114800" lvl="8" indent="-533400" rtl="0">
              <a:spcBef>
                <a:spcPts val="2000"/>
              </a:spcBef>
              <a:spcAft>
                <a:spcPts val="2000"/>
              </a:spcAft>
              <a:buClr>
                <a:srgbClr val="C7D3E6"/>
              </a:buClr>
              <a:buSzPts val="4800"/>
              <a:buFont typeface="Roboto Condensed Light"/>
              <a:buChar char="▻"/>
              <a:defRPr sz="4800">
                <a:solidFill>
                  <a:srgbClr val="263248"/>
                </a:solidFill>
                <a:latin typeface="Roboto Condensed Light"/>
                <a:ea typeface="Roboto Condensed Light"/>
                <a:cs typeface="Roboto Condensed Light"/>
                <a:sym typeface="Roboto Condensed Light"/>
              </a:defRPr>
            </a:lvl9pPr>
          </a:lstStyle>
          <a:p>
            <a:endParaRPr/>
          </a:p>
        </p:txBody>
      </p:sp>
      <p:sp>
        <p:nvSpPr>
          <p:cNvPr id="229" name="Google Shape;229;p23"/>
          <p:cNvSpPr txBox="1">
            <a:spLocks noGrp="1"/>
          </p:cNvSpPr>
          <p:nvPr>
            <p:ph type="sldNum" idx="12"/>
          </p:nvPr>
        </p:nvSpPr>
        <p:spPr>
          <a:xfrm>
            <a:off x="15236000" y="9273000"/>
            <a:ext cx="2974800" cy="631200"/>
          </a:xfrm>
          <a:prstGeom prst="rect">
            <a:avLst/>
          </a:prstGeom>
          <a:noFill/>
          <a:ln>
            <a:noFill/>
          </a:ln>
        </p:spPr>
        <p:txBody>
          <a:bodyPr spcFirstLastPara="1" wrap="square" lIns="182850" tIns="182850" rIns="182850" bIns="182850" anchor="ctr" anchorCtr="0">
            <a:noAutofit/>
          </a:bodyPr>
          <a:lstStyle>
            <a:lvl1pPr lvl="0" algn="r" rtl="0">
              <a:buNone/>
              <a:defRPr sz="2400" b="1">
                <a:solidFill>
                  <a:srgbClr val="FFFFFF"/>
                </a:solidFill>
                <a:latin typeface="Roboto Condensed"/>
                <a:ea typeface="Roboto Condensed"/>
                <a:cs typeface="Roboto Condensed"/>
                <a:sym typeface="Roboto Condensed"/>
              </a:defRPr>
            </a:lvl1pPr>
            <a:lvl2pPr lvl="1" algn="r" rtl="0">
              <a:buNone/>
              <a:defRPr sz="2400" b="1">
                <a:solidFill>
                  <a:srgbClr val="FFFFFF"/>
                </a:solidFill>
                <a:latin typeface="Roboto Condensed"/>
                <a:ea typeface="Roboto Condensed"/>
                <a:cs typeface="Roboto Condensed"/>
                <a:sym typeface="Roboto Condensed"/>
              </a:defRPr>
            </a:lvl2pPr>
            <a:lvl3pPr lvl="2" algn="r" rtl="0">
              <a:buNone/>
              <a:defRPr sz="2400" b="1">
                <a:solidFill>
                  <a:srgbClr val="FFFFFF"/>
                </a:solidFill>
                <a:latin typeface="Roboto Condensed"/>
                <a:ea typeface="Roboto Condensed"/>
                <a:cs typeface="Roboto Condensed"/>
                <a:sym typeface="Roboto Condensed"/>
              </a:defRPr>
            </a:lvl3pPr>
            <a:lvl4pPr lvl="3" algn="r" rtl="0">
              <a:buNone/>
              <a:defRPr sz="2400" b="1">
                <a:solidFill>
                  <a:srgbClr val="FFFFFF"/>
                </a:solidFill>
                <a:latin typeface="Roboto Condensed"/>
                <a:ea typeface="Roboto Condensed"/>
                <a:cs typeface="Roboto Condensed"/>
                <a:sym typeface="Roboto Condensed"/>
              </a:defRPr>
            </a:lvl4pPr>
            <a:lvl5pPr lvl="4" algn="r" rtl="0">
              <a:buNone/>
              <a:defRPr sz="2400" b="1">
                <a:solidFill>
                  <a:srgbClr val="FFFFFF"/>
                </a:solidFill>
                <a:latin typeface="Roboto Condensed"/>
                <a:ea typeface="Roboto Condensed"/>
                <a:cs typeface="Roboto Condensed"/>
                <a:sym typeface="Roboto Condensed"/>
              </a:defRPr>
            </a:lvl5pPr>
            <a:lvl6pPr lvl="5" algn="r" rtl="0">
              <a:buNone/>
              <a:defRPr sz="2400" b="1">
                <a:solidFill>
                  <a:srgbClr val="FFFFFF"/>
                </a:solidFill>
                <a:latin typeface="Roboto Condensed"/>
                <a:ea typeface="Roboto Condensed"/>
                <a:cs typeface="Roboto Condensed"/>
                <a:sym typeface="Roboto Condensed"/>
              </a:defRPr>
            </a:lvl6pPr>
            <a:lvl7pPr lvl="6" algn="r" rtl="0">
              <a:buNone/>
              <a:defRPr sz="2400" b="1">
                <a:solidFill>
                  <a:srgbClr val="FFFFFF"/>
                </a:solidFill>
                <a:latin typeface="Roboto Condensed"/>
                <a:ea typeface="Roboto Condensed"/>
                <a:cs typeface="Roboto Condensed"/>
                <a:sym typeface="Roboto Condensed"/>
              </a:defRPr>
            </a:lvl7pPr>
            <a:lvl8pPr lvl="7" algn="r" rtl="0">
              <a:buNone/>
              <a:defRPr sz="2400" b="1">
                <a:solidFill>
                  <a:srgbClr val="FFFFFF"/>
                </a:solidFill>
                <a:latin typeface="Roboto Condensed"/>
                <a:ea typeface="Roboto Condensed"/>
                <a:cs typeface="Roboto Condensed"/>
                <a:sym typeface="Roboto Condensed"/>
              </a:defRPr>
            </a:lvl8pPr>
            <a:lvl9pPr lvl="8" algn="r" rtl="0">
              <a:buNone/>
              <a:defRPr sz="2400" b="1">
                <a:solidFill>
                  <a:srgbClr val="FFFFFF"/>
                </a:solidFill>
                <a:latin typeface="Roboto Condensed"/>
                <a:ea typeface="Roboto Condensed"/>
                <a:cs typeface="Roboto Condensed"/>
                <a:sym typeface="Roboto Condensed"/>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hyperlink" Target="http://2325.tw" TargetMode="External"/><Relationship Id="rId3" Type="http://schemas.openxmlformats.org/officeDocument/2006/relationships/hyperlink" Target="http://2311.tw" TargetMode="External"/><Relationship Id="rId7" Type="http://schemas.openxmlformats.org/officeDocument/2006/relationships/hyperlink" Target="http://2330.tw" TargetMode="External"/><Relationship Id="rId12" Type="http://schemas.openxmlformats.org/officeDocument/2006/relationships/hyperlink" Target="http://1101.tw" TargetMode="External"/><Relationship Id="rId2" Type="http://schemas.openxmlformats.org/officeDocument/2006/relationships/hyperlink" Target="http://bit.ly/TAIWAN50COMPANIES" TargetMode="External"/><Relationship Id="rId1" Type="http://schemas.openxmlformats.org/officeDocument/2006/relationships/slideLayout" Target="../slideLayouts/slideLayout4.xml"/><Relationship Id="rId6" Type="http://schemas.openxmlformats.org/officeDocument/2006/relationships/hyperlink" Target="http://2883.tw" TargetMode="External"/><Relationship Id="rId11" Type="http://schemas.openxmlformats.org/officeDocument/2006/relationships/hyperlink" Target="http://2303.tw" TargetMode="External"/><Relationship Id="rId5" Type="http://schemas.openxmlformats.org/officeDocument/2006/relationships/hyperlink" Target="http://2317.tw" TargetMode="External"/><Relationship Id="rId10" Type="http://schemas.openxmlformats.org/officeDocument/2006/relationships/hyperlink" Target="http://2884.tw" TargetMode="External"/><Relationship Id="rId4" Type="http://schemas.openxmlformats.org/officeDocument/2006/relationships/hyperlink" Target="http://2409.tw" TargetMode="External"/><Relationship Id="rId9" Type="http://schemas.openxmlformats.org/officeDocument/2006/relationships/hyperlink" Target="http://3481.tw"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hmsp.jk" TargetMode="External"/><Relationship Id="rId3" Type="http://schemas.openxmlformats.org/officeDocument/2006/relationships/hyperlink" Target="http://bbri.jk" TargetMode="External"/><Relationship Id="rId7" Type="http://schemas.openxmlformats.org/officeDocument/2006/relationships/hyperlink" Target="http://bbca.jk" TargetMode="External"/><Relationship Id="rId2" Type="http://schemas.openxmlformats.org/officeDocument/2006/relationships/hyperlink" Target="http://tlkm.jk" TargetMode="External"/><Relationship Id="rId1" Type="http://schemas.openxmlformats.org/officeDocument/2006/relationships/slideLayout" Target="../slideLayouts/slideLayout4.xml"/><Relationship Id="rId6" Type="http://schemas.openxmlformats.org/officeDocument/2006/relationships/hyperlink" Target="http://bbni.jk" TargetMode="External"/><Relationship Id="rId11" Type="http://schemas.openxmlformats.org/officeDocument/2006/relationships/hyperlink" Target="http://ggrm.jk" TargetMode="External"/><Relationship Id="rId5" Type="http://schemas.openxmlformats.org/officeDocument/2006/relationships/hyperlink" Target="http://asii.jk" TargetMode="External"/><Relationship Id="rId10" Type="http://schemas.openxmlformats.org/officeDocument/2006/relationships/hyperlink" Target="http://unvr.jk" TargetMode="External"/><Relationship Id="rId4" Type="http://schemas.openxmlformats.org/officeDocument/2006/relationships/hyperlink" Target="http://bmri.jk" TargetMode="External"/><Relationship Id="rId9" Type="http://schemas.openxmlformats.org/officeDocument/2006/relationships/hyperlink" Target="http://untr.jk"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4.xml"/><Relationship Id="rId5" Type="http://schemas.openxmlformats.org/officeDocument/2006/relationships/chart" Target="../charts/chart8.xml"/><Relationship Id="rId4" Type="http://schemas.openxmlformats.org/officeDocument/2006/relationships/chart" Target="../charts/chart7.xml"/></Relationships>
</file>

<file path=ppt/slides/_rels/slide3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4.xml"/><Relationship Id="rId4" Type="http://schemas.openxmlformats.org/officeDocument/2006/relationships/chart" Target="../charts/char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4.xml"/><Relationship Id="rId4" Type="http://schemas.openxmlformats.org/officeDocument/2006/relationships/chart" Target="../charts/chart14.xml"/></Relationships>
</file>

<file path=ppt/slides/_rels/slide41.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4.xml"/><Relationship Id="rId4" Type="http://schemas.openxmlformats.org/officeDocument/2006/relationships/chart" Target="../charts/chart17.xml"/></Relationships>
</file>

<file path=ppt/slides/_rels/slide42.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hyperlink" Target="http://140.138.155.218:5005/"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3"/>
          <p:cNvSpPr txBox="1">
            <a:spLocks noGrp="1"/>
          </p:cNvSpPr>
          <p:nvPr>
            <p:ph type="ctrTitle"/>
          </p:nvPr>
        </p:nvSpPr>
        <p:spPr>
          <a:xfrm>
            <a:off x="222750" y="2181500"/>
            <a:ext cx="13915800" cy="5923800"/>
          </a:xfrm>
          <a:prstGeom prst="rect">
            <a:avLst/>
          </a:prstGeom>
        </p:spPr>
        <p:txBody>
          <a:bodyPr spcFirstLastPara="1" wrap="square" lIns="176750" tIns="176750" rIns="176750" bIns="176750" anchor="ctr" anchorCtr="0">
            <a:noAutofit/>
          </a:bodyPr>
          <a:lstStyle/>
          <a:p>
            <a:pPr marL="0" lvl="0" indent="0">
              <a:spcBef>
                <a:spcPts val="0"/>
              </a:spcBef>
              <a:spcAft>
                <a:spcPts val="0"/>
              </a:spcAft>
              <a:buNone/>
            </a:pPr>
            <a:r>
              <a:rPr lang="en" sz="7000" dirty="0" smtClean="0">
                <a:solidFill>
                  <a:schemeClr val="lt1"/>
                </a:solidFill>
                <a:latin typeface="+mj-lt"/>
              </a:rPr>
              <a:t>Using </a:t>
            </a:r>
            <a:r>
              <a:rPr lang="en" sz="7000" dirty="0">
                <a:solidFill>
                  <a:schemeClr val="lt1"/>
                </a:solidFill>
                <a:latin typeface="+mj-lt"/>
              </a:rPr>
              <a:t>Deep Learning Neural Networks and Candlestick </a:t>
            </a:r>
            <a:r>
              <a:rPr lang="en" sz="7000" dirty="0" smtClean="0">
                <a:solidFill>
                  <a:schemeClr val="lt1"/>
                </a:solidFill>
                <a:latin typeface="+mj-lt"/>
              </a:rPr>
              <a:t>Chart Representation to Predict Stock Market</a:t>
            </a:r>
            <a:endParaRPr sz="7000" dirty="0">
              <a:latin typeface="+mj-lt"/>
            </a:endParaRPr>
          </a:p>
          <a:p>
            <a:pPr marL="0" lvl="0" indent="0">
              <a:spcBef>
                <a:spcPts val="0"/>
              </a:spcBef>
              <a:spcAft>
                <a:spcPts val="0"/>
              </a:spcAft>
              <a:buNone/>
            </a:pPr>
            <a:endParaRPr sz="3500" dirty="0">
              <a:latin typeface="+mj-lt"/>
            </a:endParaRPr>
          </a:p>
          <a:p>
            <a:pPr marL="0" lvl="0" indent="0" rtl="0">
              <a:spcBef>
                <a:spcPts val="0"/>
              </a:spcBef>
              <a:spcAft>
                <a:spcPts val="0"/>
              </a:spcAft>
              <a:buNone/>
            </a:pPr>
            <a:r>
              <a:rPr lang="en" sz="5800" dirty="0">
                <a:solidFill>
                  <a:srgbClr val="FF9800"/>
                </a:solidFill>
                <a:latin typeface="+mj-lt"/>
              </a:rPr>
              <a:t>Master Thesis Defense</a:t>
            </a:r>
            <a:endParaRPr sz="5800" dirty="0">
              <a:solidFill>
                <a:srgbClr val="FF9800"/>
              </a:solidFill>
              <a:latin typeface="+mj-lt"/>
            </a:endParaRPr>
          </a:p>
        </p:txBody>
      </p:sp>
      <p:pic>
        <p:nvPicPr>
          <p:cNvPr id="406" name="Google Shape;406;p33"/>
          <p:cNvPicPr preferRelativeResize="0"/>
          <p:nvPr/>
        </p:nvPicPr>
        <p:blipFill>
          <a:blip r:embed="rId3">
            <a:alphaModFix/>
          </a:blip>
          <a:stretch>
            <a:fillRect/>
          </a:stretch>
        </p:blipFill>
        <p:spPr>
          <a:xfrm>
            <a:off x="222750" y="237625"/>
            <a:ext cx="1710419" cy="1710422"/>
          </a:xfrm>
          <a:prstGeom prst="rect">
            <a:avLst/>
          </a:prstGeom>
          <a:noFill/>
          <a:ln>
            <a:noFill/>
          </a:ln>
        </p:spPr>
      </p:pic>
      <p:sp>
        <p:nvSpPr>
          <p:cNvPr id="407" name="Google Shape;407;p33"/>
          <p:cNvSpPr txBox="1"/>
          <p:nvPr/>
        </p:nvSpPr>
        <p:spPr>
          <a:xfrm>
            <a:off x="4072525" y="237650"/>
            <a:ext cx="11602800" cy="1407300"/>
          </a:xfrm>
          <a:prstGeom prst="rect">
            <a:avLst/>
          </a:prstGeom>
          <a:noFill/>
          <a:ln>
            <a:noFill/>
          </a:ln>
        </p:spPr>
        <p:txBody>
          <a:bodyPr spcFirstLastPara="1" wrap="square" lIns="176750" tIns="176750" rIns="176750" bIns="176750" anchor="t" anchorCtr="0">
            <a:noAutofit/>
          </a:bodyPr>
          <a:lstStyle/>
          <a:p>
            <a:pPr marL="0" lvl="0" indent="0">
              <a:spcBef>
                <a:spcPts val="0"/>
              </a:spcBef>
              <a:spcAft>
                <a:spcPts val="0"/>
              </a:spcAft>
              <a:buNone/>
            </a:pPr>
            <a:r>
              <a:rPr lang="en" sz="3900" dirty="0">
                <a:solidFill>
                  <a:srgbClr val="263248"/>
                </a:solidFill>
                <a:latin typeface="+mj-lt"/>
                <a:ea typeface="Roboto Condensed"/>
                <a:cs typeface="Roboto Condensed"/>
                <a:sym typeface="Roboto Condensed"/>
              </a:rPr>
              <a:t>Department Computer Science and Engineering.</a:t>
            </a:r>
            <a:endParaRPr sz="3900" dirty="0">
              <a:solidFill>
                <a:srgbClr val="263248"/>
              </a:solidFill>
              <a:latin typeface="+mj-lt"/>
              <a:ea typeface="Roboto Condensed"/>
              <a:cs typeface="Roboto Condensed"/>
              <a:sym typeface="Roboto Condensed"/>
            </a:endParaRPr>
          </a:p>
          <a:p>
            <a:pPr marL="0" lvl="0" indent="0">
              <a:spcBef>
                <a:spcPts val="0"/>
              </a:spcBef>
              <a:spcAft>
                <a:spcPts val="0"/>
              </a:spcAft>
              <a:buNone/>
            </a:pPr>
            <a:r>
              <a:rPr lang="en" sz="3900" dirty="0">
                <a:solidFill>
                  <a:srgbClr val="263248"/>
                </a:solidFill>
                <a:latin typeface="+mj-lt"/>
                <a:ea typeface="Roboto Condensed"/>
                <a:cs typeface="Roboto Condensed"/>
                <a:sym typeface="Roboto Condensed"/>
              </a:rPr>
              <a:t>Yuan Ze University, Taiwan.</a:t>
            </a:r>
            <a:endParaRPr sz="3900" dirty="0">
              <a:solidFill>
                <a:srgbClr val="263248"/>
              </a:solidFill>
              <a:latin typeface="+mj-lt"/>
              <a:ea typeface="Roboto Condensed"/>
              <a:cs typeface="Roboto Condensed"/>
              <a:sym typeface="Roboto Condensed"/>
            </a:endParaRPr>
          </a:p>
        </p:txBody>
      </p:sp>
      <p:sp>
        <p:nvSpPr>
          <p:cNvPr id="408" name="Google Shape;408;p33"/>
          <p:cNvSpPr txBox="1"/>
          <p:nvPr/>
        </p:nvSpPr>
        <p:spPr>
          <a:xfrm>
            <a:off x="8103510" y="9182500"/>
            <a:ext cx="9471253" cy="640500"/>
          </a:xfrm>
          <a:prstGeom prst="rect">
            <a:avLst/>
          </a:prstGeom>
          <a:noFill/>
          <a:ln>
            <a:noFill/>
          </a:ln>
        </p:spPr>
        <p:txBody>
          <a:bodyPr spcFirstLastPara="1" wrap="square" lIns="176750" tIns="176750" rIns="176750" bIns="176750" anchor="t" anchorCtr="0">
            <a:noAutofit/>
          </a:bodyPr>
          <a:lstStyle/>
          <a:p>
            <a:pPr marL="0" lvl="0" indent="0">
              <a:spcBef>
                <a:spcPts val="0"/>
              </a:spcBef>
              <a:spcAft>
                <a:spcPts val="0"/>
              </a:spcAft>
              <a:buNone/>
            </a:pPr>
            <a:r>
              <a:rPr lang="en" sz="3500" dirty="0" smtClean="0">
                <a:solidFill>
                  <a:srgbClr val="263248"/>
                </a:solidFill>
                <a:latin typeface="+mj-lt"/>
                <a:ea typeface="Roboto Condensed"/>
                <a:cs typeface="Roboto Condensed"/>
                <a:sym typeface="Roboto Condensed"/>
              </a:rPr>
              <a:t>Student </a:t>
            </a:r>
            <a:r>
              <a:rPr lang="en" sz="3500" dirty="0">
                <a:solidFill>
                  <a:srgbClr val="263248"/>
                </a:solidFill>
                <a:latin typeface="+mj-lt"/>
                <a:ea typeface="Roboto Condensed"/>
                <a:cs typeface="Roboto Condensed"/>
                <a:sym typeface="Roboto Condensed"/>
              </a:rPr>
              <a:t>: Rosdyana Mangir Irawan Kusuma</a:t>
            </a:r>
            <a:endParaRPr sz="3500" dirty="0">
              <a:solidFill>
                <a:srgbClr val="263248"/>
              </a:solidFill>
              <a:latin typeface="+mj-lt"/>
              <a:ea typeface="Roboto Condensed"/>
              <a:cs typeface="Roboto Condensed"/>
              <a:sym typeface="Roboto Condensed"/>
            </a:endParaRPr>
          </a:p>
        </p:txBody>
      </p:sp>
      <p:sp>
        <p:nvSpPr>
          <p:cNvPr id="409" name="Google Shape;409;p33"/>
          <p:cNvSpPr txBox="1"/>
          <p:nvPr/>
        </p:nvSpPr>
        <p:spPr>
          <a:xfrm>
            <a:off x="8125097" y="8392925"/>
            <a:ext cx="8887800" cy="640500"/>
          </a:xfrm>
          <a:prstGeom prst="rect">
            <a:avLst/>
          </a:prstGeom>
          <a:noFill/>
          <a:ln>
            <a:noFill/>
          </a:ln>
        </p:spPr>
        <p:txBody>
          <a:bodyPr spcFirstLastPara="1" wrap="square" lIns="176750" tIns="176750" rIns="176750" bIns="176750" anchor="t" anchorCtr="0">
            <a:noAutofit/>
          </a:bodyPr>
          <a:lstStyle/>
          <a:p>
            <a:pPr marL="0" lvl="0" indent="0" rtl="0">
              <a:spcBef>
                <a:spcPts val="0"/>
              </a:spcBef>
              <a:spcAft>
                <a:spcPts val="0"/>
              </a:spcAft>
              <a:buNone/>
            </a:pPr>
            <a:r>
              <a:rPr lang="en" sz="3500" dirty="0">
                <a:solidFill>
                  <a:srgbClr val="263248"/>
                </a:solidFill>
                <a:latin typeface="+mj-lt"/>
                <a:ea typeface="Roboto Condensed"/>
                <a:cs typeface="Roboto Condensed"/>
                <a:sym typeface="Roboto Condensed"/>
              </a:rPr>
              <a:t>Advisor : Yu-Yen Ou</a:t>
            </a:r>
            <a:endParaRPr sz="3500" dirty="0">
              <a:solidFill>
                <a:srgbClr val="263248"/>
              </a:solidFill>
              <a:latin typeface="+mj-lt"/>
              <a:ea typeface="Roboto Condensed"/>
              <a:cs typeface="Roboto Condensed"/>
              <a:sym typeface="Roboto Condensed"/>
            </a:endParaRPr>
          </a:p>
        </p:txBody>
      </p:sp>
      <p:sp>
        <p:nvSpPr>
          <p:cNvPr id="410" name="Google Shape;410;p33"/>
          <p:cNvSpPr txBox="1"/>
          <p:nvPr/>
        </p:nvSpPr>
        <p:spPr>
          <a:xfrm>
            <a:off x="461049" y="8862250"/>
            <a:ext cx="5495613" cy="640500"/>
          </a:xfrm>
          <a:prstGeom prst="rect">
            <a:avLst/>
          </a:prstGeom>
          <a:noFill/>
          <a:ln>
            <a:noFill/>
          </a:ln>
        </p:spPr>
        <p:txBody>
          <a:bodyPr spcFirstLastPara="1" wrap="square" lIns="176750" tIns="176750" rIns="176750" bIns="176750" anchor="t" anchorCtr="0">
            <a:noAutofit/>
          </a:bodyPr>
          <a:lstStyle/>
          <a:p>
            <a:pPr marL="0" lvl="0" indent="0">
              <a:spcBef>
                <a:spcPts val="0"/>
              </a:spcBef>
              <a:spcAft>
                <a:spcPts val="0"/>
              </a:spcAft>
              <a:buNone/>
            </a:pPr>
            <a:r>
              <a:rPr lang="en" sz="3500" dirty="0">
                <a:latin typeface="+mj-lt"/>
                <a:ea typeface="Roboto Condensed"/>
                <a:cs typeface="Roboto Condensed"/>
                <a:sym typeface="Roboto Condensed"/>
              </a:rPr>
              <a:t>Tuesday, July, 19th, 2018</a:t>
            </a:r>
            <a:endParaRPr sz="3500" dirty="0">
              <a:latin typeface="+mj-lt"/>
              <a:ea typeface="Roboto Condensed"/>
              <a:cs typeface="Roboto Condensed"/>
              <a:sym typeface="Roboto Condensed"/>
            </a:endParaRPr>
          </a:p>
        </p:txBody>
      </p:sp>
      <p:pic>
        <p:nvPicPr>
          <p:cNvPr id="411" name="Google Shape;411;p33"/>
          <p:cNvPicPr preferRelativeResize="0"/>
          <p:nvPr/>
        </p:nvPicPr>
        <p:blipFill>
          <a:blip r:embed="rId4">
            <a:alphaModFix/>
          </a:blip>
          <a:stretch>
            <a:fillRect/>
          </a:stretch>
        </p:blipFill>
        <p:spPr>
          <a:xfrm>
            <a:off x="2362107" y="237654"/>
            <a:ext cx="1710418" cy="17104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2"/>
          <p:cNvSpPr txBox="1">
            <a:spLocks noGrp="1"/>
          </p:cNvSpPr>
          <p:nvPr>
            <p:ph type="title"/>
          </p:nvPr>
        </p:nvSpPr>
        <p:spPr>
          <a:xfrm>
            <a:off x="816423" y="325618"/>
            <a:ext cx="9095931" cy="1532400"/>
          </a:xfrm>
          <a:prstGeom prst="rect">
            <a:avLst/>
          </a:prstGeom>
        </p:spPr>
        <p:txBody>
          <a:bodyPr spcFirstLastPara="1" wrap="square" lIns="176750" tIns="176750" rIns="176750" bIns="176750" anchor="ctr" anchorCtr="0">
            <a:noAutofit/>
          </a:bodyPr>
          <a:lstStyle/>
          <a:p>
            <a:pPr marL="0" lvl="0" indent="0" algn="ctr">
              <a:spcBef>
                <a:spcPts val="0"/>
              </a:spcBef>
              <a:spcAft>
                <a:spcPts val="0"/>
              </a:spcAft>
              <a:buNone/>
            </a:pPr>
            <a:r>
              <a:rPr lang="en" dirty="0">
                <a:latin typeface="+mj-lt"/>
              </a:rPr>
              <a:t>Traditional Learning Approach vs Deep Learning Approach</a:t>
            </a:r>
            <a:endParaRPr dirty="0">
              <a:latin typeface="+mj-lt"/>
            </a:endParaRPr>
          </a:p>
        </p:txBody>
      </p:sp>
      <p:sp>
        <p:nvSpPr>
          <p:cNvPr id="606" name="Google Shape;606;p42"/>
          <p:cNvSpPr txBox="1"/>
          <p:nvPr/>
        </p:nvSpPr>
        <p:spPr>
          <a:xfrm>
            <a:off x="698650" y="3710075"/>
            <a:ext cx="2625900" cy="867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3000" dirty="0">
                <a:latin typeface="+mn-lt"/>
                <a:ea typeface="Roboto Condensed"/>
                <a:cs typeface="Roboto Condensed"/>
                <a:sym typeface="Roboto Condensed"/>
              </a:rPr>
              <a:t>Input (Image, Text,..)</a:t>
            </a:r>
            <a:endParaRPr sz="3000" dirty="0">
              <a:latin typeface="+mn-lt"/>
              <a:ea typeface="Roboto Condensed"/>
              <a:cs typeface="Roboto Condensed"/>
              <a:sym typeface="Roboto Condensed"/>
            </a:endParaRPr>
          </a:p>
        </p:txBody>
      </p:sp>
      <p:sp>
        <p:nvSpPr>
          <p:cNvPr id="607" name="Google Shape;607;p42"/>
          <p:cNvSpPr/>
          <p:nvPr/>
        </p:nvSpPr>
        <p:spPr>
          <a:xfrm>
            <a:off x="3469150" y="4143700"/>
            <a:ext cx="1228800" cy="631200"/>
          </a:xfrm>
          <a:prstGeom prst="rightArrow">
            <a:avLst>
              <a:gd name="adj1" fmla="val 50000"/>
              <a:gd name="adj2" fmla="val 50000"/>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8" name="Google Shape;608;p42"/>
          <p:cNvSpPr/>
          <p:nvPr/>
        </p:nvSpPr>
        <p:spPr>
          <a:xfrm>
            <a:off x="4697825" y="3432900"/>
            <a:ext cx="3348600" cy="18432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en" sz="3000" dirty="0">
                <a:latin typeface="+mn-lt"/>
                <a:ea typeface="Roboto Condensed"/>
                <a:cs typeface="Roboto Condensed"/>
                <a:sym typeface="Roboto Condensed"/>
              </a:rPr>
              <a:t>Hand-design feature extraction</a:t>
            </a:r>
            <a:endParaRPr sz="3000" dirty="0">
              <a:latin typeface="+mn-lt"/>
              <a:ea typeface="Roboto Condensed"/>
              <a:cs typeface="Roboto Condensed"/>
              <a:sym typeface="Roboto Condensed"/>
            </a:endParaRPr>
          </a:p>
        </p:txBody>
      </p:sp>
      <p:sp>
        <p:nvSpPr>
          <p:cNvPr id="609" name="Google Shape;609;p42"/>
          <p:cNvSpPr/>
          <p:nvPr/>
        </p:nvSpPr>
        <p:spPr>
          <a:xfrm>
            <a:off x="9275225" y="3499200"/>
            <a:ext cx="3348600" cy="17106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3000" dirty="0">
                <a:latin typeface="+mn-lt"/>
                <a:ea typeface="Roboto Condensed"/>
                <a:cs typeface="Roboto Condensed"/>
                <a:sym typeface="Roboto Condensed"/>
              </a:rPr>
              <a:t>Trainable classifier</a:t>
            </a:r>
            <a:endParaRPr sz="3000" dirty="0">
              <a:latin typeface="+mn-lt"/>
              <a:ea typeface="Roboto Condensed"/>
              <a:cs typeface="Roboto Condensed"/>
              <a:sym typeface="Roboto Condensed"/>
            </a:endParaRPr>
          </a:p>
        </p:txBody>
      </p:sp>
      <p:sp>
        <p:nvSpPr>
          <p:cNvPr id="610" name="Google Shape;610;p42"/>
          <p:cNvSpPr/>
          <p:nvPr/>
        </p:nvSpPr>
        <p:spPr>
          <a:xfrm>
            <a:off x="8046425" y="4085800"/>
            <a:ext cx="1228800" cy="747000"/>
          </a:xfrm>
          <a:prstGeom prst="rightArrow">
            <a:avLst>
              <a:gd name="adj1" fmla="val 50000"/>
              <a:gd name="adj2" fmla="val 3870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1" name="Google Shape;611;p42"/>
          <p:cNvSpPr/>
          <p:nvPr/>
        </p:nvSpPr>
        <p:spPr>
          <a:xfrm>
            <a:off x="12623700" y="4085800"/>
            <a:ext cx="1228800" cy="747000"/>
          </a:xfrm>
          <a:prstGeom prst="rightArrow">
            <a:avLst>
              <a:gd name="adj1" fmla="val 50000"/>
              <a:gd name="adj2" fmla="val 3870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2" name="Google Shape;612;p42"/>
          <p:cNvSpPr txBox="1"/>
          <p:nvPr/>
        </p:nvSpPr>
        <p:spPr>
          <a:xfrm>
            <a:off x="14245825" y="3920850"/>
            <a:ext cx="2625900" cy="867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dirty="0">
                <a:solidFill>
                  <a:srgbClr val="FF0000"/>
                </a:solidFill>
                <a:latin typeface="+mn-lt"/>
                <a:ea typeface="Roboto Condensed"/>
                <a:cs typeface="Roboto Condensed"/>
                <a:sym typeface="Roboto Condensed"/>
              </a:rPr>
              <a:t>Object class</a:t>
            </a:r>
            <a:endParaRPr sz="3000" dirty="0">
              <a:solidFill>
                <a:srgbClr val="FF0000"/>
              </a:solidFill>
              <a:latin typeface="+mn-lt"/>
              <a:ea typeface="Roboto Condensed"/>
              <a:cs typeface="Roboto Condensed"/>
              <a:sym typeface="Roboto Condensed"/>
            </a:endParaRPr>
          </a:p>
        </p:txBody>
      </p:sp>
      <p:sp>
        <p:nvSpPr>
          <p:cNvPr id="613" name="Google Shape;613;p42"/>
          <p:cNvSpPr txBox="1"/>
          <p:nvPr/>
        </p:nvSpPr>
        <p:spPr>
          <a:xfrm>
            <a:off x="843250" y="7163000"/>
            <a:ext cx="2625900" cy="867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dirty="0">
                <a:latin typeface="+mn-lt"/>
                <a:ea typeface="Roboto Condensed"/>
                <a:cs typeface="Roboto Condensed"/>
                <a:sym typeface="Roboto Condensed"/>
              </a:rPr>
              <a:t>Input (Image, Text,..)</a:t>
            </a:r>
            <a:endParaRPr sz="3000" dirty="0">
              <a:latin typeface="+mn-lt"/>
              <a:ea typeface="Roboto Condensed"/>
              <a:cs typeface="Roboto Condensed"/>
              <a:sym typeface="Roboto Condensed"/>
            </a:endParaRPr>
          </a:p>
        </p:txBody>
      </p:sp>
      <p:sp>
        <p:nvSpPr>
          <p:cNvPr id="614" name="Google Shape;614;p42"/>
          <p:cNvSpPr/>
          <p:nvPr/>
        </p:nvSpPr>
        <p:spPr>
          <a:xfrm>
            <a:off x="3645650" y="7102250"/>
            <a:ext cx="1228800" cy="631200"/>
          </a:xfrm>
          <a:prstGeom prst="rightArrow">
            <a:avLst>
              <a:gd name="adj1" fmla="val 50000"/>
              <a:gd name="adj2" fmla="val 50000"/>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5" name="Google Shape;615;p42"/>
          <p:cNvSpPr/>
          <p:nvPr/>
        </p:nvSpPr>
        <p:spPr>
          <a:xfrm>
            <a:off x="4874325" y="6524050"/>
            <a:ext cx="1654500" cy="17106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3000" dirty="0">
                <a:latin typeface="+mn-lt"/>
                <a:ea typeface="Roboto Condensed"/>
                <a:cs typeface="Roboto Condensed"/>
                <a:sym typeface="Roboto Condensed"/>
              </a:rPr>
              <a:t>Layer 1</a:t>
            </a:r>
            <a:endParaRPr sz="3000" dirty="0">
              <a:latin typeface="+mn-lt"/>
              <a:ea typeface="Roboto Condensed"/>
              <a:cs typeface="Roboto Condensed"/>
              <a:sym typeface="Roboto Condensed"/>
            </a:endParaRPr>
          </a:p>
        </p:txBody>
      </p:sp>
      <p:sp>
        <p:nvSpPr>
          <p:cNvPr id="616" name="Google Shape;616;p42"/>
          <p:cNvSpPr/>
          <p:nvPr/>
        </p:nvSpPr>
        <p:spPr>
          <a:xfrm>
            <a:off x="11152075" y="6366850"/>
            <a:ext cx="2852100" cy="17106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3000" dirty="0">
                <a:latin typeface="+mn-lt"/>
                <a:ea typeface="Roboto Condensed"/>
                <a:cs typeface="Roboto Condensed"/>
                <a:sym typeface="Roboto Condensed"/>
              </a:rPr>
              <a:t>Simple classifier</a:t>
            </a:r>
            <a:endParaRPr sz="3000" dirty="0">
              <a:latin typeface="+mn-lt"/>
              <a:ea typeface="Roboto Condensed"/>
              <a:cs typeface="Roboto Condensed"/>
              <a:sym typeface="Roboto Condensed"/>
            </a:endParaRPr>
          </a:p>
        </p:txBody>
      </p:sp>
      <p:sp>
        <p:nvSpPr>
          <p:cNvPr id="617" name="Google Shape;617;p42"/>
          <p:cNvSpPr/>
          <p:nvPr/>
        </p:nvSpPr>
        <p:spPr>
          <a:xfrm>
            <a:off x="9497575" y="6991950"/>
            <a:ext cx="1654500" cy="747000"/>
          </a:xfrm>
          <a:prstGeom prst="rightArrow">
            <a:avLst>
              <a:gd name="adj1" fmla="val 50000"/>
              <a:gd name="adj2" fmla="val 3870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8" name="Google Shape;618;p42"/>
          <p:cNvSpPr/>
          <p:nvPr/>
        </p:nvSpPr>
        <p:spPr>
          <a:xfrm>
            <a:off x="14004163" y="6848650"/>
            <a:ext cx="1228800" cy="747000"/>
          </a:xfrm>
          <a:prstGeom prst="rightArrow">
            <a:avLst>
              <a:gd name="adj1" fmla="val 50000"/>
              <a:gd name="adj2" fmla="val 3870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9" name="Google Shape;619;p42"/>
          <p:cNvSpPr txBox="1"/>
          <p:nvPr/>
        </p:nvSpPr>
        <p:spPr>
          <a:xfrm>
            <a:off x="15410450" y="6788500"/>
            <a:ext cx="2625900" cy="867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dirty="0">
                <a:solidFill>
                  <a:srgbClr val="FF0000"/>
                </a:solidFill>
                <a:latin typeface="+mn-lt"/>
                <a:ea typeface="Roboto Condensed"/>
                <a:cs typeface="Roboto Condensed"/>
                <a:sym typeface="Roboto Condensed"/>
              </a:rPr>
              <a:t>Object class</a:t>
            </a:r>
            <a:endParaRPr sz="3000" dirty="0">
              <a:solidFill>
                <a:srgbClr val="FF0000"/>
              </a:solidFill>
              <a:latin typeface="+mn-lt"/>
              <a:ea typeface="Roboto Condensed"/>
              <a:cs typeface="Roboto Condensed"/>
              <a:sym typeface="Roboto Condensed"/>
            </a:endParaRPr>
          </a:p>
        </p:txBody>
      </p:sp>
      <p:sp>
        <p:nvSpPr>
          <p:cNvPr id="620" name="Google Shape;620;p42"/>
          <p:cNvSpPr/>
          <p:nvPr/>
        </p:nvSpPr>
        <p:spPr>
          <a:xfrm>
            <a:off x="6528825" y="7140750"/>
            <a:ext cx="867300" cy="631200"/>
          </a:xfrm>
          <a:prstGeom prst="rightArrow">
            <a:avLst>
              <a:gd name="adj1" fmla="val 50000"/>
              <a:gd name="adj2" fmla="val 50000"/>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1" name="Google Shape;621;p42"/>
          <p:cNvSpPr/>
          <p:nvPr/>
        </p:nvSpPr>
        <p:spPr>
          <a:xfrm>
            <a:off x="8429750" y="6405350"/>
            <a:ext cx="1654500" cy="17106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3000" dirty="0">
                <a:latin typeface="+mn-lt"/>
                <a:ea typeface="Roboto Condensed"/>
                <a:cs typeface="Roboto Condensed"/>
                <a:sym typeface="Roboto Condensed"/>
              </a:rPr>
              <a:t>Layer N</a:t>
            </a:r>
            <a:endParaRPr sz="3000" dirty="0">
              <a:latin typeface="+mn-lt"/>
              <a:ea typeface="Roboto Condensed"/>
              <a:cs typeface="Roboto Condensed"/>
              <a:sym typeface="Roboto Condensed"/>
            </a:endParaRPr>
          </a:p>
        </p:txBody>
      </p:sp>
      <p:sp>
        <p:nvSpPr>
          <p:cNvPr id="622" name="Google Shape;622;p42"/>
          <p:cNvSpPr txBox="1"/>
          <p:nvPr/>
        </p:nvSpPr>
        <p:spPr>
          <a:xfrm>
            <a:off x="7496450" y="6848650"/>
            <a:ext cx="1033500" cy="49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5000">
                <a:latin typeface="Roboto Condensed"/>
                <a:ea typeface="Roboto Condensed"/>
                <a:cs typeface="Roboto Condensed"/>
                <a:sym typeface="Roboto Condensed"/>
              </a:rPr>
              <a:t>...</a:t>
            </a:r>
            <a:endParaRPr sz="5000">
              <a:latin typeface="Roboto Condensed"/>
              <a:ea typeface="Roboto Condensed"/>
              <a:cs typeface="Roboto Condensed"/>
              <a:sym typeface="Roboto Condensed"/>
            </a:endParaRPr>
          </a:p>
          <a:p>
            <a:pPr marL="0" lvl="0" indent="0">
              <a:spcBef>
                <a:spcPts val="0"/>
              </a:spcBef>
              <a:spcAft>
                <a:spcPts val="0"/>
              </a:spcAft>
              <a:buNone/>
            </a:pPr>
            <a:endParaRPr sz="4300">
              <a:latin typeface="Roboto Condensed"/>
              <a:ea typeface="Roboto Condensed"/>
              <a:cs typeface="Roboto Condensed"/>
              <a:sym typeface="Roboto Condensed"/>
            </a:endParaRPr>
          </a:p>
        </p:txBody>
      </p:sp>
      <p:sp>
        <p:nvSpPr>
          <p:cNvPr id="623" name="Google Shape;623;p42"/>
          <p:cNvSpPr txBox="1"/>
          <p:nvPr/>
        </p:nvSpPr>
        <p:spPr>
          <a:xfrm>
            <a:off x="1899050" y="2625625"/>
            <a:ext cx="7819716" cy="499200"/>
          </a:xfrm>
          <a:prstGeom prst="rect">
            <a:avLst/>
          </a:prstGeom>
          <a:noFill/>
          <a:ln>
            <a:noFill/>
          </a:ln>
        </p:spPr>
        <p:txBody>
          <a:bodyPr spcFirstLastPara="1" wrap="square" lIns="91425" tIns="91425" rIns="91425" bIns="91425" anchor="t" anchorCtr="0">
            <a:noAutofit/>
          </a:bodyPr>
          <a:lstStyle/>
          <a:p>
            <a:pPr marL="457200" lvl="0" indent="-444500">
              <a:spcBef>
                <a:spcPts val="0"/>
              </a:spcBef>
              <a:spcAft>
                <a:spcPts val="0"/>
              </a:spcAft>
              <a:buSzPts val="3400"/>
              <a:buFont typeface="Roboto Condensed"/>
              <a:buChar char="❖"/>
            </a:pPr>
            <a:r>
              <a:rPr lang="en" sz="3400" b="1" i="1" dirty="0">
                <a:latin typeface="+mn-lt"/>
                <a:ea typeface="Roboto Condensed"/>
                <a:cs typeface="Roboto Condensed"/>
                <a:sym typeface="Roboto Condensed"/>
              </a:rPr>
              <a:t>Traditional Learning architecture</a:t>
            </a:r>
            <a:r>
              <a:rPr lang="en" sz="3400" dirty="0">
                <a:latin typeface="+mn-lt"/>
                <a:ea typeface="Roboto Condensed"/>
                <a:cs typeface="Roboto Condensed"/>
                <a:sym typeface="Roboto Condensed"/>
              </a:rPr>
              <a:t>:</a:t>
            </a:r>
            <a:endParaRPr sz="3400" dirty="0">
              <a:latin typeface="+mn-lt"/>
              <a:ea typeface="Roboto Condensed"/>
              <a:cs typeface="Roboto Condensed"/>
              <a:sym typeface="Roboto Condensed"/>
            </a:endParaRPr>
          </a:p>
        </p:txBody>
      </p:sp>
      <p:sp>
        <p:nvSpPr>
          <p:cNvPr id="624" name="Google Shape;624;p42"/>
          <p:cNvSpPr txBox="1"/>
          <p:nvPr/>
        </p:nvSpPr>
        <p:spPr>
          <a:xfrm>
            <a:off x="1806849" y="5719350"/>
            <a:ext cx="7115081" cy="499200"/>
          </a:xfrm>
          <a:prstGeom prst="rect">
            <a:avLst/>
          </a:prstGeom>
          <a:noFill/>
          <a:ln>
            <a:noFill/>
          </a:ln>
        </p:spPr>
        <p:txBody>
          <a:bodyPr spcFirstLastPara="1" wrap="square" lIns="91425" tIns="91425" rIns="91425" bIns="91425" anchor="t" anchorCtr="0">
            <a:noAutofit/>
          </a:bodyPr>
          <a:lstStyle/>
          <a:p>
            <a:pPr marL="457200" lvl="0" indent="-444500" rtl="0">
              <a:spcBef>
                <a:spcPts val="0"/>
              </a:spcBef>
              <a:spcAft>
                <a:spcPts val="0"/>
              </a:spcAft>
              <a:buSzPts val="3400"/>
              <a:buFont typeface="Roboto Condensed"/>
              <a:buChar char="❖"/>
            </a:pPr>
            <a:r>
              <a:rPr lang="en" sz="3400" b="1" i="1" dirty="0">
                <a:latin typeface="+mn-lt"/>
                <a:ea typeface="Roboto Condensed"/>
                <a:cs typeface="Roboto Condensed"/>
                <a:sym typeface="Roboto Condensed"/>
              </a:rPr>
              <a:t>Deep Learning architecture:</a:t>
            </a:r>
            <a:endParaRPr sz="3400" b="1" i="1" dirty="0">
              <a:latin typeface="+mn-lt"/>
              <a:ea typeface="Roboto Condensed"/>
              <a:cs typeface="Roboto Condensed"/>
              <a:sym typeface="Roboto Condensed"/>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10</a:t>
            </a:fld>
            <a:endParaRPr lang="en"/>
          </a:p>
        </p:txBody>
      </p:sp>
      <p:grpSp>
        <p:nvGrpSpPr>
          <p:cNvPr id="23" name="Google Shape;636;p44"/>
          <p:cNvGrpSpPr/>
          <p:nvPr/>
        </p:nvGrpSpPr>
        <p:grpSpPr>
          <a:xfrm>
            <a:off x="311165" y="688669"/>
            <a:ext cx="618082" cy="806298"/>
            <a:chOff x="590250" y="244200"/>
            <a:chExt cx="407975" cy="532175"/>
          </a:xfrm>
        </p:grpSpPr>
        <p:sp>
          <p:nvSpPr>
            <p:cNvPr id="24" name="Google Shape;637;p44"/>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25" name="Google Shape;638;p44"/>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26" name="Google Shape;639;p44"/>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27" name="Google Shape;640;p44"/>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28" name="Google Shape;641;p44"/>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29" name="Google Shape;642;p44"/>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30" name="Google Shape;643;p44"/>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31" name="Google Shape;644;p44"/>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32" name="Google Shape;645;p44"/>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33" name="Google Shape;646;p44"/>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34" name="Google Shape;647;p44"/>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35" name="Google Shape;648;p44"/>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36" name="Google Shape;649;p44"/>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37" name="Google Shape;650;p44"/>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3"/>
          <p:cNvSpPr txBox="1">
            <a:spLocks noGrp="1"/>
          </p:cNvSpPr>
          <p:nvPr>
            <p:ph type="ctrTitle"/>
          </p:nvPr>
        </p:nvSpPr>
        <p:spPr>
          <a:xfrm>
            <a:off x="927050" y="5742296"/>
            <a:ext cx="8188800" cy="2319900"/>
          </a:xfrm>
          <a:prstGeom prst="rect">
            <a:avLst/>
          </a:prstGeom>
        </p:spPr>
        <p:txBody>
          <a:bodyPr spcFirstLastPara="1" wrap="square" lIns="176750" tIns="176750" rIns="176750" bIns="176750" anchor="b" anchorCtr="0">
            <a:noAutofit/>
          </a:bodyPr>
          <a:lstStyle/>
          <a:p>
            <a:pPr marL="0" lvl="0" indent="0" rtl="0">
              <a:spcBef>
                <a:spcPts val="0"/>
              </a:spcBef>
              <a:spcAft>
                <a:spcPts val="0"/>
              </a:spcAft>
              <a:buNone/>
            </a:pPr>
            <a:r>
              <a:rPr lang="en" dirty="0">
                <a:latin typeface="+mj-lt"/>
              </a:rPr>
              <a:t>RELATED WORK</a:t>
            </a:r>
            <a:endParaRPr dirty="0">
              <a:latin typeface="+mj-lt"/>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11</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Related </a:t>
            </a:r>
            <a:r>
              <a:rPr lang="en-US" dirty="0" smtClean="0"/>
              <a:t>Work</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04106764"/>
              </p:ext>
            </p:extLst>
          </p:nvPr>
        </p:nvGraphicFramePr>
        <p:xfrm>
          <a:off x="1106130" y="1858018"/>
          <a:ext cx="16149482" cy="7650480"/>
        </p:xfrm>
        <a:graphic>
          <a:graphicData uri="http://schemas.openxmlformats.org/drawingml/2006/table">
            <a:tbl>
              <a:tblPr firstRow="1" bandRow="1">
                <a:tableStyleId>{5C22544A-7EE6-4342-B048-85BDC9FD1C3A}</a:tableStyleId>
              </a:tblPr>
              <a:tblGrid>
                <a:gridCol w="2694945">
                  <a:extLst>
                    <a:ext uri="{9D8B030D-6E8A-4147-A177-3AD203B41FA5}">
                      <a16:colId xmlns:a16="http://schemas.microsoft.com/office/drawing/2014/main" val="3947769181"/>
                    </a:ext>
                  </a:extLst>
                </a:gridCol>
                <a:gridCol w="5379796">
                  <a:extLst>
                    <a:ext uri="{9D8B030D-6E8A-4147-A177-3AD203B41FA5}">
                      <a16:colId xmlns:a16="http://schemas.microsoft.com/office/drawing/2014/main" val="1279412437"/>
                    </a:ext>
                  </a:extLst>
                </a:gridCol>
                <a:gridCol w="6688394">
                  <a:extLst>
                    <a:ext uri="{9D8B030D-6E8A-4147-A177-3AD203B41FA5}">
                      <a16:colId xmlns:a16="http://schemas.microsoft.com/office/drawing/2014/main" val="3680456482"/>
                    </a:ext>
                  </a:extLst>
                </a:gridCol>
                <a:gridCol w="1386347">
                  <a:extLst>
                    <a:ext uri="{9D8B030D-6E8A-4147-A177-3AD203B41FA5}">
                      <a16:colId xmlns:a16="http://schemas.microsoft.com/office/drawing/2014/main" val="2167847264"/>
                    </a:ext>
                  </a:extLst>
                </a:gridCol>
              </a:tblGrid>
              <a:tr h="0">
                <a:tc>
                  <a:txBody>
                    <a:bodyPr/>
                    <a:lstStyle/>
                    <a:p>
                      <a:pPr algn="ctr"/>
                      <a:r>
                        <a:rPr lang="en-US" sz="2000" dirty="0" smtClean="0"/>
                        <a:t>Author</a:t>
                      </a:r>
                      <a:endParaRPr lang="en-US" sz="2000" dirty="0"/>
                    </a:p>
                  </a:txBody>
                  <a:tcPr/>
                </a:tc>
                <a:tc>
                  <a:txBody>
                    <a:bodyPr/>
                    <a:lstStyle/>
                    <a:p>
                      <a:pPr algn="ctr"/>
                      <a:r>
                        <a:rPr lang="en-US" sz="2000" dirty="0" smtClean="0"/>
                        <a:t>Idea and</a:t>
                      </a:r>
                      <a:r>
                        <a:rPr lang="en-US" sz="2000" baseline="0" dirty="0" smtClean="0"/>
                        <a:t> Method</a:t>
                      </a:r>
                      <a:endParaRPr lang="en-US" sz="2000" dirty="0"/>
                    </a:p>
                  </a:txBody>
                  <a:tcPr/>
                </a:tc>
                <a:tc>
                  <a:txBody>
                    <a:bodyPr/>
                    <a:lstStyle/>
                    <a:p>
                      <a:pPr algn="ctr"/>
                      <a:r>
                        <a:rPr lang="en-US" sz="2000" dirty="0" smtClean="0"/>
                        <a:t>Result</a:t>
                      </a:r>
                      <a:endParaRPr lang="en-US" sz="2000" dirty="0"/>
                    </a:p>
                  </a:txBody>
                  <a:tcPr/>
                </a:tc>
                <a:tc>
                  <a:txBody>
                    <a:bodyPr/>
                    <a:lstStyle/>
                    <a:p>
                      <a:pPr algn="ctr"/>
                      <a:r>
                        <a:rPr lang="en-US" sz="2000" dirty="0" smtClean="0"/>
                        <a:t>Compare</a:t>
                      </a:r>
                      <a:endParaRPr lang="en-US" sz="2000" dirty="0"/>
                    </a:p>
                  </a:txBody>
                  <a:tcPr/>
                </a:tc>
                <a:extLst>
                  <a:ext uri="{0D108BD9-81ED-4DB2-BD59-A6C34878D82A}">
                    <a16:rowId xmlns:a16="http://schemas.microsoft.com/office/drawing/2014/main" val="3282798424"/>
                  </a:ext>
                </a:extLst>
              </a:tr>
              <a:tr h="0">
                <a:tc>
                  <a:txBody>
                    <a:bodyPr/>
                    <a:lstStyle/>
                    <a:p>
                      <a:r>
                        <a:rPr lang="pt-BR" sz="2000" dirty="0" smtClean="0"/>
                        <a:t>do Prado, Ferneda et al. 2013</a:t>
                      </a:r>
                      <a:endParaRPr lang="en-US" sz="2000" dirty="0" smtClean="0"/>
                    </a:p>
                  </a:txBody>
                  <a:tcPr/>
                </a:tc>
                <a:tc>
                  <a:txBody>
                    <a:bodyPr/>
                    <a:lstStyle/>
                    <a:p>
                      <a:pPr algn="l"/>
                      <a:r>
                        <a:rPr lang="en-ID" sz="2000" dirty="0" smtClean="0"/>
                        <a:t>Used the Candlestick Chart to learn the candlestick</a:t>
                      </a:r>
                      <a:r>
                        <a:rPr lang="en-ID" sz="2000" baseline="0" dirty="0" smtClean="0"/>
                        <a:t> pattern in Brazilian stock market.</a:t>
                      </a:r>
                      <a:endParaRPr lang="en-ID" sz="2000" dirty="0" smtClean="0"/>
                    </a:p>
                  </a:txBody>
                  <a:tcPr/>
                </a:tc>
                <a:tc>
                  <a:txBody>
                    <a:bodyPr/>
                    <a:lstStyle/>
                    <a:p>
                      <a:pPr algn="l"/>
                      <a:r>
                        <a:rPr lang="en-US" sz="2000" dirty="0" smtClean="0"/>
                        <a:t>Studied</a:t>
                      </a:r>
                      <a:r>
                        <a:rPr lang="en-US" sz="2000" baseline="0" dirty="0" smtClean="0"/>
                        <a:t> 16 candlestick patterns, concluded 9 patterns appeared with a frequency higher than 1%. </a:t>
                      </a:r>
                      <a:r>
                        <a:rPr lang="en-ID" sz="2000" baseline="0" dirty="0" smtClean="0"/>
                        <a:t>Pattern with greatest predictive ability was </a:t>
                      </a:r>
                      <a:r>
                        <a:rPr lang="en-ID" sz="2000" baseline="0" dirty="0" err="1" smtClean="0"/>
                        <a:t>Harami</a:t>
                      </a:r>
                      <a:r>
                        <a:rPr lang="en-ID" sz="2000" baseline="0" dirty="0" smtClean="0"/>
                        <a:t>-Bullish.</a:t>
                      </a:r>
                      <a:endParaRPr lang="en-US" sz="2000" dirty="0"/>
                    </a:p>
                  </a:txBody>
                  <a:tcPr/>
                </a:tc>
                <a:tc>
                  <a:txBody>
                    <a:bodyPr/>
                    <a:lstStyle/>
                    <a:p>
                      <a:pPr algn="ctr"/>
                      <a:r>
                        <a:rPr lang="en-US" sz="2000" dirty="0" smtClean="0"/>
                        <a:t>No</a:t>
                      </a:r>
                      <a:endParaRPr lang="en-US" sz="2000" dirty="0"/>
                    </a:p>
                  </a:txBody>
                  <a:tcPr/>
                </a:tc>
                <a:extLst>
                  <a:ext uri="{0D108BD9-81ED-4DB2-BD59-A6C34878D82A}">
                    <a16:rowId xmlns:a16="http://schemas.microsoft.com/office/drawing/2014/main" val="2423564067"/>
                  </a:ext>
                </a:extLst>
              </a:tr>
              <a:tr h="0">
                <a:tc>
                  <a:txBody>
                    <a:bodyPr/>
                    <a:lstStyle/>
                    <a:p>
                      <a:r>
                        <a:rPr lang="en-US" sz="2000" dirty="0" smtClean="0"/>
                        <a:t>Tsai and </a:t>
                      </a:r>
                      <a:r>
                        <a:rPr lang="en-US" sz="2000" dirty="0" err="1" smtClean="0"/>
                        <a:t>Quan</a:t>
                      </a:r>
                      <a:r>
                        <a:rPr lang="en-US" sz="2000" dirty="0" smtClean="0"/>
                        <a:t> 2014</a:t>
                      </a:r>
                    </a:p>
                  </a:txBody>
                  <a:tcPr/>
                </a:tc>
                <a:tc>
                  <a:txBody>
                    <a:bodyPr/>
                    <a:lstStyle/>
                    <a:p>
                      <a:pPr algn="l"/>
                      <a:r>
                        <a:rPr lang="en-ID" sz="2000" dirty="0" smtClean="0"/>
                        <a:t>Utilized the candlestick chart to combine</a:t>
                      </a:r>
                      <a:r>
                        <a:rPr lang="en-ID" sz="2000" baseline="0" dirty="0" smtClean="0"/>
                        <a:t> with 7 different wavelet-based texture to analyse the candlestick chart.</a:t>
                      </a:r>
                      <a:endParaRPr lang="en-ID" sz="2000" dirty="0" smtClean="0"/>
                    </a:p>
                  </a:txBody>
                  <a:tcPr/>
                </a:tc>
                <a:tc>
                  <a:txBody>
                    <a:bodyPr/>
                    <a:lstStyle/>
                    <a:p>
                      <a:pPr algn="l"/>
                      <a:r>
                        <a:rPr lang="en-US" sz="2000" dirty="0" smtClean="0"/>
                        <a:t>Via</a:t>
                      </a:r>
                      <a:r>
                        <a:rPr lang="en-US" sz="2000" baseline="0" dirty="0" smtClean="0"/>
                        <a:t> content-based image retrieval (CIBR) with </a:t>
                      </a:r>
                      <a:r>
                        <a:rPr lang="en-US" sz="2000" dirty="0" smtClean="0"/>
                        <a:t>63</a:t>
                      </a:r>
                      <a:r>
                        <a:rPr lang="en-US" sz="2000" baseline="0" dirty="0" smtClean="0"/>
                        <a:t> % accuracy.</a:t>
                      </a:r>
                      <a:endParaRPr lang="en-US" sz="2000" dirty="0" smtClean="0"/>
                    </a:p>
                  </a:txBody>
                  <a:tcPr/>
                </a:tc>
                <a:tc>
                  <a:txBody>
                    <a:bodyPr/>
                    <a:lstStyle/>
                    <a:p>
                      <a:pPr algn="ctr"/>
                      <a:r>
                        <a:rPr lang="en-US" sz="2000" dirty="0" smtClean="0"/>
                        <a:t>No</a:t>
                      </a:r>
                    </a:p>
                  </a:txBody>
                  <a:tcPr/>
                </a:tc>
                <a:extLst>
                  <a:ext uri="{0D108BD9-81ED-4DB2-BD59-A6C34878D82A}">
                    <a16:rowId xmlns:a16="http://schemas.microsoft.com/office/drawing/2014/main" val="3792548864"/>
                  </a:ext>
                </a:extLst>
              </a:tr>
              <a:tr h="0">
                <a:tc>
                  <a:txBody>
                    <a:bodyPr/>
                    <a:lstStyle/>
                    <a:p>
                      <a:r>
                        <a:rPr lang="en-US" sz="2000" dirty="0" smtClean="0"/>
                        <a:t>Patel, Shah et al.</a:t>
                      </a:r>
                      <a:r>
                        <a:rPr lang="en-US" sz="2000" baseline="0" dirty="0" smtClean="0"/>
                        <a:t> 2015</a:t>
                      </a:r>
                      <a:endParaRPr lang="en-US" sz="2000" dirty="0" smtClean="0"/>
                    </a:p>
                  </a:txBody>
                  <a:tcPr/>
                </a:tc>
                <a:tc>
                  <a:txBody>
                    <a:bodyPr/>
                    <a:lstStyle/>
                    <a:p>
                      <a:pPr algn="l"/>
                      <a:r>
                        <a:rPr lang="en-ID" sz="2000" dirty="0" smtClean="0"/>
                        <a:t>Added 10 technical analysis in feature set to perform stock market prediction using 4 algorithm (ANN, SVM, random forest, naive-</a:t>
                      </a:r>
                      <a:r>
                        <a:rPr lang="en-ID" sz="2000" dirty="0" err="1" smtClean="0"/>
                        <a:t>bayes</a:t>
                      </a:r>
                      <a:r>
                        <a:rPr lang="en-ID" sz="2000" dirty="0" smtClean="0"/>
                        <a:t>).</a:t>
                      </a:r>
                    </a:p>
                  </a:txBody>
                  <a:tcPr/>
                </a:tc>
                <a:tc>
                  <a:txBody>
                    <a:bodyPr/>
                    <a:lstStyle/>
                    <a:p>
                      <a:pPr algn="l"/>
                      <a:r>
                        <a:rPr lang="en-ID" sz="2000" dirty="0" smtClean="0"/>
                        <a:t>Highest result by naive-</a:t>
                      </a:r>
                      <a:r>
                        <a:rPr lang="en-ID" sz="2000" dirty="0" err="1" smtClean="0"/>
                        <a:t>bayes</a:t>
                      </a:r>
                      <a:r>
                        <a:rPr lang="en-ID" sz="2000" dirty="0" smtClean="0"/>
                        <a:t> with average 90 % accuracy.</a:t>
                      </a:r>
                    </a:p>
                  </a:txBody>
                  <a:tcPr/>
                </a:tc>
                <a:tc>
                  <a:txBody>
                    <a:bodyPr/>
                    <a:lstStyle/>
                    <a:p>
                      <a:pPr algn="ctr"/>
                      <a:r>
                        <a:rPr lang="en-ID" sz="2000" dirty="0" smtClean="0"/>
                        <a:t>Yes</a:t>
                      </a:r>
                    </a:p>
                  </a:txBody>
                  <a:tcPr/>
                </a:tc>
                <a:extLst>
                  <a:ext uri="{0D108BD9-81ED-4DB2-BD59-A6C34878D82A}">
                    <a16:rowId xmlns:a16="http://schemas.microsoft.com/office/drawing/2014/main" val="1060488216"/>
                  </a:ext>
                </a:extLst>
              </a:tr>
              <a:tr h="0">
                <a:tc>
                  <a:txBody>
                    <a:bodyPr/>
                    <a:lstStyle/>
                    <a:p>
                      <a:r>
                        <a:rPr lang="en-US" sz="2000" dirty="0" err="1" smtClean="0"/>
                        <a:t>Khaidem</a:t>
                      </a:r>
                      <a:r>
                        <a:rPr lang="en-US" sz="2000" dirty="0" smtClean="0"/>
                        <a:t>, </a:t>
                      </a:r>
                      <a:r>
                        <a:rPr lang="en-US" sz="2000" dirty="0" err="1" smtClean="0"/>
                        <a:t>Saha</a:t>
                      </a:r>
                      <a:r>
                        <a:rPr lang="en-US" sz="2000" dirty="0" smtClean="0"/>
                        <a:t> et al. 2016</a:t>
                      </a:r>
                    </a:p>
                  </a:txBody>
                  <a:tcPr/>
                </a:tc>
                <a:tc>
                  <a:txBody>
                    <a:bodyPr/>
                    <a:lstStyle/>
                    <a:p>
                      <a:pPr algn="l"/>
                      <a:r>
                        <a:rPr lang="en-ID" sz="2000" dirty="0" smtClean="0"/>
                        <a:t>Using historical trading</a:t>
                      </a:r>
                      <a:r>
                        <a:rPr lang="en-ID" sz="2000" baseline="0" dirty="0" smtClean="0"/>
                        <a:t> data from Apple, Samsung and GE to predict stock market using random forest with adding Relative Strength Index (RSI)</a:t>
                      </a:r>
                      <a:endParaRPr lang="en-ID" sz="2000" dirty="0" smtClean="0"/>
                    </a:p>
                  </a:txBody>
                  <a:tcPr/>
                </a:tc>
                <a:tc>
                  <a:txBody>
                    <a:bodyPr/>
                    <a:lstStyle/>
                    <a:p>
                      <a:pPr algn="l"/>
                      <a:r>
                        <a:rPr lang="en-ID" sz="2000" dirty="0" smtClean="0"/>
                        <a:t>Average result is 89 % accuracy.</a:t>
                      </a:r>
                    </a:p>
                  </a:txBody>
                  <a:tcPr/>
                </a:tc>
                <a:tc>
                  <a:txBody>
                    <a:bodyPr/>
                    <a:lstStyle/>
                    <a:p>
                      <a:pPr algn="ctr"/>
                      <a:r>
                        <a:rPr lang="en-ID" sz="2000" dirty="0" smtClean="0"/>
                        <a:t>Yes</a:t>
                      </a:r>
                    </a:p>
                  </a:txBody>
                  <a:tcPr/>
                </a:tc>
                <a:extLst>
                  <a:ext uri="{0D108BD9-81ED-4DB2-BD59-A6C34878D82A}">
                    <a16:rowId xmlns:a16="http://schemas.microsoft.com/office/drawing/2014/main" val="204269862"/>
                  </a:ext>
                </a:extLst>
              </a:tr>
              <a:tr h="0">
                <a:tc>
                  <a:txBody>
                    <a:bodyPr/>
                    <a:lstStyle/>
                    <a:p>
                      <a:r>
                        <a:rPr lang="en-US" sz="2000" dirty="0" smtClean="0"/>
                        <a:t>Hu, Hu et al. 2017</a:t>
                      </a:r>
                    </a:p>
                  </a:txBody>
                  <a:tcPr/>
                </a:tc>
                <a:tc>
                  <a:txBody>
                    <a:bodyPr/>
                    <a:lstStyle/>
                    <a:p>
                      <a:pPr algn="l"/>
                      <a:r>
                        <a:rPr lang="en-ID" sz="2000" dirty="0" smtClean="0"/>
                        <a:t>Used the candlestick chart to build a decision-making system in stock market investment. They used the convolutional encoder to learn the patterns contained in the candlestick chart.</a:t>
                      </a:r>
                    </a:p>
                  </a:txBody>
                  <a:tcPr/>
                </a:tc>
                <a:tc>
                  <a:txBody>
                    <a:bodyPr/>
                    <a:lstStyle/>
                    <a:p>
                      <a:pPr algn="l"/>
                      <a:r>
                        <a:rPr lang="en-ID" sz="2000" dirty="0" smtClean="0"/>
                        <a:t>their portfolio achieved the highest</a:t>
                      </a:r>
                    </a:p>
                    <a:p>
                      <a:pPr algn="l"/>
                      <a:r>
                        <a:rPr lang="en-ID" sz="2000" dirty="0" smtClean="0"/>
                        <a:t>returns: Total (215.4%), daily (16.7%), monthly (16.6%),</a:t>
                      </a:r>
                    </a:p>
                    <a:p>
                      <a:pPr algn="l"/>
                      <a:r>
                        <a:rPr lang="en-ID" sz="2000" dirty="0" smtClean="0"/>
                        <a:t>yearly (11.8%) in 2000 trading days.</a:t>
                      </a:r>
                    </a:p>
                  </a:txBody>
                  <a:tcPr/>
                </a:tc>
                <a:tc>
                  <a:txBody>
                    <a:bodyPr/>
                    <a:lstStyle/>
                    <a:p>
                      <a:pPr algn="ctr"/>
                      <a:r>
                        <a:rPr lang="en-ID" sz="2000" dirty="0" smtClean="0"/>
                        <a:t>No</a:t>
                      </a:r>
                    </a:p>
                  </a:txBody>
                  <a:tcPr/>
                </a:tc>
                <a:extLst>
                  <a:ext uri="{0D108BD9-81ED-4DB2-BD59-A6C34878D82A}">
                    <a16:rowId xmlns:a16="http://schemas.microsoft.com/office/drawing/2014/main" val="956867246"/>
                  </a:ext>
                </a:extLst>
              </a:tr>
              <a:tr h="0">
                <a:tc>
                  <a:txBody>
                    <a:bodyPr/>
                    <a:lstStyle/>
                    <a:p>
                      <a:r>
                        <a:rPr lang="en-US" sz="2000" dirty="0" smtClean="0"/>
                        <a:t>Zhang, Zhang</a:t>
                      </a:r>
                      <a:r>
                        <a:rPr lang="en-US" sz="2000" baseline="0" dirty="0" smtClean="0"/>
                        <a:t> et al. 2018</a:t>
                      </a:r>
                      <a:endParaRPr lang="en-US" sz="2000" dirty="0" smtClean="0"/>
                    </a:p>
                  </a:txBody>
                  <a:tcPr/>
                </a:tc>
                <a:tc>
                  <a:txBody>
                    <a:bodyPr/>
                    <a:lstStyle/>
                    <a:p>
                      <a:pPr algn="l"/>
                      <a:r>
                        <a:rPr lang="en-ID" sz="2000" dirty="0" smtClean="0"/>
                        <a:t>Combine trading data with sentiment from social media and financial news in Hong Kong stock market.</a:t>
                      </a:r>
                    </a:p>
                  </a:txBody>
                  <a:tcPr/>
                </a:tc>
                <a:tc>
                  <a:txBody>
                    <a:bodyPr/>
                    <a:lstStyle/>
                    <a:p>
                      <a:pPr algn="l"/>
                      <a:r>
                        <a:rPr lang="en-ID" sz="2000" dirty="0" smtClean="0"/>
                        <a:t>Highest result 61 % accuracy.</a:t>
                      </a:r>
                    </a:p>
                    <a:p>
                      <a:pPr algn="l"/>
                      <a:endParaRPr lang="en-ID" sz="2000" dirty="0" smtClean="0"/>
                    </a:p>
                  </a:txBody>
                  <a:tcPr/>
                </a:tc>
                <a:tc>
                  <a:txBody>
                    <a:bodyPr/>
                    <a:lstStyle/>
                    <a:p>
                      <a:pPr algn="ctr"/>
                      <a:r>
                        <a:rPr lang="en-ID" sz="2000" dirty="0" smtClean="0"/>
                        <a:t>Yes</a:t>
                      </a:r>
                    </a:p>
                  </a:txBody>
                  <a:tcPr/>
                </a:tc>
                <a:extLst>
                  <a:ext uri="{0D108BD9-81ED-4DB2-BD59-A6C34878D82A}">
                    <a16:rowId xmlns:a16="http://schemas.microsoft.com/office/drawing/2014/main" val="1950131654"/>
                  </a:ext>
                </a:extLst>
              </a:tr>
            </a:tbl>
          </a:graphicData>
        </a:graphic>
      </p:graphicFrame>
      <p:grpSp>
        <p:nvGrpSpPr>
          <p:cNvPr id="7" name="Google Shape;636;p44"/>
          <p:cNvGrpSpPr/>
          <p:nvPr/>
        </p:nvGrpSpPr>
        <p:grpSpPr>
          <a:xfrm>
            <a:off x="311165" y="688669"/>
            <a:ext cx="618082" cy="806298"/>
            <a:chOff x="590250" y="244200"/>
            <a:chExt cx="407975" cy="532175"/>
          </a:xfrm>
        </p:grpSpPr>
        <p:sp>
          <p:nvSpPr>
            <p:cNvPr id="8" name="Google Shape;637;p44"/>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 name="Google Shape;638;p44"/>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 name="Google Shape;639;p44"/>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1" name="Google Shape;640;p44"/>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2" name="Google Shape;641;p44"/>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3" name="Google Shape;642;p44"/>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4" name="Google Shape;643;p44"/>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5" name="Google Shape;644;p44"/>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6" name="Google Shape;645;p44"/>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7" name="Google Shape;646;p44"/>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8" name="Google Shape;647;p44"/>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9" name="Google Shape;648;p44"/>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20" name="Google Shape;649;p44"/>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21" name="Google Shape;650;p44"/>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4532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45"/>
          <p:cNvSpPr txBox="1">
            <a:spLocks noGrp="1"/>
          </p:cNvSpPr>
          <p:nvPr>
            <p:ph type="ctrTitle"/>
          </p:nvPr>
        </p:nvSpPr>
        <p:spPr>
          <a:xfrm>
            <a:off x="927050" y="5742296"/>
            <a:ext cx="8188800" cy="2319900"/>
          </a:xfrm>
          <a:prstGeom prst="rect">
            <a:avLst/>
          </a:prstGeom>
        </p:spPr>
        <p:txBody>
          <a:bodyPr spcFirstLastPara="1" wrap="square" lIns="176750" tIns="176750" rIns="176750" bIns="176750" anchor="b" anchorCtr="0">
            <a:noAutofit/>
          </a:bodyPr>
          <a:lstStyle/>
          <a:p>
            <a:pPr marL="0" lvl="0" indent="0" rtl="0">
              <a:spcBef>
                <a:spcPts val="0"/>
              </a:spcBef>
              <a:spcAft>
                <a:spcPts val="0"/>
              </a:spcAft>
              <a:buNone/>
            </a:pPr>
            <a:r>
              <a:rPr lang="en" dirty="0">
                <a:latin typeface="+mj-lt"/>
              </a:rPr>
              <a:t>METHODOLOGY</a:t>
            </a:r>
            <a:endParaRPr dirty="0">
              <a:latin typeface="+mj-lt"/>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13</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ounded Rectangle 83"/>
          <p:cNvSpPr/>
          <p:nvPr/>
        </p:nvSpPr>
        <p:spPr>
          <a:xfrm>
            <a:off x="1045029" y="7592828"/>
            <a:ext cx="4545874" cy="221359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3" name="Rounded Rectangle 82"/>
          <p:cNvSpPr/>
          <p:nvPr/>
        </p:nvSpPr>
        <p:spPr>
          <a:xfrm>
            <a:off x="991049" y="4761104"/>
            <a:ext cx="13822233" cy="236809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Rounded Rectangle 22"/>
          <p:cNvSpPr/>
          <p:nvPr/>
        </p:nvSpPr>
        <p:spPr>
          <a:xfrm>
            <a:off x="1045029" y="1929380"/>
            <a:ext cx="15819120" cy="236809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Right Arrow Callout 14"/>
          <p:cNvSpPr/>
          <p:nvPr/>
        </p:nvSpPr>
        <p:spPr>
          <a:xfrm>
            <a:off x="1236690" y="2254108"/>
            <a:ext cx="3944983" cy="1907178"/>
          </a:xfrm>
          <a:prstGeom prst="rightArrowCallout">
            <a:avLst>
              <a:gd name="adj1" fmla="val 30479"/>
              <a:gd name="adj2" fmla="val 24315"/>
              <a:gd name="adj3" fmla="val 20890"/>
              <a:gd name="adj4" fmla="val 52668"/>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Title 1026"/>
          <p:cNvSpPr>
            <a:spLocks noGrp="1"/>
          </p:cNvSpPr>
          <p:nvPr>
            <p:ph type="title"/>
          </p:nvPr>
        </p:nvSpPr>
        <p:spPr/>
        <p:txBody>
          <a:bodyPr/>
          <a:lstStyle/>
          <a:p>
            <a:r>
              <a:rPr lang="en-US" dirty="0" smtClean="0"/>
              <a:t>Methodology Design</a:t>
            </a:r>
            <a:endParaRPr lang="en-US" dirty="0"/>
          </a:p>
        </p:txBody>
      </p:sp>
      <p:sp>
        <p:nvSpPr>
          <p:cNvPr id="3" name="Rounded Rectangle 2"/>
          <p:cNvSpPr/>
          <p:nvPr/>
        </p:nvSpPr>
        <p:spPr>
          <a:xfrm>
            <a:off x="9692437" y="376826"/>
            <a:ext cx="7040315" cy="1375602"/>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4" name="Picture 12" descr="Image result for databas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1097" y="964628"/>
            <a:ext cx="602568" cy="6025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Image result for yahoo finance 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63333" l="9921" r="91667">
                        <a14:foregroundMark x1="33135" y1="46667" x2="33135" y2="46667"/>
                        <a14:foregroundMark x1="42460" y1="47500" x2="42460" y2="47500"/>
                        <a14:foregroundMark x1="56151" y1="46111" x2="56151" y2="46111"/>
                        <a14:foregroundMark x1="70635" y1="44722" x2="70635" y2="44722"/>
                        <a14:foregroundMark x1="87103" y1="42222" x2="87103" y2="42222"/>
                        <a14:foregroundMark x1="85913" y1="53889" x2="85913" y2="53889"/>
                        <a14:foregroundMark x1="47222" y1="59444" x2="47222" y2="59444"/>
                        <a14:foregroundMark x1="51389" y1="58889" x2="51389" y2="58889"/>
                        <a14:foregroundMark x1="54365" y1="59167" x2="54365" y2="59167"/>
                        <a14:foregroundMark x1="60714" y1="60000" x2="60714" y2="60000"/>
                        <a14:foregroundMark x1="65476" y1="59444" x2="65476" y2="59444"/>
                        <a14:foregroundMark x1="72024" y1="58611" x2="72024" y2="58611"/>
                        <a14:foregroundMark x1="77183" y1="58611" x2="77183" y2="58611"/>
                      </a14:backgroundRemoval>
                    </a14:imgEffect>
                  </a14:imgLayer>
                </a14:imgProps>
              </a:ext>
              <a:ext uri="{28A0092B-C50C-407E-A947-70E740481C1C}">
                <a14:useLocalDpi xmlns:a14="http://schemas.microsoft.com/office/drawing/2010/main" val="0"/>
              </a:ext>
            </a:extLst>
          </a:blip>
          <a:srcRect l="9286" t="35105" r="10234" b="36066"/>
          <a:stretch/>
        </p:blipFill>
        <p:spPr bwMode="auto">
          <a:xfrm>
            <a:off x="9692437" y="681490"/>
            <a:ext cx="1109084" cy="283774"/>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10869487" y="842644"/>
            <a:ext cx="2605429" cy="82021"/>
          </a:xfrm>
          <a:prstGeom prst="rightArrow">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036834079"/>
              </p:ext>
            </p:extLst>
          </p:nvPr>
        </p:nvGraphicFramePr>
        <p:xfrm>
          <a:off x="13542882" y="852099"/>
          <a:ext cx="3006990" cy="696750"/>
        </p:xfrm>
        <a:graphic>
          <a:graphicData uri="http://schemas.openxmlformats.org/drawingml/2006/table">
            <a:tbl>
              <a:tblPr firstRow="1" bandRow="1">
                <a:tableStyleId>{5C22544A-7EE6-4342-B048-85BDC9FD1C3A}</a:tableStyleId>
              </a:tblPr>
              <a:tblGrid>
                <a:gridCol w="609693">
                  <a:extLst>
                    <a:ext uri="{9D8B030D-6E8A-4147-A177-3AD203B41FA5}">
                      <a16:colId xmlns:a16="http://schemas.microsoft.com/office/drawing/2014/main" val="954236972"/>
                    </a:ext>
                  </a:extLst>
                </a:gridCol>
                <a:gridCol w="675051">
                  <a:extLst>
                    <a:ext uri="{9D8B030D-6E8A-4147-A177-3AD203B41FA5}">
                      <a16:colId xmlns:a16="http://schemas.microsoft.com/office/drawing/2014/main" val="3213070271"/>
                    </a:ext>
                  </a:extLst>
                </a:gridCol>
                <a:gridCol w="778904">
                  <a:extLst>
                    <a:ext uri="{9D8B030D-6E8A-4147-A177-3AD203B41FA5}">
                      <a16:colId xmlns:a16="http://schemas.microsoft.com/office/drawing/2014/main" val="1434065941"/>
                    </a:ext>
                  </a:extLst>
                </a:gridCol>
                <a:gridCol w="943342">
                  <a:extLst>
                    <a:ext uri="{9D8B030D-6E8A-4147-A177-3AD203B41FA5}">
                      <a16:colId xmlns:a16="http://schemas.microsoft.com/office/drawing/2014/main" val="1351170186"/>
                    </a:ext>
                  </a:extLst>
                </a:gridCol>
              </a:tblGrid>
              <a:tr h="194857">
                <a:tc>
                  <a:txBody>
                    <a:bodyPr/>
                    <a:lstStyle/>
                    <a:p>
                      <a:pPr algn="ctr"/>
                      <a:r>
                        <a:rPr lang="en-US" sz="1000" dirty="0" smtClean="0">
                          <a:solidFill>
                            <a:schemeClr val="tx1"/>
                          </a:solidFill>
                          <a:latin typeface="+mn-lt"/>
                          <a:ea typeface="Roboto" pitchFamily="2" charset="0"/>
                        </a:rPr>
                        <a:t>Name</a:t>
                      </a:r>
                      <a:endParaRPr lang="en-US" sz="1000" dirty="0">
                        <a:solidFill>
                          <a:schemeClr val="tx1"/>
                        </a:solidFill>
                        <a:latin typeface="+mn-lt"/>
                        <a:ea typeface="Roboto" pitchFamily="2" charset="0"/>
                      </a:endParaRPr>
                    </a:p>
                  </a:txBody>
                  <a:tcPr marL="79850" marR="79850" marT="39925" marB="39925"/>
                </a:tc>
                <a:tc>
                  <a:txBody>
                    <a:bodyPr/>
                    <a:lstStyle/>
                    <a:p>
                      <a:pPr algn="ctr"/>
                      <a:r>
                        <a:rPr lang="en-US" sz="1000" dirty="0" smtClean="0">
                          <a:solidFill>
                            <a:schemeClr val="tx1"/>
                          </a:solidFill>
                          <a:latin typeface="+mn-lt"/>
                          <a:ea typeface="Roboto" pitchFamily="2" charset="0"/>
                        </a:rPr>
                        <a:t>Training</a:t>
                      </a:r>
                      <a:endParaRPr lang="en-US" sz="1000" dirty="0">
                        <a:solidFill>
                          <a:schemeClr val="tx1"/>
                        </a:solidFill>
                        <a:latin typeface="+mn-lt"/>
                        <a:ea typeface="Roboto" pitchFamily="2" charset="0"/>
                      </a:endParaRPr>
                    </a:p>
                  </a:txBody>
                  <a:tcPr marL="79850" marR="79850" marT="39925" marB="39925">
                    <a:solidFill>
                      <a:schemeClr val="accent4">
                        <a:lumMod val="60000"/>
                        <a:lumOff val="40000"/>
                      </a:schemeClr>
                    </a:solidFill>
                  </a:tcPr>
                </a:tc>
                <a:tc>
                  <a:txBody>
                    <a:bodyPr/>
                    <a:lstStyle/>
                    <a:p>
                      <a:pPr algn="ctr"/>
                      <a:r>
                        <a:rPr lang="en-US" sz="1000" dirty="0" smtClean="0">
                          <a:solidFill>
                            <a:schemeClr val="tx1"/>
                          </a:solidFill>
                          <a:latin typeface="+mn-lt"/>
                          <a:ea typeface="Roboto" pitchFamily="2" charset="0"/>
                        </a:rPr>
                        <a:t>Testing</a:t>
                      </a:r>
                      <a:endParaRPr lang="en-US" sz="1000" dirty="0">
                        <a:solidFill>
                          <a:schemeClr val="tx1"/>
                        </a:solidFill>
                        <a:latin typeface="+mn-lt"/>
                        <a:ea typeface="Roboto" pitchFamily="2" charset="0"/>
                      </a:endParaRPr>
                    </a:p>
                  </a:txBody>
                  <a:tcPr marL="79850" marR="79850" marT="39925" marB="39925">
                    <a:solidFill>
                      <a:schemeClr val="accent6">
                        <a:lumMod val="60000"/>
                        <a:lumOff val="40000"/>
                      </a:schemeClr>
                    </a:solidFill>
                  </a:tcPr>
                </a:tc>
                <a:tc>
                  <a:txBody>
                    <a:bodyPr/>
                    <a:lstStyle/>
                    <a:p>
                      <a:pPr algn="ctr"/>
                      <a:r>
                        <a:rPr lang="en-US" sz="1000" dirty="0" smtClean="0">
                          <a:solidFill>
                            <a:schemeClr val="tx1"/>
                          </a:solidFill>
                          <a:latin typeface="+mn-lt"/>
                          <a:ea typeface="Roboto" pitchFamily="2" charset="0"/>
                        </a:rPr>
                        <a:t>Independent</a:t>
                      </a:r>
                      <a:endParaRPr lang="en-US" sz="1000" dirty="0">
                        <a:solidFill>
                          <a:schemeClr val="tx1"/>
                        </a:solidFill>
                        <a:latin typeface="+mn-lt"/>
                        <a:ea typeface="Roboto" pitchFamily="2" charset="0"/>
                      </a:endParaRPr>
                    </a:p>
                  </a:txBody>
                  <a:tcPr marL="79850" marR="79850" marT="39925" marB="39925">
                    <a:solidFill>
                      <a:schemeClr val="accent2">
                        <a:lumMod val="60000"/>
                        <a:lumOff val="40000"/>
                      </a:schemeClr>
                    </a:solidFill>
                  </a:tcPr>
                </a:tc>
                <a:extLst>
                  <a:ext uri="{0D108BD9-81ED-4DB2-BD59-A6C34878D82A}">
                    <a16:rowId xmlns:a16="http://schemas.microsoft.com/office/drawing/2014/main" val="3831834017"/>
                  </a:ext>
                </a:extLst>
              </a:tr>
              <a:tr h="194857">
                <a:tc>
                  <a:txBody>
                    <a:bodyPr/>
                    <a:lstStyle/>
                    <a:p>
                      <a:pPr algn="ctr"/>
                      <a:r>
                        <a:rPr lang="en-US" sz="1000" dirty="0" smtClean="0">
                          <a:solidFill>
                            <a:schemeClr val="tx1"/>
                          </a:solidFill>
                          <a:latin typeface="+mn-lt"/>
                          <a:ea typeface="Roboto" pitchFamily="2" charset="0"/>
                        </a:rPr>
                        <a:t>TW50</a:t>
                      </a:r>
                      <a:endParaRPr lang="en-US" sz="1000" dirty="0">
                        <a:solidFill>
                          <a:schemeClr val="tx1"/>
                        </a:solidFill>
                        <a:latin typeface="+mn-lt"/>
                        <a:ea typeface="Roboto" pitchFamily="2" charset="0"/>
                      </a:endParaRPr>
                    </a:p>
                  </a:txBody>
                  <a:tcPr marL="79850" marR="79850" marT="39925" marB="39925">
                    <a:solidFill>
                      <a:schemeClr val="accent1"/>
                    </a:solidFill>
                  </a:tcPr>
                </a:tc>
                <a:tc>
                  <a:txBody>
                    <a:bodyPr/>
                    <a:lstStyle/>
                    <a:p>
                      <a:pPr algn="ctr"/>
                      <a:r>
                        <a:rPr lang="en-US" sz="1000" dirty="0" smtClean="0">
                          <a:solidFill>
                            <a:schemeClr val="tx1"/>
                          </a:solidFill>
                          <a:latin typeface="+mn-lt"/>
                          <a:ea typeface="Roboto" pitchFamily="2" charset="0"/>
                        </a:rPr>
                        <a:t>198866</a:t>
                      </a:r>
                      <a:endParaRPr lang="en-US" sz="1000" dirty="0">
                        <a:solidFill>
                          <a:schemeClr val="tx1"/>
                        </a:solidFill>
                        <a:latin typeface="+mn-lt"/>
                        <a:ea typeface="Roboto" pitchFamily="2" charset="0"/>
                      </a:endParaRPr>
                    </a:p>
                  </a:txBody>
                  <a:tcPr marL="79850" marR="79850" marT="39925" marB="39925">
                    <a:solidFill>
                      <a:schemeClr val="accent4">
                        <a:lumMod val="60000"/>
                        <a:lumOff val="40000"/>
                      </a:schemeClr>
                    </a:solidFill>
                  </a:tcPr>
                </a:tc>
                <a:tc>
                  <a:txBody>
                    <a:bodyPr/>
                    <a:lstStyle/>
                    <a:p>
                      <a:pPr algn="ctr"/>
                      <a:r>
                        <a:rPr lang="en-US" sz="1000" dirty="0" smtClean="0">
                          <a:solidFill>
                            <a:schemeClr val="tx1"/>
                          </a:solidFill>
                          <a:latin typeface="+mn-lt"/>
                          <a:ea typeface="Roboto" pitchFamily="2" charset="0"/>
                        </a:rPr>
                        <a:t>14756</a:t>
                      </a:r>
                      <a:endParaRPr lang="en-US" sz="1000" dirty="0">
                        <a:solidFill>
                          <a:schemeClr val="tx1"/>
                        </a:solidFill>
                        <a:latin typeface="+mn-lt"/>
                        <a:ea typeface="Roboto" pitchFamily="2" charset="0"/>
                      </a:endParaRPr>
                    </a:p>
                  </a:txBody>
                  <a:tcPr marL="79850" marR="79850" marT="39925" marB="39925">
                    <a:solidFill>
                      <a:schemeClr val="accent6">
                        <a:lumMod val="60000"/>
                        <a:lumOff val="40000"/>
                      </a:schemeClr>
                    </a:solidFill>
                  </a:tcPr>
                </a:tc>
                <a:tc>
                  <a:txBody>
                    <a:bodyPr/>
                    <a:lstStyle/>
                    <a:p>
                      <a:pPr algn="ctr"/>
                      <a:r>
                        <a:rPr lang="en-US" sz="1000" dirty="0" smtClean="0">
                          <a:solidFill>
                            <a:schemeClr val="tx1"/>
                          </a:solidFill>
                          <a:latin typeface="+mn-lt"/>
                          <a:ea typeface="Roboto" pitchFamily="2" charset="0"/>
                        </a:rPr>
                        <a:t>348</a:t>
                      </a:r>
                      <a:endParaRPr lang="en-US" sz="1000" dirty="0">
                        <a:solidFill>
                          <a:schemeClr val="tx1"/>
                        </a:solidFill>
                        <a:latin typeface="+mn-lt"/>
                        <a:ea typeface="Roboto" pitchFamily="2" charset="0"/>
                      </a:endParaRPr>
                    </a:p>
                  </a:txBody>
                  <a:tcPr marL="79850" marR="79850" marT="39925" marB="39925">
                    <a:solidFill>
                      <a:schemeClr val="accent2">
                        <a:lumMod val="60000"/>
                        <a:lumOff val="40000"/>
                      </a:schemeClr>
                    </a:solidFill>
                  </a:tcPr>
                </a:tc>
                <a:extLst>
                  <a:ext uri="{0D108BD9-81ED-4DB2-BD59-A6C34878D82A}">
                    <a16:rowId xmlns:a16="http://schemas.microsoft.com/office/drawing/2014/main" val="2408057301"/>
                  </a:ext>
                </a:extLst>
              </a:tr>
              <a:tr h="194857">
                <a:tc>
                  <a:txBody>
                    <a:bodyPr/>
                    <a:lstStyle/>
                    <a:p>
                      <a:pPr algn="ctr"/>
                      <a:r>
                        <a:rPr lang="en-US" sz="1000" dirty="0" smtClean="0">
                          <a:solidFill>
                            <a:schemeClr val="tx1"/>
                          </a:solidFill>
                          <a:latin typeface="+mn-lt"/>
                          <a:ea typeface="Roboto" pitchFamily="2" charset="0"/>
                        </a:rPr>
                        <a:t>ID10</a:t>
                      </a:r>
                      <a:endParaRPr lang="en-US" sz="1000" dirty="0">
                        <a:solidFill>
                          <a:schemeClr val="tx1"/>
                        </a:solidFill>
                        <a:latin typeface="+mn-lt"/>
                        <a:ea typeface="Roboto" pitchFamily="2" charset="0"/>
                      </a:endParaRPr>
                    </a:p>
                  </a:txBody>
                  <a:tcPr marL="79850" marR="79850" marT="39925" marB="39925">
                    <a:solidFill>
                      <a:schemeClr val="accent1"/>
                    </a:solidFill>
                  </a:tcPr>
                </a:tc>
                <a:tc>
                  <a:txBody>
                    <a:bodyPr/>
                    <a:lstStyle/>
                    <a:p>
                      <a:pPr algn="ctr"/>
                      <a:r>
                        <a:rPr lang="en-US" sz="1000" dirty="0" smtClean="0">
                          <a:solidFill>
                            <a:schemeClr val="tx1"/>
                          </a:solidFill>
                          <a:latin typeface="+mn-lt"/>
                          <a:ea typeface="Roboto" pitchFamily="2" charset="0"/>
                        </a:rPr>
                        <a:t>34458</a:t>
                      </a:r>
                      <a:endParaRPr lang="en-US" sz="1000" dirty="0">
                        <a:solidFill>
                          <a:schemeClr val="tx1"/>
                        </a:solidFill>
                        <a:latin typeface="+mn-lt"/>
                        <a:ea typeface="Roboto" pitchFamily="2" charset="0"/>
                      </a:endParaRPr>
                    </a:p>
                  </a:txBody>
                  <a:tcPr marL="79850" marR="79850" marT="39925" marB="39925">
                    <a:solidFill>
                      <a:schemeClr val="accent4">
                        <a:lumMod val="60000"/>
                        <a:lumOff val="40000"/>
                      </a:schemeClr>
                    </a:solidFill>
                  </a:tcPr>
                </a:tc>
                <a:tc>
                  <a:txBody>
                    <a:bodyPr/>
                    <a:lstStyle/>
                    <a:p>
                      <a:pPr algn="ctr"/>
                      <a:r>
                        <a:rPr lang="en-US" sz="1000" dirty="0" smtClean="0">
                          <a:solidFill>
                            <a:schemeClr val="tx1"/>
                          </a:solidFill>
                          <a:latin typeface="+mn-lt"/>
                          <a:ea typeface="Roboto" pitchFamily="2" charset="0"/>
                        </a:rPr>
                        <a:t>3692</a:t>
                      </a:r>
                      <a:endParaRPr lang="en-US" sz="1000" dirty="0">
                        <a:solidFill>
                          <a:schemeClr val="tx1"/>
                        </a:solidFill>
                        <a:latin typeface="+mn-lt"/>
                        <a:ea typeface="Roboto" pitchFamily="2" charset="0"/>
                      </a:endParaRPr>
                    </a:p>
                  </a:txBody>
                  <a:tcPr marL="79850" marR="79850" marT="39925" marB="39925">
                    <a:solidFill>
                      <a:schemeClr val="accent6">
                        <a:lumMod val="60000"/>
                        <a:lumOff val="40000"/>
                      </a:schemeClr>
                    </a:solidFill>
                  </a:tcPr>
                </a:tc>
                <a:tc>
                  <a:txBody>
                    <a:bodyPr/>
                    <a:lstStyle/>
                    <a:p>
                      <a:pPr algn="ctr"/>
                      <a:r>
                        <a:rPr lang="en-US" sz="1000" dirty="0" smtClean="0">
                          <a:solidFill>
                            <a:schemeClr val="tx1"/>
                          </a:solidFill>
                          <a:latin typeface="+mn-lt"/>
                          <a:ea typeface="Roboto" pitchFamily="2" charset="0"/>
                        </a:rPr>
                        <a:t>348</a:t>
                      </a:r>
                      <a:endParaRPr lang="en-US" sz="1000" dirty="0">
                        <a:solidFill>
                          <a:schemeClr val="tx1"/>
                        </a:solidFill>
                        <a:latin typeface="+mn-lt"/>
                        <a:ea typeface="Roboto" pitchFamily="2" charset="0"/>
                      </a:endParaRPr>
                    </a:p>
                  </a:txBody>
                  <a:tcPr marL="79850" marR="79850" marT="39925" marB="39925">
                    <a:solidFill>
                      <a:schemeClr val="accent2">
                        <a:lumMod val="60000"/>
                        <a:lumOff val="40000"/>
                      </a:schemeClr>
                    </a:solidFill>
                  </a:tcPr>
                </a:tc>
                <a:extLst>
                  <a:ext uri="{0D108BD9-81ED-4DB2-BD59-A6C34878D82A}">
                    <a16:rowId xmlns:a16="http://schemas.microsoft.com/office/drawing/2014/main" val="1516709905"/>
                  </a:ext>
                </a:extLst>
              </a:tr>
            </a:tbl>
          </a:graphicData>
        </a:graphic>
      </p:graphicFrame>
      <p:sp>
        <p:nvSpPr>
          <p:cNvPr id="8" name="TextBox 7"/>
          <p:cNvSpPr txBox="1"/>
          <p:nvPr/>
        </p:nvSpPr>
        <p:spPr>
          <a:xfrm>
            <a:off x="10869488" y="598183"/>
            <a:ext cx="2779370" cy="253916"/>
          </a:xfrm>
          <a:prstGeom prst="rect">
            <a:avLst/>
          </a:prstGeom>
          <a:noFill/>
        </p:spPr>
        <p:txBody>
          <a:bodyPr wrap="square" rtlCol="0">
            <a:spAutoFit/>
          </a:bodyPr>
          <a:lstStyle/>
          <a:p>
            <a:r>
              <a:rPr lang="en-US" sz="1050" b="1" dirty="0" smtClean="0">
                <a:latin typeface="Roboto" pitchFamily="2" charset="0"/>
                <a:ea typeface="Roboto" pitchFamily="2" charset="0"/>
              </a:rPr>
              <a:t>Training : 2000-01-01 - 2016-12-31</a:t>
            </a:r>
          </a:p>
        </p:txBody>
      </p:sp>
      <p:sp>
        <p:nvSpPr>
          <p:cNvPr id="9" name="Right Arrow 8"/>
          <p:cNvSpPr/>
          <p:nvPr/>
        </p:nvSpPr>
        <p:spPr>
          <a:xfrm>
            <a:off x="10869487" y="1205160"/>
            <a:ext cx="2605429" cy="95649"/>
          </a:xfrm>
          <a:prstGeom prst="rightArrow">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0869488" y="951244"/>
            <a:ext cx="2779370" cy="253916"/>
          </a:xfrm>
          <a:prstGeom prst="rect">
            <a:avLst/>
          </a:prstGeom>
          <a:noFill/>
        </p:spPr>
        <p:txBody>
          <a:bodyPr wrap="square" rtlCol="0">
            <a:spAutoFit/>
          </a:bodyPr>
          <a:lstStyle/>
          <a:p>
            <a:r>
              <a:rPr lang="en-US" sz="1050" b="1" dirty="0" smtClean="0">
                <a:latin typeface="Roboto" pitchFamily="2" charset="0"/>
                <a:ea typeface="Roboto" pitchFamily="2" charset="0"/>
              </a:rPr>
              <a:t>Testing : 2017-01-01 - 2018-06-14</a:t>
            </a:r>
          </a:p>
        </p:txBody>
      </p:sp>
      <p:sp>
        <p:nvSpPr>
          <p:cNvPr id="11" name="Right Arrow 10"/>
          <p:cNvSpPr/>
          <p:nvPr/>
        </p:nvSpPr>
        <p:spPr>
          <a:xfrm>
            <a:off x="10869487" y="1554725"/>
            <a:ext cx="2605429" cy="95649"/>
          </a:xfrm>
          <a:prstGeom prst="rightArrow">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869488" y="1300809"/>
            <a:ext cx="2779370" cy="253916"/>
          </a:xfrm>
          <a:prstGeom prst="rect">
            <a:avLst/>
          </a:prstGeom>
          <a:noFill/>
        </p:spPr>
        <p:txBody>
          <a:bodyPr wrap="square" rtlCol="0">
            <a:spAutoFit/>
          </a:bodyPr>
          <a:lstStyle/>
          <a:p>
            <a:r>
              <a:rPr lang="en-US" sz="1050" b="1" dirty="0" smtClean="0">
                <a:latin typeface="Roboto" pitchFamily="2" charset="0"/>
                <a:ea typeface="Roboto" pitchFamily="2" charset="0"/>
              </a:rPr>
              <a:t>Independent : </a:t>
            </a:r>
            <a:r>
              <a:rPr lang="en-US" sz="1050" b="1" dirty="0">
                <a:latin typeface="Roboto" pitchFamily="2" charset="0"/>
                <a:ea typeface="Roboto" pitchFamily="2" charset="0"/>
              </a:rPr>
              <a:t>2017-01-01 - 2018-06-14</a:t>
            </a:r>
            <a:endParaRPr lang="en-US" sz="1050" b="1" dirty="0" smtClean="0">
              <a:latin typeface="Roboto" pitchFamily="2" charset="0"/>
              <a:ea typeface="Roboto" pitchFamily="2" charset="0"/>
            </a:endParaRPr>
          </a:p>
        </p:txBody>
      </p:sp>
      <p:pic>
        <p:nvPicPr>
          <p:cNvPr id="13" name="Google Shape;673;p46"/>
          <p:cNvPicPr preferRelativeResize="0"/>
          <p:nvPr/>
        </p:nvPicPr>
        <p:blipFill>
          <a:blip r:embed="rId5">
            <a:alphaModFix/>
          </a:blip>
          <a:stretch>
            <a:fillRect/>
          </a:stretch>
        </p:blipFill>
        <p:spPr>
          <a:xfrm>
            <a:off x="1356004" y="2363242"/>
            <a:ext cx="1866240" cy="1688909"/>
          </a:xfrm>
          <a:prstGeom prst="rect">
            <a:avLst/>
          </a:prstGeom>
          <a:noFill/>
          <a:ln>
            <a:noFill/>
          </a:ln>
          <a:effectLst>
            <a:outerShdw blurRad="57150" dist="19050" dir="5400000" algn="bl" rotWithShape="0">
              <a:srgbClr val="000000">
                <a:alpha val="50000"/>
              </a:srgbClr>
            </a:outerShdw>
          </a:effectLst>
        </p:spPr>
      </p:pic>
      <p:sp>
        <p:nvSpPr>
          <p:cNvPr id="14" name="Horizontal Scroll 13"/>
          <p:cNvSpPr/>
          <p:nvPr/>
        </p:nvSpPr>
        <p:spPr>
          <a:xfrm>
            <a:off x="13780546" y="169603"/>
            <a:ext cx="2495006" cy="428580"/>
          </a:xfrm>
          <a:prstGeom prst="horizontalScroll">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Data Collection</a:t>
            </a:r>
            <a:endParaRPr lang="en-US" b="1" dirty="0"/>
          </a:p>
        </p:txBody>
      </p:sp>
      <p:sp>
        <p:nvSpPr>
          <p:cNvPr id="16" name="TextBox 15"/>
          <p:cNvSpPr txBox="1"/>
          <p:nvPr/>
        </p:nvSpPr>
        <p:spPr>
          <a:xfrm>
            <a:off x="3277875" y="2946086"/>
            <a:ext cx="1675459" cy="523220"/>
          </a:xfrm>
          <a:prstGeom prst="rect">
            <a:avLst/>
          </a:prstGeom>
          <a:noFill/>
        </p:spPr>
        <p:txBody>
          <a:bodyPr wrap="none" rtlCol="0">
            <a:spAutoFit/>
          </a:bodyPr>
          <a:lstStyle/>
          <a:p>
            <a:pPr algn="ctr"/>
            <a:r>
              <a:rPr lang="en-US" b="1" dirty="0" smtClean="0">
                <a:solidFill>
                  <a:schemeClr val="bg1"/>
                </a:solidFill>
              </a:rPr>
              <a:t>Convert to </a:t>
            </a:r>
          </a:p>
          <a:p>
            <a:pPr algn="ctr"/>
            <a:r>
              <a:rPr lang="en-US" b="1" dirty="0" smtClean="0">
                <a:solidFill>
                  <a:schemeClr val="bg1"/>
                </a:solidFill>
              </a:rPr>
              <a:t>Candlestick chart</a:t>
            </a:r>
            <a:endParaRPr lang="en-US" b="1" dirty="0">
              <a:solidFill>
                <a:schemeClr val="bg1"/>
              </a:solidFill>
            </a:endParaRPr>
          </a:p>
        </p:txBody>
      </p:sp>
      <p:pic>
        <p:nvPicPr>
          <p:cNvPr id="17" name="Google Shape;675;p46"/>
          <p:cNvPicPr preferRelativeResize="0"/>
          <p:nvPr/>
        </p:nvPicPr>
        <p:blipFill>
          <a:blip r:embed="rId6">
            <a:alphaModFix/>
          </a:blip>
          <a:stretch>
            <a:fillRect/>
          </a:stretch>
        </p:blipFill>
        <p:spPr>
          <a:xfrm>
            <a:off x="5300987" y="2070369"/>
            <a:ext cx="1642919" cy="1111852"/>
          </a:xfrm>
          <a:prstGeom prst="rect">
            <a:avLst/>
          </a:prstGeom>
          <a:noFill/>
          <a:ln>
            <a:noFill/>
          </a:ln>
        </p:spPr>
      </p:pic>
      <p:pic>
        <p:nvPicPr>
          <p:cNvPr id="18" name="Google Shape;676;p46"/>
          <p:cNvPicPr preferRelativeResize="0"/>
          <p:nvPr/>
        </p:nvPicPr>
        <p:blipFill>
          <a:blip r:embed="rId7">
            <a:alphaModFix/>
          </a:blip>
          <a:stretch>
            <a:fillRect/>
          </a:stretch>
        </p:blipFill>
        <p:spPr>
          <a:xfrm>
            <a:off x="5300987" y="3182221"/>
            <a:ext cx="1647943" cy="1115249"/>
          </a:xfrm>
          <a:prstGeom prst="rect">
            <a:avLst/>
          </a:prstGeom>
          <a:noFill/>
          <a:ln>
            <a:noFill/>
          </a:ln>
          <a:effectLst>
            <a:outerShdw blurRad="57150" dist="19050" dir="5400000" algn="bl" rotWithShape="0">
              <a:srgbClr val="000000">
                <a:alpha val="50000"/>
              </a:srgbClr>
            </a:outerShdw>
          </a:effectLst>
        </p:spPr>
      </p:pic>
      <p:sp>
        <p:nvSpPr>
          <p:cNvPr id="21" name="Right Arrow Callout 20"/>
          <p:cNvSpPr/>
          <p:nvPr/>
        </p:nvSpPr>
        <p:spPr>
          <a:xfrm>
            <a:off x="7068243" y="2420245"/>
            <a:ext cx="775794" cy="1534991"/>
          </a:xfrm>
          <a:prstGeom prst="rightArrowCallout">
            <a:avLst>
              <a:gd name="adj1" fmla="val 27326"/>
              <a:gd name="adj2" fmla="val 25000"/>
              <a:gd name="adj3" fmla="val 25000"/>
              <a:gd name="adj4" fmla="val 41964"/>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rot="16200000">
            <a:off x="6458727" y="3042966"/>
            <a:ext cx="1516762" cy="307777"/>
          </a:xfrm>
          <a:prstGeom prst="rect">
            <a:avLst/>
          </a:prstGeom>
          <a:noFill/>
          <a:ln>
            <a:noFill/>
          </a:ln>
        </p:spPr>
        <p:txBody>
          <a:bodyPr wrap="none" rtlCol="0">
            <a:spAutoFit/>
          </a:bodyPr>
          <a:lstStyle/>
          <a:p>
            <a:r>
              <a:rPr lang="en-US" b="1" dirty="0" smtClean="0">
                <a:solidFill>
                  <a:schemeClr val="bg1"/>
                </a:solidFill>
              </a:rPr>
              <a:t>Sliding Window</a:t>
            </a:r>
            <a:endParaRPr lang="en-US" b="1" dirty="0">
              <a:solidFill>
                <a:schemeClr val="bg1"/>
              </a:solidFill>
            </a:endParaRPr>
          </a:p>
        </p:txBody>
      </p:sp>
      <p:graphicFrame>
        <p:nvGraphicFramePr>
          <p:cNvPr id="22" name="Table 21"/>
          <p:cNvGraphicFramePr>
            <a:graphicFrameLocks noGrp="1"/>
          </p:cNvGraphicFramePr>
          <p:nvPr>
            <p:extLst>
              <p:ext uri="{D42A27DB-BD31-4B8C-83A1-F6EECF244321}">
                <p14:modId xmlns:p14="http://schemas.microsoft.com/office/powerpoint/2010/main" val="3809507876"/>
              </p:ext>
            </p:extLst>
          </p:nvPr>
        </p:nvGraphicFramePr>
        <p:xfrm>
          <a:off x="7899668" y="2626295"/>
          <a:ext cx="8823732" cy="1026927"/>
        </p:xfrm>
        <a:graphic>
          <a:graphicData uri="http://schemas.openxmlformats.org/drawingml/2006/table">
            <a:tbl>
              <a:tblPr firstRow="1" bandRow="1">
                <a:tableStyleId>{5C22544A-7EE6-4342-B048-85BDC9FD1C3A}</a:tableStyleId>
              </a:tblPr>
              <a:tblGrid>
                <a:gridCol w="760268">
                  <a:extLst>
                    <a:ext uri="{9D8B030D-6E8A-4147-A177-3AD203B41FA5}">
                      <a16:colId xmlns:a16="http://schemas.microsoft.com/office/drawing/2014/main" val="3319373777"/>
                    </a:ext>
                  </a:extLst>
                </a:gridCol>
                <a:gridCol w="1004480">
                  <a:extLst>
                    <a:ext uri="{9D8B030D-6E8A-4147-A177-3AD203B41FA5}">
                      <a16:colId xmlns:a16="http://schemas.microsoft.com/office/drawing/2014/main" val="4153627128"/>
                    </a:ext>
                  </a:extLst>
                </a:gridCol>
                <a:gridCol w="882373">
                  <a:extLst>
                    <a:ext uri="{9D8B030D-6E8A-4147-A177-3AD203B41FA5}">
                      <a16:colId xmlns:a16="http://schemas.microsoft.com/office/drawing/2014/main" val="2964842887"/>
                    </a:ext>
                  </a:extLst>
                </a:gridCol>
                <a:gridCol w="882373">
                  <a:extLst>
                    <a:ext uri="{9D8B030D-6E8A-4147-A177-3AD203B41FA5}">
                      <a16:colId xmlns:a16="http://schemas.microsoft.com/office/drawing/2014/main" val="1472508558"/>
                    </a:ext>
                  </a:extLst>
                </a:gridCol>
                <a:gridCol w="882373">
                  <a:extLst>
                    <a:ext uri="{9D8B030D-6E8A-4147-A177-3AD203B41FA5}">
                      <a16:colId xmlns:a16="http://schemas.microsoft.com/office/drawing/2014/main" val="4109008969"/>
                    </a:ext>
                  </a:extLst>
                </a:gridCol>
                <a:gridCol w="882373">
                  <a:extLst>
                    <a:ext uri="{9D8B030D-6E8A-4147-A177-3AD203B41FA5}">
                      <a16:colId xmlns:a16="http://schemas.microsoft.com/office/drawing/2014/main" val="3932695578"/>
                    </a:ext>
                  </a:extLst>
                </a:gridCol>
                <a:gridCol w="882373">
                  <a:extLst>
                    <a:ext uri="{9D8B030D-6E8A-4147-A177-3AD203B41FA5}">
                      <a16:colId xmlns:a16="http://schemas.microsoft.com/office/drawing/2014/main" val="2149167707"/>
                    </a:ext>
                  </a:extLst>
                </a:gridCol>
                <a:gridCol w="882373">
                  <a:extLst>
                    <a:ext uri="{9D8B030D-6E8A-4147-A177-3AD203B41FA5}">
                      <a16:colId xmlns:a16="http://schemas.microsoft.com/office/drawing/2014/main" val="448581711"/>
                    </a:ext>
                  </a:extLst>
                </a:gridCol>
                <a:gridCol w="882373">
                  <a:extLst>
                    <a:ext uri="{9D8B030D-6E8A-4147-A177-3AD203B41FA5}">
                      <a16:colId xmlns:a16="http://schemas.microsoft.com/office/drawing/2014/main" val="56946472"/>
                    </a:ext>
                  </a:extLst>
                </a:gridCol>
                <a:gridCol w="882373">
                  <a:extLst>
                    <a:ext uri="{9D8B030D-6E8A-4147-A177-3AD203B41FA5}">
                      <a16:colId xmlns:a16="http://schemas.microsoft.com/office/drawing/2014/main" val="2034471093"/>
                    </a:ext>
                  </a:extLst>
                </a:gridCol>
              </a:tblGrid>
              <a:tr h="181789">
                <a:tc>
                  <a:txBody>
                    <a:bodyPr/>
                    <a:lstStyle/>
                    <a:p>
                      <a:endParaRPr lang="en-US" sz="1000" dirty="0"/>
                    </a:p>
                  </a:txBody>
                  <a:tcPr/>
                </a:tc>
                <a:tc gridSpan="3">
                  <a:txBody>
                    <a:bodyPr/>
                    <a:lstStyle/>
                    <a:p>
                      <a:pPr algn="ctr"/>
                      <a:r>
                        <a:rPr lang="en-US" sz="1000" dirty="0" smtClean="0"/>
                        <a:t>5 Periods</a:t>
                      </a:r>
                      <a:endParaRPr lang="en-US" sz="1000" dirty="0"/>
                    </a:p>
                  </a:txBody>
                  <a:tcPr/>
                </a:tc>
                <a:tc hMerge="1">
                  <a:txBody>
                    <a:bodyPr/>
                    <a:lstStyle/>
                    <a:p>
                      <a:endParaRPr lang="en-US" dirty="0"/>
                    </a:p>
                  </a:txBody>
                  <a:tcPr/>
                </a:tc>
                <a:tc hMerge="1">
                  <a:txBody>
                    <a:bodyPr/>
                    <a:lstStyle/>
                    <a:p>
                      <a:endParaRPr lang="en-US" dirty="0"/>
                    </a:p>
                  </a:txBody>
                  <a:tcPr/>
                </a:tc>
                <a:tc gridSpan="3">
                  <a:txBody>
                    <a:bodyPr/>
                    <a:lstStyle/>
                    <a:p>
                      <a:pPr algn="ctr"/>
                      <a:r>
                        <a:rPr lang="en-US" sz="1000" dirty="0" smtClean="0"/>
                        <a:t>10 Periods</a:t>
                      </a:r>
                      <a:endParaRPr lang="en-US" sz="1000" dirty="0"/>
                    </a:p>
                  </a:txBody>
                  <a:tcPr/>
                </a:tc>
                <a:tc hMerge="1">
                  <a:txBody>
                    <a:bodyPr/>
                    <a:lstStyle/>
                    <a:p>
                      <a:endParaRPr lang="en-US" dirty="0"/>
                    </a:p>
                  </a:txBody>
                  <a:tcPr/>
                </a:tc>
                <a:tc hMerge="1">
                  <a:txBody>
                    <a:bodyPr/>
                    <a:lstStyle/>
                    <a:p>
                      <a:endParaRPr lang="en-US" dirty="0"/>
                    </a:p>
                  </a:txBody>
                  <a:tcPr/>
                </a:tc>
                <a:tc gridSpan="3">
                  <a:txBody>
                    <a:bodyPr/>
                    <a:lstStyle/>
                    <a:p>
                      <a:pPr algn="ctr"/>
                      <a:r>
                        <a:rPr lang="en-US" sz="1000" dirty="0" smtClean="0"/>
                        <a:t>20 Periods</a:t>
                      </a:r>
                      <a:endParaRPr lang="en-US" sz="1000"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274675697"/>
                  </a:ext>
                </a:extLst>
              </a:tr>
              <a:tr h="295407">
                <a:tc>
                  <a:txBody>
                    <a:bodyPr/>
                    <a:lstStyle/>
                    <a:p>
                      <a:r>
                        <a:rPr lang="en-US" sz="1000" dirty="0" smtClean="0"/>
                        <a:t>Name</a:t>
                      </a:r>
                      <a:endParaRPr lang="en-US" sz="1000" dirty="0"/>
                    </a:p>
                  </a:txBody>
                  <a:tcPr/>
                </a:tc>
                <a:tc>
                  <a:txBody>
                    <a:bodyPr/>
                    <a:lstStyle/>
                    <a:p>
                      <a:pPr algn="ctr"/>
                      <a:r>
                        <a:rPr lang="en-US" sz="1000" dirty="0" smtClean="0"/>
                        <a:t>Training</a:t>
                      </a:r>
                      <a:endParaRPr lang="en-US" sz="1000" dirty="0"/>
                    </a:p>
                  </a:txBody>
                  <a:tcPr/>
                </a:tc>
                <a:tc>
                  <a:txBody>
                    <a:bodyPr/>
                    <a:lstStyle/>
                    <a:p>
                      <a:pPr algn="ctr"/>
                      <a:r>
                        <a:rPr lang="en-US" sz="1000" dirty="0" smtClean="0"/>
                        <a:t>Testing</a:t>
                      </a:r>
                      <a:endParaRPr lang="en-US" sz="1000" dirty="0"/>
                    </a:p>
                  </a:txBody>
                  <a:tcPr/>
                </a:tc>
                <a:tc>
                  <a:txBody>
                    <a:bodyPr/>
                    <a:lstStyle/>
                    <a:p>
                      <a:pPr algn="ctr"/>
                      <a:r>
                        <a:rPr lang="en-US" sz="1000" dirty="0" smtClean="0"/>
                        <a:t>Independent</a:t>
                      </a:r>
                      <a:endParaRPr lang="en-US" sz="1000" dirty="0"/>
                    </a:p>
                  </a:txBody>
                  <a:tcPr/>
                </a:tc>
                <a:tc>
                  <a:txBody>
                    <a:bodyPr/>
                    <a:lstStyle/>
                    <a:p>
                      <a:pPr algn="ctr"/>
                      <a:r>
                        <a:rPr lang="en-US" sz="1000" dirty="0" smtClean="0"/>
                        <a:t>Training</a:t>
                      </a:r>
                      <a:endParaRPr lang="en-US" sz="1000" dirty="0"/>
                    </a:p>
                  </a:txBody>
                  <a:tcPr/>
                </a:tc>
                <a:tc>
                  <a:txBody>
                    <a:bodyPr/>
                    <a:lstStyle/>
                    <a:p>
                      <a:pPr algn="ctr"/>
                      <a:r>
                        <a:rPr lang="en-US" sz="1000" dirty="0" smtClean="0"/>
                        <a:t>Testing</a:t>
                      </a:r>
                      <a:endParaRPr lang="en-US" sz="1000" dirty="0"/>
                    </a:p>
                  </a:txBody>
                  <a:tcPr/>
                </a:tc>
                <a:tc>
                  <a:txBody>
                    <a:bodyPr/>
                    <a:lstStyle/>
                    <a:p>
                      <a:pPr algn="ctr"/>
                      <a:r>
                        <a:rPr lang="en-US" sz="1000" dirty="0" smtClean="0"/>
                        <a:t>Independent</a:t>
                      </a:r>
                      <a:endParaRPr lang="en-US" sz="1000" dirty="0"/>
                    </a:p>
                  </a:txBody>
                  <a:tcPr/>
                </a:tc>
                <a:tc>
                  <a:txBody>
                    <a:bodyPr/>
                    <a:lstStyle/>
                    <a:p>
                      <a:pPr algn="ctr"/>
                      <a:r>
                        <a:rPr lang="en-US" sz="1000" dirty="0" smtClean="0"/>
                        <a:t>Training</a:t>
                      </a:r>
                      <a:endParaRPr lang="en-US" sz="1000" dirty="0"/>
                    </a:p>
                  </a:txBody>
                  <a:tcPr/>
                </a:tc>
                <a:tc>
                  <a:txBody>
                    <a:bodyPr/>
                    <a:lstStyle/>
                    <a:p>
                      <a:pPr algn="ctr"/>
                      <a:r>
                        <a:rPr lang="en-US" sz="1000" dirty="0" smtClean="0"/>
                        <a:t>Testing</a:t>
                      </a:r>
                      <a:endParaRPr lang="en-US" sz="1000" dirty="0"/>
                    </a:p>
                  </a:txBody>
                  <a:tcPr/>
                </a:tc>
                <a:tc>
                  <a:txBody>
                    <a:bodyPr/>
                    <a:lstStyle/>
                    <a:p>
                      <a:pPr algn="ctr"/>
                      <a:r>
                        <a:rPr lang="en-US" sz="1000" dirty="0" smtClean="0"/>
                        <a:t>Independent</a:t>
                      </a:r>
                      <a:endParaRPr lang="en-US" sz="1000" dirty="0"/>
                    </a:p>
                  </a:txBody>
                  <a:tcPr/>
                </a:tc>
                <a:extLst>
                  <a:ext uri="{0D108BD9-81ED-4DB2-BD59-A6C34878D82A}">
                    <a16:rowId xmlns:a16="http://schemas.microsoft.com/office/drawing/2014/main" val="1922941118"/>
                  </a:ext>
                </a:extLst>
              </a:tr>
              <a:tr h="181789">
                <a:tc>
                  <a:txBody>
                    <a:bodyPr/>
                    <a:lstStyle/>
                    <a:p>
                      <a:r>
                        <a:rPr lang="en-US" sz="1000" dirty="0" smtClean="0"/>
                        <a:t>TW50</a:t>
                      </a:r>
                      <a:endParaRPr lang="en-US" sz="1000" dirty="0"/>
                    </a:p>
                  </a:txBody>
                  <a:tcPr/>
                </a:tc>
                <a:tc>
                  <a:txBody>
                    <a:bodyPr/>
                    <a:lstStyle/>
                    <a:p>
                      <a:pPr algn="ctr"/>
                      <a:r>
                        <a:rPr lang="en-US" sz="1000" dirty="0" smtClean="0"/>
                        <a:t>198569</a:t>
                      </a:r>
                      <a:endParaRPr lang="en-US" sz="1000" dirty="0"/>
                    </a:p>
                  </a:txBody>
                  <a:tcPr/>
                </a:tc>
                <a:tc>
                  <a:txBody>
                    <a:bodyPr/>
                    <a:lstStyle/>
                    <a:p>
                      <a:pPr algn="ctr"/>
                      <a:r>
                        <a:rPr lang="en-US" sz="1000" dirty="0" smtClean="0"/>
                        <a:t>17164</a:t>
                      </a:r>
                      <a:endParaRPr lang="en-US" sz="1000" dirty="0"/>
                    </a:p>
                  </a:txBody>
                  <a:tcPr/>
                </a:tc>
                <a:tc>
                  <a:txBody>
                    <a:bodyPr/>
                    <a:lstStyle/>
                    <a:p>
                      <a:pPr algn="ctr"/>
                      <a:r>
                        <a:rPr lang="en-US" sz="1000" dirty="0" smtClean="0"/>
                        <a:t>342</a:t>
                      </a:r>
                      <a:endParaRPr lang="en-US" sz="1000" dirty="0"/>
                    </a:p>
                  </a:txBody>
                  <a:tcPr/>
                </a:tc>
                <a:tc>
                  <a:txBody>
                    <a:bodyPr/>
                    <a:lstStyle/>
                    <a:p>
                      <a:pPr algn="ctr"/>
                      <a:r>
                        <a:rPr lang="en-US" sz="1000" dirty="0" smtClean="0"/>
                        <a:t>198151</a:t>
                      </a:r>
                      <a:endParaRPr lang="en-US" sz="1000" dirty="0"/>
                    </a:p>
                  </a:txBody>
                  <a:tcPr/>
                </a:tc>
                <a:tc>
                  <a:txBody>
                    <a:bodyPr/>
                    <a:lstStyle/>
                    <a:p>
                      <a:pPr algn="ctr"/>
                      <a:r>
                        <a:rPr lang="en-US" sz="1000" dirty="0" smtClean="0"/>
                        <a:t>16950</a:t>
                      </a:r>
                      <a:endParaRPr lang="en-US" sz="1000" dirty="0"/>
                    </a:p>
                  </a:txBody>
                  <a:tcPr/>
                </a:tc>
                <a:tc>
                  <a:txBody>
                    <a:bodyPr/>
                    <a:lstStyle/>
                    <a:p>
                      <a:pPr algn="ctr"/>
                      <a:r>
                        <a:rPr lang="en-US" sz="1000" dirty="0" smtClean="0"/>
                        <a:t>337</a:t>
                      </a:r>
                      <a:endParaRPr lang="en-US" sz="1000" dirty="0"/>
                    </a:p>
                  </a:txBody>
                  <a:tcPr/>
                </a:tc>
                <a:tc>
                  <a:txBody>
                    <a:bodyPr/>
                    <a:lstStyle/>
                    <a:p>
                      <a:pPr algn="ctr"/>
                      <a:r>
                        <a:rPr lang="en-US" sz="1000" dirty="0" smtClean="0"/>
                        <a:t>197819</a:t>
                      </a:r>
                      <a:endParaRPr lang="en-US" sz="1000" dirty="0"/>
                    </a:p>
                  </a:txBody>
                  <a:tcPr/>
                </a:tc>
                <a:tc>
                  <a:txBody>
                    <a:bodyPr/>
                    <a:lstStyle/>
                    <a:p>
                      <a:pPr algn="ctr"/>
                      <a:r>
                        <a:rPr lang="en-US" sz="1000" dirty="0" smtClean="0"/>
                        <a:t>16414</a:t>
                      </a:r>
                      <a:endParaRPr lang="en-US" sz="1000" dirty="0"/>
                    </a:p>
                  </a:txBody>
                  <a:tcPr/>
                </a:tc>
                <a:tc>
                  <a:txBody>
                    <a:bodyPr/>
                    <a:lstStyle/>
                    <a:p>
                      <a:pPr algn="ctr"/>
                      <a:r>
                        <a:rPr lang="en-US" sz="1000" dirty="0" smtClean="0"/>
                        <a:t>327</a:t>
                      </a:r>
                      <a:endParaRPr lang="en-US" sz="1000" dirty="0"/>
                    </a:p>
                  </a:txBody>
                  <a:tcPr/>
                </a:tc>
                <a:extLst>
                  <a:ext uri="{0D108BD9-81ED-4DB2-BD59-A6C34878D82A}">
                    <a16:rowId xmlns:a16="http://schemas.microsoft.com/office/drawing/2014/main" val="657868874"/>
                  </a:ext>
                </a:extLst>
              </a:tr>
              <a:tr h="181789">
                <a:tc>
                  <a:txBody>
                    <a:bodyPr/>
                    <a:lstStyle/>
                    <a:p>
                      <a:r>
                        <a:rPr lang="en-US" sz="1000" dirty="0" smtClean="0"/>
                        <a:t>ID10</a:t>
                      </a:r>
                      <a:endParaRPr lang="en-US" sz="1000" dirty="0"/>
                    </a:p>
                  </a:txBody>
                  <a:tcPr/>
                </a:tc>
                <a:tc>
                  <a:txBody>
                    <a:bodyPr/>
                    <a:lstStyle/>
                    <a:p>
                      <a:pPr algn="ctr"/>
                      <a:r>
                        <a:rPr lang="en-US" sz="1000" dirty="0" smtClean="0"/>
                        <a:t>34350</a:t>
                      </a:r>
                      <a:endParaRPr lang="en-US" sz="1000" dirty="0"/>
                    </a:p>
                  </a:txBody>
                  <a:tcPr/>
                </a:tc>
                <a:tc>
                  <a:txBody>
                    <a:bodyPr/>
                    <a:lstStyle/>
                    <a:p>
                      <a:pPr algn="ctr"/>
                      <a:r>
                        <a:rPr lang="en-US" sz="1000" dirty="0" smtClean="0"/>
                        <a:t>3611</a:t>
                      </a:r>
                      <a:endParaRPr lang="en-US" sz="1000" dirty="0"/>
                    </a:p>
                  </a:txBody>
                  <a:tcPr/>
                </a:tc>
                <a:tc>
                  <a:txBody>
                    <a:bodyPr/>
                    <a:lstStyle/>
                    <a:p>
                      <a:pPr algn="ctr"/>
                      <a:r>
                        <a:rPr lang="en-US" sz="1000" dirty="0" smtClean="0"/>
                        <a:t>342</a:t>
                      </a:r>
                      <a:endParaRPr lang="en-US" sz="1000" dirty="0"/>
                    </a:p>
                  </a:txBody>
                  <a:tcPr/>
                </a:tc>
                <a:tc>
                  <a:txBody>
                    <a:bodyPr/>
                    <a:lstStyle/>
                    <a:p>
                      <a:pPr algn="ctr"/>
                      <a:r>
                        <a:rPr lang="en-US" sz="1000" dirty="0" smtClean="0"/>
                        <a:t>34323</a:t>
                      </a:r>
                      <a:endParaRPr lang="en-US" sz="1000" dirty="0"/>
                    </a:p>
                  </a:txBody>
                  <a:tcPr/>
                </a:tc>
                <a:tc>
                  <a:txBody>
                    <a:bodyPr/>
                    <a:lstStyle/>
                    <a:p>
                      <a:pPr algn="ctr"/>
                      <a:r>
                        <a:rPr lang="en-US" sz="1000" dirty="0" smtClean="0"/>
                        <a:t>3582</a:t>
                      </a:r>
                      <a:endParaRPr lang="en-US" sz="1000" dirty="0"/>
                    </a:p>
                  </a:txBody>
                  <a:tcPr/>
                </a:tc>
                <a:tc>
                  <a:txBody>
                    <a:bodyPr/>
                    <a:lstStyle/>
                    <a:p>
                      <a:pPr algn="ctr"/>
                      <a:r>
                        <a:rPr lang="en-US" sz="1000" dirty="0" smtClean="0"/>
                        <a:t>337</a:t>
                      </a:r>
                      <a:endParaRPr lang="en-US" sz="1000" dirty="0"/>
                    </a:p>
                  </a:txBody>
                  <a:tcPr/>
                </a:tc>
                <a:tc>
                  <a:txBody>
                    <a:bodyPr/>
                    <a:lstStyle/>
                    <a:p>
                      <a:pPr algn="ctr"/>
                      <a:r>
                        <a:rPr lang="en-US" sz="1000" dirty="0" smtClean="0"/>
                        <a:t>34233</a:t>
                      </a:r>
                      <a:endParaRPr lang="en-US" sz="1000" dirty="0"/>
                    </a:p>
                  </a:txBody>
                  <a:tcPr/>
                </a:tc>
                <a:tc>
                  <a:txBody>
                    <a:bodyPr/>
                    <a:lstStyle/>
                    <a:p>
                      <a:pPr algn="ctr"/>
                      <a:r>
                        <a:rPr lang="en-US" sz="1000" dirty="0" smtClean="0"/>
                        <a:t>3482</a:t>
                      </a:r>
                      <a:endParaRPr lang="en-US" sz="1000" dirty="0"/>
                    </a:p>
                  </a:txBody>
                  <a:tcPr/>
                </a:tc>
                <a:tc>
                  <a:txBody>
                    <a:bodyPr/>
                    <a:lstStyle/>
                    <a:p>
                      <a:pPr algn="ctr"/>
                      <a:r>
                        <a:rPr lang="en-US" sz="1000" dirty="0" smtClean="0"/>
                        <a:t>327</a:t>
                      </a:r>
                      <a:endParaRPr lang="en-US" sz="1000" dirty="0"/>
                    </a:p>
                  </a:txBody>
                  <a:tcPr/>
                </a:tc>
                <a:extLst>
                  <a:ext uri="{0D108BD9-81ED-4DB2-BD59-A6C34878D82A}">
                    <a16:rowId xmlns:a16="http://schemas.microsoft.com/office/drawing/2014/main" val="3811917113"/>
                  </a:ext>
                </a:extLst>
              </a:tr>
            </a:tbl>
          </a:graphicData>
        </a:graphic>
      </p:graphicFrame>
      <p:sp>
        <p:nvSpPr>
          <p:cNvPr id="24" name="Horizontal Scroll 23"/>
          <p:cNvSpPr/>
          <p:nvPr/>
        </p:nvSpPr>
        <p:spPr>
          <a:xfrm>
            <a:off x="1498821" y="1737085"/>
            <a:ext cx="2495006" cy="428580"/>
          </a:xfrm>
          <a:prstGeom prst="horizontalScroll">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Data Preprocessing</a:t>
            </a:r>
            <a:endParaRPr lang="en-US" b="1" dirty="0"/>
          </a:p>
        </p:txBody>
      </p:sp>
      <p:pic>
        <p:nvPicPr>
          <p:cNvPr id="1026" name="Picture 2" descr="Image result for random fores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6690" y="7963873"/>
            <a:ext cx="1865889" cy="14005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kn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88676" y="7853233"/>
            <a:ext cx="1792997" cy="1621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vgg network architectur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0974" y="4933904"/>
            <a:ext cx="3182309" cy="18687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resnet network architecture"/>
          <p:cNvPicPr>
            <a:picLocks noChangeAspect="1" noChangeArrowheads="1"/>
          </p:cNvPicPr>
          <p:nvPr/>
        </p:nvPicPr>
        <p:blipFill rotWithShape="1">
          <a:blip r:embed="rId11">
            <a:extLst>
              <a:ext uri="{28A0092B-C50C-407E-A947-70E740481C1C}">
                <a14:useLocalDpi xmlns:a14="http://schemas.microsoft.com/office/drawing/2010/main" val="0"/>
              </a:ext>
            </a:extLst>
          </a:blip>
          <a:srcRect l="1308" t="10865" r="74164"/>
          <a:stretch/>
        </p:blipFill>
        <p:spPr bwMode="auto">
          <a:xfrm rot="16200000">
            <a:off x="5529240" y="4293850"/>
            <a:ext cx="1479773" cy="3148866"/>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8114970" y="5238235"/>
            <a:ext cx="6427236" cy="1436208"/>
            <a:chOff x="972808" y="7080776"/>
            <a:chExt cx="6427236" cy="1436208"/>
          </a:xfrm>
        </p:grpSpPr>
        <p:pic>
          <p:nvPicPr>
            <p:cNvPr id="31" name="Google Shape;686;p46"/>
            <p:cNvPicPr preferRelativeResize="0"/>
            <p:nvPr/>
          </p:nvPicPr>
          <p:blipFill rotWithShape="1">
            <a:blip r:embed="rId6">
              <a:alphaModFix/>
            </a:blip>
            <a:srcRect l="8667" t="12625" r="45205" b="19240"/>
            <a:stretch/>
          </p:blipFill>
          <p:spPr>
            <a:xfrm>
              <a:off x="972808" y="7360722"/>
              <a:ext cx="785641" cy="785359"/>
            </a:xfrm>
            <a:prstGeom prst="rect">
              <a:avLst/>
            </a:prstGeom>
            <a:noFill/>
            <a:ln>
              <a:noFill/>
            </a:ln>
          </p:spPr>
        </p:pic>
        <p:sp>
          <p:nvSpPr>
            <p:cNvPr id="32" name="Google Shape;687;p46"/>
            <p:cNvSpPr/>
            <p:nvPr/>
          </p:nvSpPr>
          <p:spPr>
            <a:xfrm>
              <a:off x="1758447" y="7609341"/>
              <a:ext cx="273861" cy="288121"/>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Google Shape;688;p46"/>
            <p:cNvSpPr/>
            <p:nvPr/>
          </p:nvSpPr>
          <p:spPr>
            <a:xfrm>
              <a:off x="2085116" y="7142541"/>
              <a:ext cx="785674" cy="785331"/>
            </a:xfrm>
            <a:prstGeom prst="rect">
              <a:avLst/>
            </a:prstGeom>
            <a:solidFill>
              <a:srgbClr val="FF9800"/>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Google Shape;689;p46"/>
            <p:cNvSpPr/>
            <p:nvPr/>
          </p:nvSpPr>
          <p:spPr>
            <a:xfrm>
              <a:off x="2172395" y="7229819"/>
              <a:ext cx="785674" cy="785331"/>
            </a:xfrm>
            <a:prstGeom prst="rect">
              <a:avLst/>
            </a:prstGeom>
            <a:solidFill>
              <a:srgbClr val="FF9800"/>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Google Shape;690;p46"/>
            <p:cNvSpPr/>
            <p:nvPr/>
          </p:nvSpPr>
          <p:spPr>
            <a:xfrm>
              <a:off x="2259673" y="7317097"/>
              <a:ext cx="785674" cy="785331"/>
            </a:xfrm>
            <a:prstGeom prst="rect">
              <a:avLst/>
            </a:prstGeom>
            <a:solidFill>
              <a:srgbClr val="FF9800"/>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Google Shape;691;p46"/>
            <p:cNvSpPr/>
            <p:nvPr/>
          </p:nvSpPr>
          <p:spPr>
            <a:xfrm>
              <a:off x="2346951" y="7404375"/>
              <a:ext cx="785674" cy="785331"/>
            </a:xfrm>
            <a:prstGeom prst="rect">
              <a:avLst/>
            </a:prstGeom>
            <a:solidFill>
              <a:srgbClr val="FF9800"/>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692;p46"/>
            <p:cNvSpPr/>
            <p:nvPr/>
          </p:nvSpPr>
          <p:spPr>
            <a:xfrm>
              <a:off x="2434229" y="7491653"/>
              <a:ext cx="785674" cy="785331"/>
            </a:xfrm>
            <a:prstGeom prst="rect">
              <a:avLst/>
            </a:prstGeom>
            <a:solidFill>
              <a:srgbClr val="FF9800"/>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Google Shape;693;p46"/>
            <p:cNvSpPr/>
            <p:nvPr/>
          </p:nvSpPr>
          <p:spPr>
            <a:xfrm>
              <a:off x="2521507" y="7578931"/>
              <a:ext cx="785674" cy="785331"/>
            </a:xfrm>
            <a:prstGeom prst="rect">
              <a:avLst/>
            </a:prstGeom>
            <a:solidFill>
              <a:srgbClr val="FF9800"/>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Google Shape;694;p46"/>
            <p:cNvSpPr/>
            <p:nvPr/>
          </p:nvSpPr>
          <p:spPr>
            <a:xfrm>
              <a:off x="3372003" y="7609341"/>
              <a:ext cx="273861" cy="288121"/>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Google Shape;695;p46"/>
            <p:cNvSpPr/>
            <p:nvPr/>
          </p:nvSpPr>
          <p:spPr>
            <a:xfrm>
              <a:off x="3710699" y="7379377"/>
              <a:ext cx="398936" cy="398936"/>
            </a:xfrm>
            <a:prstGeom prst="rect">
              <a:avLst/>
            </a:prstGeom>
            <a:solidFill>
              <a:srgbClr val="4A86E8"/>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Google Shape;696;p46"/>
            <p:cNvSpPr/>
            <p:nvPr/>
          </p:nvSpPr>
          <p:spPr>
            <a:xfrm>
              <a:off x="3797977" y="7466655"/>
              <a:ext cx="398936" cy="398936"/>
            </a:xfrm>
            <a:prstGeom prst="rect">
              <a:avLst/>
            </a:prstGeom>
            <a:solidFill>
              <a:srgbClr val="4A86E8"/>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Google Shape;697;p46"/>
            <p:cNvSpPr/>
            <p:nvPr/>
          </p:nvSpPr>
          <p:spPr>
            <a:xfrm>
              <a:off x="3885255" y="7553933"/>
              <a:ext cx="398936" cy="398936"/>
            </a:xfrm>
            <a:prstGeom prst="rect">
              <a:avLst/>
            </a:prstGeom>
            <a:solidFill>
              <a:srgbClr val="4A86E8"/>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Google Shape;698;p46"/>
            <p:cNvSpPr/>
            <p:nvPr/>
          </p:nvSpPr>
          <p:spPr>
            <a:xfrm>
              <a:off x="3972533" y="7641211"/>
              <a:ext cx="398936" cy="398936"/>
            </a:xfrm>
            <a:prstGeom prst="rect">
              <a:avLst/>
            </a:prstGeom>
            <a:solidFill>
              <a:srgbClr val="4A86E8"/>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Google Shape;699;p46"/>
            <p:cNvSpPr/>
            <p:nvPr/>
          </p:nvSpPr>
          <p:spPr>
            <a:xfrm>
              <a:off x="4059811" y="7728489"/>
              <a:ext cx="398936" cy="398936"/>
            </a:xfrm>
            <a:prstGeom prst="rect">
              <a:avLst/>
            </a:prstGeom>
            <a:solidFill>
              <a:srgbClr val="4A86E8"/>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Google Shape;700;p46"/>
            <p:cNvSpPr/>
            <p:nvPr/>
          </p:nvSpPr>
          <p:spPr>
            <a:xfrm>
              <a:off x="4147089" y="7815767"/>
              <a:ext cx="398936" cy="398936"/>
            </a:xfrm>
            <a:prstGeom prst="rect">
              <a:avLst/>
            </a:prstGeom>
            <a:solidFill>
              <a:srgbClr val="4A86E8"/>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Google Shape;701;p46"/>
            <p:cNvSpPr/>
            <p:nvPr/>
          </p:nvSpPr>
          <p:spPr>
            <a:xfrm>
              <a:off x="4600424" y="7609341"/>
              <a:ext cx="273861" cy="288121"/>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Google Shape;702;p46"/>
            <p:cNvSpPr/>
            <p:nvPr/>
          </p:nvSpPr>
          <p:spPr>
            <a:xfrm>
              <a:off x="4930523" y="7091500"/>
              <a:ext cx="398936" cy="1425484"/>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Google Shape;703;p46"/>
            <p:cNvSpPr/>
            <p:nvPr/>
          </p:nvSpPr>
          <p:spPr>
            <a:xfrm>
              <a:off x="4993061" y="7142541"/>
              <a:ext cx="273861" cy="273861"/>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Google Shape;704;p46"/>
            <p:cNvSpPr/>
            <p:nvPr/>
          </p:nvSpPr>
          <p:spPr>
            <a:xfrm>
              <a:off x="4993061" y="7476276"/>
              <a:ext cx="273861" cy="273861"/>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Google Shape;705;p46"/>
            <p:cNvSpPr/>
            <p:nvPr/>
          </p:nvSpPr>
          <p:spPr>
            <a:xfrm>
              <a:off x="4993061" y="7810012"/>
              <a:ext cx="273861" cy="273861"/>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Google Shape;706;p46"/>
            <p:cNvSpPr/>
            <p:nvPr/>
          </p:nvSpPr>
          <p:spPr>
            <a:xfrm>
              <a:off x="4993061" y="8143747"/>
              <a:ext cx="273861" cy="273861"/>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Google Shape;707;p46"/>
            <p:cNvSpPr/>
            <p:nvPr/>
          </p:nvSpPr>
          <p:spPr>
            <a:xfrm>
              <a:off x="5936082" y="7080776"/>
              <a:ext cx="398936" cy="1425484"/>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Google Shape;708;p46"/>
            <p:cNvSpPr/>
            <p:nvPr/>
          </p:nvSpPr>
          <p:spPr>
            <a:xfrm>
              <a:off x="5998620" y="7131817"/>
              <a:ext cx="273861" cy="273861"/>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Google Shape;709;p46"/>
            <p:cNvSpPr/>
            <p:nvPr/>
          </p:nvSpPr>
          <p:spPr>
            <a:xfrm>
              <a:off x="5998620" y="7465553"/>
              <a:ext cx="273861" cy="273861"/>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Google Shape;710;p46"/>
            <p:cNvSpPr/>
            <p:nvPr/>
          </p:nvSpPr>
          <p:spPr>
            <a:xfrm>
              <a:off x="5998620" y="7799288"/>
              <a:ext cx="273861" cy="273861"/>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Google Shape;711;p46"/>
            <p:cNvSpPr/>
            <p:nvPr/>
          </p:nvSpPr>
          <p:spPr>
            <a:xfrm>
              <a:off x="5998620" y="8133024"/>
              <a:ext cx="273861" cy="273861"/>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7" name="Google Shape;712;p46"/>
            <p:cNvCxnSpPr>
              <a:stCxn id="51" idx="6"/>
              <a:endCxn id="56" idx="2"/>
            </p:cNvCxnSpPr>
            <p:nvPr/>
          </p:nvCxnSpPr>
          <p:spPr>
            <a:xfrm rot="10800000" flipH="1">
              <a:off x="5266922" y="8270025"/>
              <a:ext cx="731727" cy="10652"/>
            </a:xfrm>
            <a:prstGeom prst="straightConnector1">
              <a:avLst/>
            </a:prstGeom>
            <a:noFill/>
            <a:ln w="9525" cap="flat" cmpd="sng">
              <a:solidFill>
                <a:srgbClr val="0000FF"/>
              </a:solidFill>
              <a:prstDash val="solid"/>
              <a:round/>
              <a:headEnd type="none" w="med" len="med"/>
              <a:tailEnd type="none" w="med" len="med"/>
            </a:ln>
          </p:spPr>
        </p:cxnSp>
        <p:cxnSp>
          <p:nvCxnSpPr>
            <p:cNvPr id="58" name="Google Shape;713;p46"/>
            <p:cNvCxnSpPr>
              <a:stCxn id="51" idx="6"/>
              <a:endCxn id="55" idx="2"/>
            </p:cNvCxnSpPr>
            <p:nvPr/>
          </p:nvCxnSpPr>
          <p:spPr>
            <a:xfrm rot="10800000" flipH="1">
              <a:off x="5266922" y="7936204"/>
              <a:ext cx="731727" cy="344473"/>
            </a:xfrm>
            <a:prstGeom prst="straightConnector1">
              <a:avLst/>
            </a:prstGeom>
            <a:noFill/>
            <a:ln w="9525" cap="flat" cmpd="sng">
              <a:solidFill>
                <a:srgbClr val="0000FF"/>
              </a:solidFill>
              <a:prstDash val="solid"/>
              <a:round/>
              <a:headEnd type="none" w="med" len="med"/>
              <a:tailEnd type="none" w="med" len="med"/>
            </a:ln>
          </p:spPr>
        </p:cxnSp>
        <p:cxnSp>
          <p:nvCxnSpPr>
            <p:cNvPr id="59" name="Google Shape;714;p46"/>
            <p:cNvCxnSpPr>
              <a:stCxn id="51" idx="6"/>
              <a:endCxn id="54" idx="2"/>
            </p:cNvCxnSpPr>
            <p:nvPr/>
          </p:nvCxnSpPr>
          <p:spPr>
            <a:xfrm rot="10800000" flipH="1">
              <a:off x="5266922" y="7602554"/>
              <a:ext cx="731727" cy="678123"/>
            </a:xfrm>
            <a:prstGeom prst="straightConnector1">
              <a:avLst/>
            </a:prstGeom>
            <a:noFill/>
            <a:ln w="9525" cap="flat" cmpd="sng">
              <a:solidFill>
                <a:srgbClr val="0000FF"/>
              </a:solidFill>
              <a:prstDash val="solid"/>
              <a:round/>
              <a:headEnd type="none" w="med" len="med"/>
              <a:tailEnd type="none" w="med" len="med"/>
            </a:ln>
          </p:spPr>
        </p:cxnSp>
        <p:cxnSp>
          <p:nvCxnSpPr>
            <p:cNvPr id="60" name="Google Shape;715;p46"/>
            <p:cNvCxnSpPr>
              <a:stCxn id="51" idx="6"/>
              <a:endCxn id="53" idx="2"/>
            </p:cNvCxnSpPr>
            <p:nvPr/>
          </p:nvCxnSpPr>
          <p:spPr>
            <a:xfrm rot="10800000" flipH="1">
              <a:off x="5266922" y="7268733"/>
              <a:ext cx="731727" cy="1011944"/>
            </a:xfrm>
            <a:prstGeom prst="straightConnector1">
              <a:avLst/>
            </a:prstGeom>
            <a:noFill/>
            <a:ln w="9525" cap="flat" cmpd="sng">
              <a:solidFill>
                <a:srgbClr val="0000FF"/>
              </a:solidFill>
              <a:prstDash val="solid"/>
              <a:round/>
              <a:headEnd type="none" w="med" len="med"/>
              <a:tailEnd type="none" w="med" len="med"/>
            </a:ln>
          </p:spPr>
        </p:cxnSp>
        <p:cxnSp>
          <p:nvCxnSpPr>
            <p:cNvPr id="61" name="Google Shape;716;p46"/>
            <p:cNvCxnSpPr>
              <a:stCxn id="50" idx="6"/>
              <a:endCxn id="56" idx="2"/>
            </p:cNvCxnSpPr>
            <p:nvPr/>
          </p:nvCxnSpPr>
          <p:spPr>
            <a:xfrm>
              <a:off x="5266922" y="7946942"/>
              <a:ext cx="731727" cy="322998"/>
            </a:xfrm>
            <a:prstGeom prst="straightConnector1">
              <a:avLst/>
            </a:prstGeom>
            <a:noFill/>
            <a:ln w="9525" cap="flat" cmpd="sng">
              <a:solidFill>
                <a:srgbClr val="FF0000"/>
              </a:solidFill>
              <a:prstDash val="solid"/>
              <a:round/>
              <a:headEnd type="none" w="med" len="med"/>
              <a:tailEnd type="none" w="med" len="med"/>
            </a:ln>
          </p:spPr>
        </p:cxnSp>
        <p:cxnSp>
          <p:nvCxnSpPr>
            <p:cNvPr id="62" name="Google Shape;717;p46"/>
            <p:cNvCxnSpPr>
              <a:stCxn id="50" idx="6"/>
              <a:endCxn id="55" idx="2"/>
            </p:cNvCxnSpPr>
            <p:nvPr/>
          </p:nvCxnSpPr>
          <p:spPr>
            <a:xfrm rot="10800000" flipH="1">
              <a:off x="5266922" y="7936290"/>
              <a:ext cx="731727" cy="10652"/>
            </a:xfrm>
            <a:prstGeom prst="straightConnector1">
              <a:avLst/>
            </a:prstGeom>
            <a:noFill/>
            <a:ln w="9525" cap="flat" cmpd="sng">
              <a:solidFill>
                <a:srgbClr val="FF0000"/>
              </a:solidFill>
              <a:prstDash val="solid"/>
              <a:round/>
              <a:headEnd type="none" w="med" len="med"/>
              <a:tailEnd type="none" w="med" len="med"/>
            </a:ln>
          </p:spPr>
        </p:cxnSp>
        <p:cxnSp>
          <p:nvCxnSpPr>
            <p:cNvPr id="63" name="Google Shape;718;p46"/>
            <p:cNvCxnSpPr>
              <a:stCxn id="50" idx="6"/>
              <a:endCxn id="54" idx="2"/>
            </p:cNvCxnSpPr>
            <p:nvPr/>
          </p:nvCxnSpPr>
          <p:spPr>
            <a:xfrm rot="10800000" flipH="1">
              <a:off x="5266922" y="7602469"/>
              <a:ext cx="731727" cy="344473"/>
            </a:xfrm>
            <a:prstGeom prst="straightConnector1">
              <a:avLst/>
            </a:prstGeom>
            <a:noFill/>
            <a:ln w="9525" cap="flat" cmpd="sng">
              <a:solidFill>
                <a:srgbClr val="FF0000"/>
              </a:solidFill>
              <a:prstDash val="solid"/>
              <a:round/>
              <a:headEnd type="none" w="med" len="med"/>
              <a:tailEnd type="none" w="med" len="med"/>
            </a:ln>
          </p:spPr>
        </p:cxnSp>
        <p:cxnSp>
          <p:nvCxnSpPr>
            <p:cNvPr id="64" name="Google Shape;719;p46"/>
            <p:cNvCxnSpPr>
              <a:stCxn id="50" idx="6"/>
              <a:endCxn id="53" idx="2"/>
            </p:cNvCxnSpPr>
            <p:nvPr/>
          </p:nvCxnSpPr>
          <p:spPr>
            <a:xfrm rot="10800000" flipH="1">
              <a:off x="5266922" y="7268819"/>
              <a:ext cx="731727" cy="678123"/>
            </a:xfrm>
            <a:prstGeom prst="straightConnector1">
              <a:avLst/>
            </a:prstGeom>
            <a:noFill/>
            <a:ln w="9525" cap="flat" cmpd="sng">
              <a:solidFill>
                <a:srgbClr val="FF0000"/>
              </a:solidFill>
              <a:prstDash val="solid"/>
              <a:round/>
              <a:headEnd type="none" w="med" len="med"/>
              <a:tailEnd type="none" w="med" len="med"/>
            </a:ln>
          </p:spPr>
        </p:cxnSp>
        <p:cxnSp>
          <p:nvCxnSpPr>
            <p:cNvPr id="65" name="Google Shape;720;p46"/>
            <p:cNvCxnSpPr>
              <a:stCxn id="49" idx="6"/>
              <a:endCxn id="56" idx="2"/>
            </p:cNvCxnSpPr>
            <p:nvPr/>
          </p:nvCxnSpPr>
          <p:spPr>
            <a:xfrm>
              <a:off x="5266922" y="7613207"/>
              <a:ext cx="731727" cy="656819"/>
            </a:xfrm>
            <a:prstGeom prst="straightConnector1">
              <a:avLst/>
            </a:prstGeom>
            <a:noFill/>
            <a:ln w="9525" cap="flat" cmpd="sng">
              <a:solidFill>
                <a:srgbClr val="00FF00"/>
              </a:solidFill>
              <a:prstDash val="solid"/>
              <a:round/>
              <a:headEnd type="none" w="med" len="med"/>
              <a:tailEnd type="none" w="med" len="med"/>
            </a:ln>
          </p:spPr>
        </p:cxnSp>
        <p:cxnSp>
          <p:nvCxnSpPr>
            <p:cNvPr id="66" name="Google Shape;721;p46"/>
            <p:cNvCxnSpPr>
              <a:stCxn id="49" idx="6"/>
              <a:endCxn id="55" idx="2"/>
            </p:cNvCxnSpPr>
            <p:nvPr/>
          </p:nvCxnSpPr>
          <p:spPr>
            <a:xfrm>
              <a:off x="5266922" y="7613207"/>
              <a:ext cx="731727" cy="322998"/>
            </a:xfrm>
            <a:prstGeom prst="straightConnector1">
              <a:avLst/>
            </a:prstGeom>
            <a:noFill/>
            <a:ln w="9525" cap="flat" cmpd="sng">
              <a:solidFill>
                <a:srgbClr val="00FF00"/>
              </a:solidFill>
              <a:prstDash val="solid"/>
              <a:round/>
              <a:headEnd type="none" w="med" len="med"/>
              <a:tailEnd type="none" w="med" len="med"/>
            </a:ln>
          </p:spPr>
        </p:cxnSp>
        <p:cxnSp>
          <p:nvCxnSpPr>
            <p:cNvPr id="67" name="Google Shape;722;p46"/>
            <p:cNvCxnSpPr>
              <a:stCxn id="49" idx="6"/>
              <a:endCxn id="54" idx="2"/>
            </p:cNvCxnSpPr>
            <p:nvPr/>
          </p:nvCxnSpPr>
          <p:spPr>
            <a:xfrm rot="10800000" flipH="1">
              <a:off x="5266922" y="7602554"/>
              <a:ext cx="731727" cy="10652"/>
            </a:xfrm>
            <a:prstGeom prst="straightConnector1">
              <a:avLst/>
            </a:prstGeom>
            <a:noFill/>
            <a:ln w="9525" cap="flat" cmpd="sng">
              <a:solidFill>
                <a:srgbClr val="00FF00"/>
              </a:solidFill>
              <a:prstDash val="solid"/>
              <a:round/>
              <a:headEnd type="none" w="med" len="med"/>
              <a:tailEnd type="none" w="med" len="med"/>
            </a:ln>
          </p:spPr>
        </p:cxnSp>
        <p:cxnSp>
          <p:nvCxnSpPr>
            <p:cNvPr id="68" name="Google Shape;723;p46"/>
            <p:cNvCxnSpPr>
              <a:stCxn id="49" idx="6"/>
              <a:endCxn id="53" idx="2"/>
            </p:cNvCxnSpPr>
            <p:nvPr/>
          </p:nvCxnSpPr>
          <p:spPr>
            <a:xfrm rot="10800000" flipH="1">
              <a:off x="5266922" y="7268733"/>
              <a:ext cx="731727" cy="344473"/>
            </a:xfrm>
            <a:prstGeom prst="straightConnector1">
              <a:avLst/>
            </a:prstGeom>
            <a:noFill/>
            <a:ln w="9525" cap="flat" cmpd="sng">
              <a:solidFill>
                <a:srgbClr val="00FF00"/>
              </a:solidFill>
              <a:prstDash val="solid"/>
              <a:round/>
              <a:headEnd type="none" w="med" len="med"/>
              <a:tailEnd type="none" w="med" len="med"/>
            </a:ln>
          </p:spPr>
        </p:cxnSp>
        <p:cxnSp>
          <p:nvCxnSpPr>
            <p:cNvPr id="69" name="Google Shape;724;p46"/>
            <p:cNvCxnSpPr>
              <a:stCxn id="48" idx="6"/>
              <a:endCxn id="56" idx="2"/>
            </p:cNvCxnSpPr>
            <p:nvPr/>
          </p:nvCxnSpPr>
          <p:spPr>
            <a:xfrm>
              <a:off x="5266922" y="7279471"/>
              <a:ext cx="731727" cy="990469"/>
            </a:xfrm>
            <a:prstGeom prst="straightConnector1">
              <a:avLst/>
            </a:prstGeom>
            <a:noFill/>
            <a:ln w="9525" cap="flat" cmpd="sng">
              <a:solidFill>
                <a:srgbClr val="00FFFF"/>
              </a:solidFill>
              <a:prstDash val="solid"/>
              <a:round/>
              <a:headEnd type="none" w="med" len="med"/>
              <a:tailEnd type="none" w="med" len="med"/>
            </a:ln>
          </p:spPr>
        </p:cxnSp>
        <p:cxnSp>
          <p:nvCxnSpPr>
            <p:cNvPr id="70" name="Google Shape;725;p46"/>
            <p:cNvCxnSpPr>
              <a:stCxn id="48" idx="6"/>
              <a:endCxn id="55" idx="2"/>
            </p:cNvCxnSpPr>
            <p:nvPr/>
          </p:nvCxnSpPr>
          <p:spPr>
            <a:xfrm>
              <a:off x="5266922" y="7279471"/>
              <a:ext cx="731727" cy="656819"/>
            </a:xfrm>
            <a:prstGeom prst="straightConnector1">
              <a:avLst/>
            </a:prstGeom>
            <a:noFill/>
            <a:ln w="9525" cap="flat" cmpd="sng">
              <a:solidFill>
                <a:srgbClr val="00FFFF"/>
              </a:solidFill>
              <a:prstDash val="solid"/>
              <a:round/>
              <a:headEnd type="none" w="med" len="med"/>
              <a:tailEnd type="none" w="med" len="med"/>
            </a:ln>
          </p:spPr>
        </p:cxnSp>
        <p:cxnSp>
          <p:nvCxnSpPr>
            <p:cNvPr id="71" name="Google Shape;726;p46"/>
            <p:cNvCxnSpPr>
              <a:stCxn id="48" idx="6"/>
              <a:endCxn id="54" idx="2"/>
            </p:cNvCxnSpPr>
            <p:nvPr/>
          </p:nvCxnSpPr>
          <p:spPr>
            <a:xfrm>
              <a:off x="5266922" y="7279471"/>
              <a:ext cx="731727" cy="322998"/>
            </a:xfrm>
            <a:prstGeom prst="straightConnector1">
              <a:avLst/>
            </a:prstGeom>
            <a:noFill/>
            <a:ln w="9525" cap="flat" cmpd="sng">
              <a:solidFill>
                <a:srgbClr val="00FFFF"/>
              </a:solidFill>
              <a:prstDash val="solid"/>
              <a:round/>
              <a:headEnd type="none" w="med" len="med"/>
              <a:tailEnd type="none" w="med" len="med"/>
            </a:ln>
          </p:spPr>
        </p:cxnSp>
        <p:cxnSp>
          <p:nvCxnSpPr>
            <p:cNvPr id="72" name="Google Shape;727;p46"/>
            <p:cNvCxnSpPr>
              <a:stCxn id="48" idx="6"/>
              <a:endCxn id="53" idx="2"/>
            </p:cNvCxnSpPr>
            <p:nvPr/>
          </p:nvCxnSpPr>
          <p:spPr>
            <a:xfrm rot="10800000" flipH="1">
              <a:off x="5266922" y="7268819"/>
              <a:ext cx="731727" cy="10652"/>
            </a:xfrm>
            <a:prstGeom prst="straightConnector1">
              <a:avLst/>
            </a:prstGeom>
            <a:noFill/>
            <a:ln w="9525" cap="flat" cmpd="sng">
              <a:solidFill>
                <a:srgbClr val="00FFFF"/>
              </a:solidFill>
              <a:prstDash val="solid"/>
              <a:round/>
              <a:headEnd type="none" w="med" len="med"/>
              <a:tailEnd type="none" w="med" len="med"/>
            </a:ln>
          </p:spPr>
        </p:cxnSp>
        <p:sp>
          <p:nvSpPr>
            <p:cNvPr id="73" name="Google Shape;728;p46"/>
            <p:cNvSpPr/>
            <p:nvPr/>
          </p:nvSpPr>
          <p:spPr>
            <a:xfrm>
              <a:off x="6429369" y="7609341"/>
              <a:ext cx="273861" cy="288121"/>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Google Shape;729;p46"/>
            <p:cNvSpPr/>
            <p:nvPr/>
          </p:nvSpPr>
          <p:spPr>
            <a:xfrm>
              <a:off x="6757643" y="7410925"/>
              <a:ext cx="638779" cy="280046"/>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sz="1200" dirty="0">
                  <a:solidFill>
                    <a:schemeClr val="dk1"/>
                  </a:solidFill>
                  <a:latin typeface="+mn-lt"/>
                  <a:ea typeface="Roboto Condensed"/>
                  <a:cs typeface="Roboto Condensed"/>
                  <a:sym typeface="Roboto Condensed"/>
                </a:rPr>
                <a:t>UP</a:t>
              </a:r>
              <a:endParaRPr sz="1200" dirty="0">
                <a:solidFill>
                  <a:schemeClr val="dk1"/>
                </a:solidFill>
                <a:latin typeface="+mn-lt"/>
                <a:ea typeface="Roboto Condensed"/>
                <a:cs typeface="Roboto Condensed"/>
                <a:sym typeface="Roboto Condensed"/>
              </a:endParaRPr>
            </a:p>
          </p:txBody>
        </p:sp>
        <p:sp>
          <p:nvSpPr>
            <p:cNvPr id="75" name="Google Shape;730;p46"/>
            <p:cNvSpPr/>
            <p:nvPr/>
          </p:nvSpPr>
          <p:spPr>
            <a:xfrm>
              <a:off x="6761265" y="7815832"/>
              <a:ext cx="638779" cy="280046"/>
            </a:xfrm>
            <a:prstGeom prst="roundRect">
              <a:avLst>
                <a:gd name="adj" fmla="val 16667"/>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solidFill>
                    <a:schemeClr val="lt1"/>
                  </a:solidFill>
                  <a:latin typeface="+mn-lt"/>
                  <a:ea typeface="Roboto Condensed"/>
                  <a:cs typeface="Roboto Condensed"/>
                  <a:sym typeface="Roboto Condensed"/>
                </a:rPr>
                <a:t>DOWN</a:t>
              </a:r>
              <a:endParaRPr sz="1050" dirty="0">
                <a:solidFill>
                  <a:schemeClr val="lt1"/>
                </a:solidFill>
                <a:latin typeface="+mn-lt"/>
                <a:ea typeface="Roboto Condensed"/>
                <a:cs typeface="Roboto Condensed"/>
                <a:sym typeface="Roboto Condensed"/>
              </a:endParaRPr>
            </a:p>
          </p:txBody>
        </p:sp>
      </p:grpSp>
      <p:sp>
        <p:nvSpPr>
          <p:cNvPr id="29" name="TextBox 28"/>
          <p:cNvSpPr txBox="1"/>
          <p:nvPr/>
        </p:nvSpPr>
        <p:spPr>
          <a:xfrm>
            <a:off x="1839700" y="6747271"/>
            <a:ext cx="1340432" cy="307777"/>
          </a:xfrm>
          <a:prstGeom prst="rect">
            <a:avLst/>
          </a:prstGeom>
          <a:noFill/>
        </p:spPr>
        <p:txBody>
          <a:bodyPr wrap="none" rtlCol="0">
            <a:spAutoFit/>
          </a:bodyPr>
          <a:lstStyle/>
          <a:p>
            <a:r>
              <a:rPr lang="en-US" b="1" dirty="0" smtClean="0"/>
              <a:t>VGG Network</a:t>
            </a:r>
            <a:endParaRPr lang="en-US" b="1" dirty="0"/>
          </a:p>
        </p:txBody>
      </p:sp>
      <p:sp>
        <p:nvSpPr>
          <p:cNvPr id="79" name="TextBox 78"/>
          <p:cNvSpPr txBox="1"/>
          <p:nvPr/>
        </p:nvSpPr>
        <p:spPr>
          <a:xfrm>
            <a:off x="5650341" y="6747269"/>
            <a:ext cx="1558440" cy="307777"/>
          </a:xfrm>
          <a:prstGeom prst="rect">
            <a:avLst/>
          </a:prstGeom>
          <a:noFill/>
        </p:spPr>
        <p:txBody>
          <a:bodyPr wrap="none" rtlCol="0">
            <a:spAutoFit/>
          </a:bodyPr>
          <a:lstStyle/>
          <a:p>
            <a:r>
              <a:rPr lang="en-US" b="1" dirty="0" err="1" smtClean="0"/>
              <a:t>ResNet</a:t>
            </a:r>
            <a:r>
              <a:rPr lang="en-US" b="1" dirty="0" smtClean="0"/>
              <a:t> Network</a:t>
            </a:r>
            <a:endParaRPr lang="en-US" b="1" dirty="0"/>
          </a:p>
        </p:txBody>
      </p:sp>
      <p:sp>
        <p:nvSpPr>
          <p:cNvPr id="80" name="TextBox 79"/>
          <p:cNvSpPr txBox="1"/>
          <p:nvPr/>
        </p:nvSpPr>
        <p:spPr>
          <a:xfrm>
            <a:off x="10741896" y="6747270"/>
            <a:ext cx="2739853" cy="307777"/>
          </a:xfrm>
          <a:prstGeom prst="rect">
            <a:avLst/>
          </a:prstGeom>
          <a:noFill/>
        </p:spPr>
        <p:txBody>
          <a:bodyPr wrap="none" rtlCol="0">
            <a:spAutoFit/>
          </a:bodyPr>
          <a:lstStyle/>
          <a:p>
            <a:r>
              <a:rPr lang="en-US" b="1" dirty="0" smtClean="0">
                <a:latin typeface="+mn-lt"/>
              </a:rPr>
              <a:t>Convolutional Neural Network</a:t>
            </a:r>
            <a:endParaRPr lang="en-US" b="1" dirty="0">
              <a:latin typeface="+mn-lt"/>
            </a:endParaRPr>
          </a:p>
        </p:txBody>
      </p:sp>
      <p:sp>
        <p:nvSpPr>
          <p:cNvPr id="81" name="TextBox 80"/>
          <p:cNvSpPr txBox="1"/>
          <p:nvPr/>
        </p:nvSpPr>
        <p:spPr>
          <a:xfrm>
            <a:off x="1498821" y="9475081"/>
            <a:ext cx="1417376" cy="307777"/>
          </a:xfrm>
          <a:prstGeom prst="rect">
            <a:avLst/>
          </a:prstGeom>
          <a:noFill/>
        </p:spPr>
        <p:txBody>
          <a:bodyPr wrap="none" rtlCol="0">
            <a:spAutoFit/>
          </a:bodyPr>
          <a:lstStyle/>
          <a:p>
            <a:r>
              <a:rPr lang="en-US" dirty="0" smtClean="0"/>
              <a:t>Random Forest</a:t>
            </a:r>
            <a:endParaRPr lang="en-US" dirty="0"/>
          </a:p>
        </p:txBody>
      </p:sp>
      <p:sp>
        <p:nvSpPr>
          <p:cNvPr id="82" name="TextBox 81"/>
          <p:cNvSpPr txBox="1"/>
          <p:nvPr/>
        </p:nvSpPr>
        <p:spPr>
          <a:xfrm>
            <a:off x="3414843" y="9475080"/>
            <a:ext cx="1766830" cy="307777"/>
          </a:xfrm>
          <a:prstGeom prst="rect">
            <a:avLst/>
          </a:prstGeom>
          <a:noFill/>
        </p:spPr>
        <p:txBody>
          <a:bodyPr wrap="none" rtlCol="0">
            <a:spAutoFit/>
          </a:bodyPr>
          <a:lstStyle/>
          <a:p>
            <a:r>
              <a:rPr lang="en-US" dirty="0" smtClean="0"/>
              <a:t>K-Nearest Neighbor</a:t>
            </a:r>
            <a:endParaRPr lang="en-US" dirty="0"/>
          </a:p>
        </p:txBody>
      </p:sp>
      <p:sp>
        <p:nvSpPr>
          <p:cNvPr id="85" name="Horizontal Scroll 84"/>
          <p:cNvSpPr/>
          <p:nvPr/>
        </p:nvSpPr>
        <p:spPr>
          <a:xfrm>
            <a:off x="1356004" y="7401092"/>
            <a:ext cx="2495006" cy="428580"/>
          </a:xfrm>
          <a:prstGeom prst="horizontalScroll">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Traditional Neural Network</a:t>
            </a:r>
            <a:endParaRPr lang="en-US" sz="1200" b="1" dirty="0"/>
          </a:p>
        </p:txBody>
      </p:sp>
      <p:sp>
        <p:nvSpPr>
          <p:cNvPr id="86" name="Horizontal Scroll 85"/>
          <p:cNvSpPr/>
          <p:nvPr/>
        </p:nvSpPr>
        <p:spPr>
          <a:xfrm>
            <a:off x="11850857" y="4567039"/>
            <a:ext cx="2495006" cy="428580"/>
          </a:xfrm>
          <a:prstGeom prst="horizontalScroll">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Modern Neural Network</a:t>
            </a:r>
            <a:endParaRPr lang="en-US" b="1" dirty="0"/>
          </a:p>
        </p:txBody>
      </p:sp>
      <p:cxnSp>
        <p:nvCxnSpPr>
          <p:cNvPr id="78" name="Elbow Connector 77"/>
          <p:cNvCxnSpPr>
            <a:stCxn id="23" idx="1"/>
            <a:endCxn id="84" idx="1"/>
          </p:cNvCxnSpPr>
          <p:nvPr/>
        </p:nvCxnSpPr>
        <p:spPr>
          <a:xfrm rot="10800000" flipV="1">
            <a:off x="1045029" y="3113425"/>
            <a:ext cx="12700" cy="5586198"/>
          </a:xfrm>
          <a:prstGeom prst="bentConnector3">
            <a:avLst>
              <a:gd name="adj1" fmla="val 426857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2" name="Elbow Connector 91"/>
          <p:cNvCxnSpPr>
            <a:stCxn id="3" idx="3"/>
            <a:endCxn id="23" idx="3"/>
          </p:cNvCxnSpPr>
          <p:nvPr/>
        </p:nvCxnSpPr>
        <p:spPr>
          <a:xfrm>
            <a:off x="16732752" y="1064627"/>
            <a:ext cx="131397" cy="2048798"/>
          </a:xfrm>
          <a:prstGeom prst="bentConnector3">
            <a:avLst>
              <a:gd name="adj1" fmla="val 33362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8" name="Elbow Connector 97"/>
          <p:cNvCxnSpPr>
            <a:stCxn id="23" idx="1"/>
            <a:endCxn id="83" idx="1"/>
          </p:cNvCxnSpPr>
          <p:nvPr/>
        </p:nvCxnSpPr>
        <p:spPr>
          <a:xfrm rot="10800000" flipV="1">
            <a:off x="991049" y="3113425"/>
            <a:ext cx="53980" cy="2831724"/>
          </a:xfrm>
          <a:prstGeom prst="bentConnector3">
            <a:avLst>
              <a:gd name="adj1" fmla="val 983279"/>
            </a:avLst>
          </a:prstGeom>
          <a:ln>
            <a:tailEnd type="triangle"/>
          </a:ln>
        </p:spPr>
        <p:style>
          <a:lnRef idx="3">
            <a:schemeClr val="accent1"/>
          </a:lnRef>
          <a:fillRef idx="0">
            <a:schemeClr val="accent1"/>
          </a:fillRef>
          <a:effectRef idx="2">
            <a:schemeClr val="accent1"/>
          </a:effectRef>
          <a:fontRef idx="minor">
            <a:schemeClr val="tx1"/>
          </a:fontRef>
        </p:style>
      </p:cxnSp>
      <p:sp>
        <p:nvSpPr>
          <p:cNvPr id="101" name="TextBox 100"/>
          <p:cNvSpPr txBox="1"/>
          <p:nvPr/>
        </p:nvSpPr>
        <p:spPr>
          <a:xfrm>
            <a:off x="7087586" y="8468790"/>
            <a:ext cx="1624163" cy="46166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400" dirty="0" smtClean="0">
                <a:solidFill>
                  <a:schemeClr val="tx1"/>
                </a:solidFill>
              </a:rPr>
              <a:t>Evaluation</a:t>
            </a:r>
            <a:endParaRPr lang="en-US" sz="2400" dirty="0">
              <a:solidFill>
                <a:schemeClr val="tx1"/>
              </a:solidFill>
            </a:endParaRPr>
          </a:p>
        </p:txBody>
      </p:sp>
      <p:cxnSp>
        <p:nvCxnSpPr>
          <p:cNvPr id="122" name="Straight Arrow Connector 121"/>
          <p:cNvCxnSpPr>
            <a:stCxn id="84" idx="3"/>
            <a:endCxn id="101" idx="1"/>
          </p:cNvCxnSpPr>
          <p:nvPr/>
        </p:nvCxnSpPr>
        <p:spPr>
          <a:xfrm>
            <a:off x="5590903" y="8699623"/>
            <a:ext cx="149668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a:stCxn id="83" idx="2"/>
            <a:endCxn id="101" idx="0"/>
          </p:cNvCxnSpPr>
          <p:nvPr/>
        </p:nvCxnSpPr>
        <p:spPr>
          <a:xfrm flipH="1">
            <a:off x="7899668" y="7129194"/>
            <a:ext cx="2498" cy="13395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2" name="TextBox 131"/>
          <p:cNvSpPr txBox="1"/>
          <p:nvPr/>
        </p:nvSpPr>
        <p:spPr>
          <a:xfrm>
            <a:off x="9872742" y="8096494"/>
            <a:ext cx="1441421" cy="1200329"/>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algn="ctr"/>
            <a:r>
              <a:rPr lang="en-US" sz="3600" dirty="0" smtClean="0">
                <a:solidFill>
                  <a:schemeClr val="tx1"/>
                </a:solidFill>
              </a:rPr>
              <a:t>Final</a:t>
            </a:r>
          </a:p>
          <a:p>
            <a:pPr algn="ctr"/>
            <a:r>
              <a:rPr lang="en-US" sz="3600" dirty="0" smtClean="0">
                <a:solidFill>
                  <a:schemeClr val="tx1"/>
                </a:solidFill>
              </a:rPr>
              <a:t>Model</a:t>
            </a:r>
            <a:endParaRPr lang="en-US" sz="3600" dirty="0">
              <a:solidFill>
                <a:schemeClr val="tx1"/>
              </a:solidFill>
            </a:endParaRPr>
          </a:p>
        </p:txBody>
      </p:sp>
      <p:cxnSp>
        <p:nvCxnSpPr>
          <p:cNvPr id="1025" name="Straight Arrow Connector 1024"/>
          <p:cNvCxnSpPr>
            <a:stCxn id="101" idx="3"/>
            <a:endCxn id="132" idx="1"/>
          </p:cNvCxnSpPr>
          <p:nvPr/>
        </p:nvCxnSpPr>
        <p:spPr>
          <a:xfrm flipV="1">
            <a:off x="8711749" y="8696659"/>
            <a:ext cx="1160993" cy="29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Slide Number Placeholder 24"/>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14</a:t>
            </a:fld>
            <a:endParaRPr lang="en"/>
          </a:p>
        </p:txBody>
      </p:sp>
      <p:sp>
        <p:nvSpPr>
          <p:cNvPr id="2" name="Rectangle 1"/>
          <p:cNvSpPr/>
          <p:nvPr/>
        </p:nvSpPr>
        <p:spPr>
          <a:xfrm>
            <a:off x="8900609" y="4823864"/>
            <a:ext cx="360571" cy="307777"/>
          </a:xfrm>
          <a:prstGeom prst="rect">
            <a:avLst/>
          </a:prstGeom>
        </p:spPr>
        <p:txBody>
          <a:bodyPr wrap="square">
            <a:spAutoFit/>
          </a:bodyPr>
          <a:lstStyle/>
          <a:p>
            <a:r>
              <a:rPr lang="en-US" dirty="0"/>
              <a:t> </a:t>
            </a:r>
          </a:p>
        </p:txBody>
      </p:sp>
      <p:pic>
        <p:nvPicPr>
          <p:cNvPr id="96" name="Google Shape;841;p52"/>
          <p:cNvPicPr preferRelativeResize="0"/>
          <p:nvPr/>
        </p:nvPicPr>
        <p:blipFill>
          <a:blip r:embed="rId12">
            <a:alphaModFix/>
          </a:blip>
          <a:stretch>
            <a:fillRect/>
          </a:stretch>
        </p:blipFill>
        <p:spPr>
          <a:xfrm>
            <a:off x="10312214" y="1441948"/>
            <a:ext cx="348348" cy="232799"/>
          </a:xfrm>
          <a:prstGeom prst="rect">
            <a:avLst/>
          </a:prstGeom>
          <a:noFill/>
          <a:ln>
            <a:noFill/>
          </a:ln>
        </p:spPr>
      </p:pic>
      <p:pic>
        <p:nvPicPr>
          <p:cNvPr id="97" name="Google Shape;842;p52"/>
          <p:cNvPicPr preferRelativeResize="0"/>
          <p:nvPr/>
        </p:nvPicPr>
        <p:blipFill>
          <a:blip r:embed="rId13">
            <a:alphaModFix/>
          </a:blip>
          <a:stretch>
            <a:fillRect/>
          </a:stretch>
        </p:blipFill>
        <p:spPr>
          <a:xfrm>
            <a:off x="9881950" y="1437482"/>
            <a:ext cx="348348" cy="232228"/>
          </a:xfrm>
          <a:prstGeom prst="rect">
            <a:avLst/>
          </a:prstGeom>
          <a:noFill/>
          <a:ln>
            <a:noFill/>
          </a:ln>
        </p:spPr>
      </p:pic>
    </p:spTree>
    <p:extLst>
      <p:ext uri="{BB962C8B-B14F-4D97-AF65-F5344CB8AC3E}">
        <p14:creationId xmlns:p14="http://schemas.microsoft.com/office/powerpoint/2010/main" val="3106909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5885" y="325618"/>
            <a:ext cx="8560329" cy="1532400"/>
          </a:xfrm>
        </p:spPr>
        <p:txBody>
          <a:bodyPr/>
          <a:lstStyle/>
          <a:p>
            <a:r>
              <a:rPr lang="en-US" dirty="0" smtClean="0"/>
              <a:t>Top 10 - Taiwan50 Company List</a:t>
            </a:r>
            <a:endParaRPr lang="en-US" dirty="0"/>
          </a:p>
        </p:txBody>
      </p:sp>
      <p:sp>
        <p:nvSpPr>
          <p:cNvPr id="6" name="Text Placeholder 5"/>
          <p:cNvSpPr>
            <a:spLocks noGrp="1"/>
          </p:cNvSpPr>
          <p:nvPr>
            <p:ph type="body" idx="1"/>
          </p:nvPr>
        </p:nvSpPr>
        <p:spPr>
          <a:xfrm>
            <a:off x="1628550" y="8281850"/>
            <a:ext cx="12265200" cy="991150"/>
          </a:xfrm>
        </p:spPr>
        <p:txBody>
          <a:bodyPr/>
          <a:lstStyle/>
          <a:p>
            <a:pPr marL="0" indent="0">
              <a:buNone/>
            </a:pPr>
            <a:r>
              <a:rPr lang="en-US" sz="2000" dirty="0">
                <a:latin typeface="+mn-lt"/>
              </a:rPr>
              <a:t>Full list : </a:t>
            </a:r>
            <a:r>
              <a:rPr lang="en-US" sz="2000" dirty="0">
                <a:latin typeface="+mn-lt"/>
                <a:hlinkClick r:id="rId2"/>
              </a:rPr>
              <a:t>http://bit.ly/TAIWAN50COMPANIES</a:t>
            </a:r>
            <a:endParaRPr lang="en-US" sz="2000" dirty="0">
              <a:latin typeface="+mn-lt"/>
            </a:endParaRPr>
          </a:p>
        </p:txBody>
      </p:sp>
      <p:graphicFrame>
        <p:nvGraphicFramePr>
          <p:cNvPr id="7" name="Table 6"/>
          <p:cNvGraphicFramePr>
            <a:graphicFrameLocks noGrp="1"/>
          </p:cNvGraphicFramePr>
          <p:nvPr>
            <p:extLst>
              <p:ext uri="{D42A27DB-BD31-4B8C-83A1-F6EECF244321}">
                <p14:modId xmlns:p14="http://schemas.microsoft.com/office/powerpoint/2010/main" val="1055975349"/>
              </p:ext>
            </p:extLst>
          </p:nvPr>
        </p:nvGraphicFramePr>
        <p:xfrm>
          <a:off x="1575267" y="2119123"/>
          <a:ext cx="13824809" cy="6019800"/>
        </p:xfrm>
        <a:graphic>
          <a:graphicData uri="http://schemas.openxmlformats.org/drawingml/2006/table">
            <a:tbl>
              <a:tblPr firstRow="1" bandRow="1">
                <a:tableStyleId>{6E25E649-3F16-4E02-A733-19D2CDBF48F0}</a:tableStyleId>
              </a:tblPr>
              <a:tblGrid>
                <a:gridCol w="735827">
                  <a:extLst>
                    <a:ext uri="{9D8B030D-6E8A-4147-A177-3AD203B41FA5}">
                      <a16:colId xmlns:a16="http://schemas.microsoft.com/office/drawing/2014/main" val="1971799091"/>
                    </a:ext>
                  </a:extLst>
                </a:gridCol>
                <a:gridCol w="4821725">
                  <a:extLst>
                    <a:ext uri="{9D8B030D-6E8A-4147-A177-3AD203B41FA5}">
                      <a16:colId xmlns:a16="http://schemas.microsoft.com/office/drawing/2014/main" val="1249410121"/>
                    </a:ext>
                  </a:extLst>
                </a:gridCol>
                <a:gridCol w="2749174">
                  <a:extLst>
                    <a:ext uri="{9D8B030D-6E8A-4147-A177-3AD203B41FA5}">
                      <a16:colId xmlns:a16="http://schemas.microsoft.com/office/drawing/2014/main" val="3741658705"/>
                    </a:ext>
                  </a:extLst>
                </a:gridCol>
                <a:gridCol w="2749174">
                  <a:extLst>
                    <a:ext uri="{9D8B030D-6E8A-4147-A177-3AD203B41FA5}">
                      <a16:colId xmlns:a16="http://schemas.microsoft.com/office/drawing/2014/main" val="3752147200"/>
                    </a:ext>
                  </a:extLst>
                </a:gridCol>
                <a:gridCol w="2768909">
                  <a:extLst>
                    <a:ext uri="{9D8B030D-6E8A-4147-A177-3AD203B41FA5}">
                      <a16:colId xmlns:a16="http://schemas.microsoft.com/office/drawing/2014/main" val="3058134871"/>
                    </a:ext>
                  </a:extLst>
                </a:gridCol>
              </a:tblGrid>
              <a:tr h="370840">
                <a:tc>
                  <a:txBody>
                    <a:bodyPr/>
                    <a:lstStyle/>
                    <a:p>
                      <a:pPr algn="ctr"/>
                      <a:r>
                        <a:rPr lang="en-US" sz="2400" dirty="0" smtClean="0"/>
                        <a:t>No</a:t>
                      </a:r>
                      <a:endParaRPr lang="en-US" sz="2400" dirty="0"/>
                    </a:p>
                  </a:txBody>
                  <a:tcPr/>
                </a:tc>
                <a:tc>
                  <a:txBody>
                    <a:bodyPr/>
                    <a:lstStyle/>
                    <a:p>
                      <a:pPr algn="ctr"/>
                      <a:r>
                        <a:rPr lang="en-US" sz="2400" dirty="0" smtClean="0"/>
                        <a:t>Name</a:t>
                      </a:r>
                      <a:endParaRPr lang="en-US" sz="2400" dirty="0"/>
                    </a:p>
                  </a:txBody>
                  <a:tcPr/>
                </a:tc>
                <a:tc>
                  <a:txBody>
                    <a:bodyPr/>
                    <a:lstStyle/>
                    <a:p>
                      <a:pPr algn="ctr"/>
                      <a:r>
                        <a:rPr lang="en-US" sz="2400" dirty="0" smtClean="0"/>
                        <a:t>Ticker</a:t>
                      </a:r>
                      <a:endParaRPr lang="en-US" sz="2400" dirty="0"/>
                    </a:p>
                  </a:txBody>
                  <a:tcPr/>
                </a:tc>
                <a:tc>
                  <a:txBody>
                    <a:bodyPr/>
                    <a:lstStyle/>
                    <a:p>
                      <a:pPr algn="ctr"/>
                      <a:r>
                        <a:rPr lang="en-US" sz="2400" dirty="0" smtClean="0"/>
                        <a:t>Volume</a:t>
                      </a:r>
                      <a:endParaRPr lang="en-US" sz="2400" dirty="0"/>
                    </a:p>
                  </a:txBody>
                  <a:tcPr/>
                </a:tc>
                <a:tc>
                  <a:txBody>
                    <a:bodyPr/>
                    <a:lstStyle/>
                    <a:p>
                      <a:pPr algn="ctr"/>
                      <a:r>
                        <a:rPr lang="en-US" sz="2400" dirty="0" smtClean="0"/>
                        <a:t>52 Week Range</a:t>
                      </a:r>
                      <a:endParaRPr lang="en-US" sz="2400" dirty="0"/>
                    </a:p>
                  </a:txBody>
                  <a:tcPr/>
                </a:tc>
                <a:extLst>
                  <a:ext uri="{0D108BD9-81ED-4DB2-BD59-A6C34878D82A}">
                    <a16:rowId xmlns:a16="http://schemas.microsoft.com/office/drawing/2014/main" val="2152890008"/>
                  </a:ext>
                </a:extLst>
              </a:tr>
              <a:tr h="370840">
                <a:tc>
                  <a:txBody>
                    <a:bodyPr/>
                    <a:lstStyle/>
                    <a:p>
                      <a:pPr algn="ctr"/>
                      <a:r>
                        <a:rPr lang="en-US" sz="2400" dirty="0" smtClean="0"/>
                        <a:t>1</a:t>
                      </a:r>
                      <a:endParaRPr lang="en-US" sz="2400" dirty="0"/>
                    </a:p>
                  </a:txBody>
                  <a:tcPr/>
                </a:tc>
                <a:tc>
                  <a:txBody>
                    <a:bodyPr/>
                    <a:lstStyle/>
                    <a:p>
                      <a:pPr algn="l"/>
                      <a:r>
                        <a:rPr lang="en-US" sz="2400" dirty="0" smtClean="0"/>
                        <a:t>Advanced Semiconductor Engineering</a:t>
                      </a:r>
                    </a:p>
                  </a:txBody>
                  <a:tcPr/>
                </a:tc>
                <a:tc>
                  <a:txBody>
                    <a:bodyPr/>
                    <a:lstStyle/>
                    <a:p>
                      <a:pPr marL="0" lvl="0" indent="0" algn="ctr" rtl="0">
                        <a:lnSpc>
                          <a:spcPct val="100000"/>
                        </a:lnSpc>
                        <a:spcBef>
                          <a:spcPts val="0"/>
                        </a:spcBef>
                        <a:spcAft>
                          <a:spcPts val="0"/>
                        </a:spcAft>
                        <a:buNone/>
                      </a:pPr>
                      <a:r>
                        <a:rPr lang="en" sz="2400" dirty="0">
                          <a:sym typeface="Roboto Condensed"/>
                        </a:rPr>
                        <a:t>2311.TW</a:t>
                      </a:r>
                      <a:endParaRPr sz="2400" dirty="0">
                        <a:sym typeface="Roboto Condensed"/>
                        <a:hlinkClick r:id="rId3"/>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86,190,484</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a:sym typeface="Roboto Condensed"/>
                        </a:rPr>
                        <a:t>44.15 - 46.10</a:t>
                      </a:r>
                      <a:endParaRPr sz="2400">
                        <a:sym typeface="Roboto Condensed"/>
                      </a:endParaRPr>
                    </a:p>
                  </a:txBody>
                  <a:tcPr marL="28575" marR="28575" marT="19050" marB="19050" anchor="ctr"/>
                </a:tc>
                <a:extLst>
                  <a:ext uri="{0D108BD9-81ED-4DB2-BD59-A6C34878D82A}">
                    <a16:rowId xmlns:a16="http://schemas.microsoft.com/office/drawing/2014/main" val="256091842"/>
                  </a:ext>
                </a:extLst>
              </a:tr>
              <a:tr h="370840">
                <a:tc>
                  <a:txBody>
                    <a:bodyPr/>
                    <a:lstStyle/>
                    <a:p>
                      <a:pPr algn="ctr"/>
                      <a:r>
                        <a:rPr lang="en-US" sz="2400" dirty="0" smtClean="0"/>
                        <a:t>2</a:t>
                      </a:r>
                      <a:endParaRPr lang="en-US" sz="2400" dirty="0"/>
                    </a:p>
                  </a:txBody>
                  <a:tcPr/>
                </a:tc>
                <a:tc>
                  <a:txBody>
                    <a:bodyPr/>
                    <a:lstStyle/>
                    <a:p>
                      <a:pPr algn="l"/>
                      <a:r>
                        <a:rPr lang="en-US" sz="2400" dirty="0" smtClean="0"/>
                        <a:t>AU </a:t>
                      </a:r>
                      <a:r>
                        <a:rPr lang="en-US" sz="2400" dirty="0" err="1" smtClean="0"/>
                        <a:t>Optronics</a:t>
                      </a:r>
                      <a:endParaRPr lang="en-US" sz="2400" dirty="0" smtClean="0"/>
                    </a:p>
                  </a:txBody>
                  <a:tcPr/>
                </a:tc>
                <a:tc>
                  <a:txBody>
                    <a:bodyPr/>
                    <a:lstStyle/>
                    <a:p>
                      <a:pPr marL="0" lvl="0" indent="0" algn="ctr" rtl="0">
                        <a:lnSpc>
                          <a:spcPct val="100000"/>
                        </a:lnSpc>
                        <a:spcBef>
                          <a:spcPts val="0"/>
                        </a:spcBef>
                        <a:spcAft>
                          <a:spcPts val="0"/>
                        </a:spcAft>
                        <a:buNone/>
                      </a:pPr>
                      <a:r>
                        <a:rPr lang="en" sz="2400" dirty="0">
                          <a:sym typeface="Roboto Condensed"/>
                        </a:rPr>
                        <a:t>2409.TW</a:t>
                      </a:r>
                      <a:endParaRPr sz="2400" dirty="0">
                        <a:sym typeface="Roboto Condensed"/>
                        <a:hlinkClick r:id="rId4"/>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43,954,252</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a:sym typeface="Roboto Condensed"/>
                        </a:rPr>
                        <a:t>11.60 - 14.45</a:t>
                      </a:r>
                      <a:endParaRPr sz="2400">
                        <a:sym typeface="Roboto Condensed"/>
                      </a:endParaRPr>
                    </a:p>
                  </a:txBody>
                  <a:tcPr marL="28575" marR="28575" marT="19050" marB="19050" anchor="ctr"/>
                </a:tc>
                <a:extLst>
                  <a:ext uri="{0D108BD9-81ED-4DB2-BD59-A6C34878D82A}">
                    <a16:rowId xmlns:a16="http://schemas.microsoft.com/office/drawing/2014/main" val="1621434000"/>
                  </a:ext>
                </a:extLst>
              </a:tr>
              <a:tr h="370840">
                <a:tc>
                  <a:txBody>
                    <a:bodyPr/>
                    <a:lstStyle/>
                    <a:p>
                      <a:pPr algn="ctr"/>
                      <a:r>
                        <a:rPr lang="en-US" sz="2400" dirty="0" smtClean="0"/>
                        <a:t>3</a:t>
                      </a:r>
                      <a:endParaRPr lang="en-US" sz="2400" dirty="0"/>
                    </a:p>
                  </a:txBody>
                  <a:tcPr/>
                </a:tc>
                <a:tc>
                  <a:txBody>
                    <a:bodyPr/>
                    <a:lstStyle/>
                    <a:p>
                      <a:pPr marL="0" lvl="0" indent="0" algn="l" rtl="0">
                        <a:lnSpc>
                          <a:spcPct val="100000"/>
                        </a:lnSpc>
                        <a:spcBef>
                          <a:spcPts val="0"/>
                        </a:spcBef>
                        <a:spcAft>
                          <a:spcPts val="0"/>
                        </a:spcAft>
                        <a:buNone/>
                      </a:pPr>
                      <a:r>
                        <a:rPr lang="en" sz="2400" dirty="0">
                          <a:sym typeface="Roboto Condensed"/>
                        </a:rPr>
                        <a:t>Hon Hai Precision Industry</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2317.TW</a:t>
                      </a:r>
                      <a:endParaRPr sz="2400" dirty="0">
                        <a:sym typeface="Roboto Condensed"/>
                        <a:hlinkClick r:id="rId5"/>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36,224,415</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a:sym typeface="Roboto Condensed"/>
                        </a:rPr>
                        <a:t>79.50 - 122.50</a:t>
                      </a:r>
                      <a:endParaRPr sz="2400">
                        <a:sym typeface="Roboto Condensed"/>
                      </a:endParaRPr>
                    </a:p>
                  </a:txBody>
                  <a:tcPr marL="28575" marR="28575" marT="19050" marB="19050" anchor="ctr"/>
                </a:tc>
                <a:extLst>
                  <a:ext uri="{0D108BD9-81ED-4DB2-BD59-A6C34878D82A}">
                    <a16:rowId xmlns:a16="http://schemas.microsoft.com/office/drawing/2014/main" val="3569584734"/>
                  </a:ext>
                </a:extLst>
              </a:tr>
              <a:tr h="370840">
                <a:tc>
                  <a:txBody>
                    <a:bodyPr/>
                    <a:lstStyle/>
                    <a:p>
                      <a:pPr algn="ctr"/>
                      <a:r>
                        <a:rPr lang="en-US" sz="2400" dirty="0" smtClean="0"/>
                        <a:t>4</a:t>
                      </a:r>
                      <a:endParaRPr lang="en-US" sz="2400" dirty="0"/>
                    </a:p>
                  </a:txBody>
                  <a:tcPr/>
                </a:tc>
                <a:tc>
                  <a:txBody>
                    <a:bodyPr/>
                    <a:lstStyle/>
                    <a:p>
                      <a:pPr marL="0" lvl="0" indent="0" algn="l" rtl="0">
                        <a:lnSpc>
                          <a:spcPct val="100000"/>
                        </a:lnSpc>
                        <a:spcBef>
                          <a:spcPts val="0"/>
                        </a:spcBef>
                        <a:spcAft>
                          <a:spcPts val="0"/>
                        </a:spcAft>
                        <a:buNone/>
                      </a:pPr>
                      <a:r>
                        <a:rPr lang="en" sz="2400" dirty="0">
                          <a:sym typeface="Roboto Condensed"/>
                        </a:rPr>
                        <a:t>China Development Financial Holdings</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2883.TW</a:t>
                      </a:r>
                      <a:endParaRPr sz="2400" dirty="0">
                        <a:sym typeface="Roboto Condensed"/>
                        <a:hlinkClick r:id="rId6"/>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35,958,075</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a:sym typeface="Roboto Condensed"/>
                        </a:rPr>
                        <a:t>8.71 - 11.70</a:t>
                      </a:r>
                      <a:endParaRPr sz="2400">
                        <a:sym typeface="Roboto Condensed"/>
                      </a:endParaRPr>
                    </a:p>
                  </a:txBody>
                  <a:tcPr marL="28575" marR="28575" marT="19050" marB="19050" anchor="ctr"/>
                </a:tc>
                <a:extLst>
                  <a:ext uri="{0D108BD9-81ED-4DB2-BD59-A6C34878D82A}">
                    <a16:rowId xmlns:a16="http://schemas.microsoft.com/office/drawing/2014/main" val="2224246567"/>
                  </a:ext>
                </a:extLst>
              </a:tr>
              <a:tr h="370840">
                <a:tc>
                  <a:txBody>
                    <a:bodyPr/>
                    <a:lstStyle/>
                    <a:p>
                      <a:pPr algn="ctr"/>
                      <a:r>
                        <a:rPr lang="en-US" sz="2400" dirty="0" smtClean="0"/>
                        <a:t>5</a:t>
                      </a:r>
                      <a:endParaRPr lang="en-US" sz="2400" dirty="0"/>
                    </a:p>
                  </a:txBody>
                  <a:tcPr/>
                </a:tc>
                <a:tc>
                  <a:txBody>
                    <a:bodyPr/>
                    <a:lstStyle/>
                    <a:p>
                      <a:pPr marL="0" lvl="0" indent="0" algn="l" rtl="0">
                        <a:lnSpc>
                          <a:spcPct val="100000"/>
                        </a:lnSpc>
                        <a:spcBef>
                          <a:spcPts val="0"/>
                        </a:spcBef>
                        <a:spcAft>
                          <a:spcPts val="0"/>
                        </a:spcAft>
                        <a:buNone/>
                      </a:pPr>
                      <a:r>
                        <a:rPr lang="en" sz="2400" dirty="0">
                          <a:sym typeface="Roboto Condensed"/>
                        </a:rPr>
                        <a:t>Taiwan Semiconductor Manufacturing</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2330.TW</a:t>
                      </a:r>
                      <a:endParaRPr sz="2400" dirty="0">
                        <a:sym typeface="Roboto Condensed"/>
                        <a:hlinkClick r:id="rId7"/>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29,716,311</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210.00 - 270.50</a:t>
                      </a:r>
                      <a:endParaRPr sz="2400" dirty="0">
                        <a:sym typeface="Roboto Condensed"/>
                      </a:endParaRPr>
                    </a:p>
                  </a:txBody>
                  <a:tcPr marL="28575" marR="28575" marT="19050" marB="19050" anchor="ctr"/>
                </a:tc>
                <a:extLst>
                  <a:ext uri="{0D108BD9-81ED-4DB2-BD59-A6C34878D82A}">
                    <a16:rowId xmlns:a16="http://schemas.microsoft.com/office/drawing/2014/main" val="4245488018"/>
                  </a:ext>
                </a:extLst>
              </a:tr>
              <a:tr h="370840">
                <a:tc>
                  <a:txBody>
                    <a:bodyPr/>
                    <a:lstStyle/>
                    <a:p>
                      <a:pPr algn="ctr"/>
                      <a:r>
                        <a:rPr lang="en-US" sz="2400" dirty="0" smtClean="0"/>
                        <a:t>6</a:t>
                      </a:r>
                      <a:endParaRPr lang="en-US" sz="2400" dirty="0"/>
                    </a:p>
                  </a:txBody>
                  <a:tcPr/>
                </a:tc>
                <a:tc>
                  <a:txBody>
                    <a:bodyPr/>
                    <a:lstStyle/>
                    <a:p>
                      <a:pPr marL="0" lvl="0" indent="0" algn="l" rtl="0">
                        <a:lnSpc>
                          <a:spcPct val="100000"/>
                        </a:lnSpc>
                        <a:spcBef>
                          <a:spcPts val="0"/>
                        </a:spcBef>
                        <a:spcAft>
                          <a:spcPts val="0"/>
                        </a:spcAft>
                        <a:buNone/>
                      </a:pPr>
                      <a:r>
                        <a:rPr lang="en" sz="2400" dirty="0">
                          <a:sym typeface="Roboto Condensed"/>
                        </a:rPr>
                        <a:t>Siliconware Precision Industries</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2325.TW</a:t>
                      </a:r>
                      <a:endParaRPr sz="2400" dirty="0">
                        <a:sym typeface="Roboto Condensed"/>
                        <a:hlinkClick r:id="rId8"/>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28,090,566</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50.90 - 51.10</a:t>
                      </a:r>
                      <a:endParaRPr sz="2400" dirty="0">
                        <a:sym typeface="Roboto Condensed"/>
                      </a:endParaRPr>
                    </a:p>
                  </a:txBody>
                  <a:tcPr marL="28575" marR="28575" marT="19050" marB="19050" anchor="ctr"/>
                </a:tc>
                <a:extLst>
                  <a:ext uri="{0D108BD9-81ED-4DB2-BD59-A6C34878D82A}">
                    <a16:rowId xmlns:a16="http://schemas.microsoft.com/office/drawing/2014/main" val="1067717288"/>
                  </a:ext>
                </a:extLst>
              </a:tr>
              <a:tr h="370840">
                <a:tc>
                  <a:txBody>
                    <a:bodyPr/>
                    <a:lstStyle/>
                    <a:p>
                      <a:pPr algn="ctr"/>
                      <a:r>
                        <a:rPr lang="en-US" sz="2400" dirty="0" smtClean="0"/>
                        <a:t>7</a:t>
                      </a:r>
                      <a:endParaRPr lang="en-US" sz="2400" dirty="0"/>
                    </a:p>
                  </a:txBody>
                  <a:tcPr/>
                </a:tc>
                <a:tc>
                  <a:txBody>
                    <a:bodyPr/>
                    <a:lstStyle/>
                    <a:p>
                      <a:pPr marL="0" lvl="0" indent="0" algn="l" rtl="0">
                        <a:lnSpc>
                          <a:spcPct val="100000"/>
                        </a:lnSpc>
                        <a:spcBef>
                          <a:spcPts val="0"/>
                        </a:spcBef>
                        <a:spcAft>
                          <a:spcPts val="0"/>
                        </a:spcAft>
                        <a:buNone/>
                      </a:pPr>
                      <a:r>
                        <a:rPr lang="en" sz="2400" dirty="0">
                          <a:sym typeface="Roboto Condensed"/>
                        </a:rPr>
                        <a:t>Innolux</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3481.TW</a:t>
                      </a:r>
                      <a:endParaRPr sz="2400" dirty="0">
                        <a:sym typeface="Roboto Condensed"/>
                        <a:hlinkClick r:id="rId9"/>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27,146,129</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10.80 - 16.30</a:t>
                      </a:r>
                      <a:endParaRPr sz="2400" dirty="0">
                        <a:sym typeface="Roboto Condensed"/>
                      </a:endParaRPr>
                    </a:p>
                  </a:txBody>
                  <a:tcPr marL="28575" marR="28575" marT="19050" marB="19050" anchor="ctr"/>
                </a:tc>
                <a:extLst>
                  <a:ext uri="{0D108BD9-81ED-4DB2-BD59-A6C34878D82A}">
                    <a16:rowId xmlns:a16="http://schemas.microsoft.com/office/drawing/2014/main" val="3294470639"/>
                  </a:ext>
                </a:extLst>
              </a:tr>
              <a:tr h="370840">
                <a:tc>
                  <a:txBody>
                    <a:bodyPr/>
                    <a:lstStyle/>
                    <a:p>
                      <a:pPr algn="ctr"/>
                      <a:r>
                        <a:rPr lang="en-US" sz="2400" dirty="0" smtClean="0"/>
                        <a:t>8</a:t>
                      </a:r>
                      <a:endParaRPr lang="en-US" sz="2400" dirty="0"/>
                    </a:p>
                  </a:txBody>
                  <a:tcPr/>
                </a:tc>
                <a:tc>
                  <a:txBody>
                    <a:bodyPr/>
                    <a:lstStyle/>
                    <a:p>
                      <a:pPr marL="0" lvl="0" indent="0" algn="l" rtl="0">
                        <a:lnSpc>
                          <a:spcPct val="100000"/>
                        </a:lnSpc>
                        <a:spcBef>
                          <a:spcPts val="0"/>
                        </a:spcBef>
                        <a:spcAft>
                          <a:spcPts val="0"/>
                        </a:spcAft>
                        <a:buNone/>
                      </a:pPr>
                      <a:r>
                        <a:rPr lang="en" sz="2400" dirty="0">
                          <a:sym typeface="Roboto Condensed"/>
                        </a:rPr>
                        <a:t>E.Sun Financial Holding</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2884.TW</a:t>
                      </a:r>
                      <a:endParaRPr sz="2400" dirty="0">
                        <a:sym typeface="Roboto Condensed"/>
                        <a:hlinkClick r:id="rId10"/>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20,970,569</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17.70 - 21.9</a:t>
                      </a:r>
                      <a:endParaRPr sz="2400" dirty="0">
                        <a:sym typeface="Roboto Condensed"/>
                      </a:endParaRPr>
                    </a:p>
                  </a:txBody>
                  <a:tcPr marL="28575" marR="28575" marT="19050" marB="19050" anchor="ctr"/>
                </a:tc>
                <a:extLst>
                  <a:ext uri="{0D108BD9-81ED-4DB2-BD59-A6C34878D82A}">
                    <a16:rowId xmlns:a16="http://schemas.microsoft.com/office/drawing/2014/main" val="2051480114"/>
                  </a:ext>
                </a:extLst>
              </a:tr>
              <a:tr h="370840">
                <a:tc>
                  <a:txBody>
                    <a:bodyPr/>
                    <a:lstStyle/>
                    <a:p>
                      <a:pPr algn="ctr"/>
                      <a:r>
                        <a:rPr lang="en-US" sz="2400" dirty="0" smtClean="0"/>
                        <a:t>9</a:t>
                      </a:r>
                      <a:endParaRPr lang="en-US" sz="2400" dirty="0"/>
                    </a:p>
                  </a:txBody>
                  <a:tcPr/>
                </a:tc>
                <a:tc>
                  <a:txBody>
                    <a:bodyPr/>
                    <a:lstStyle/>
                    <a:p>
                      <a:pPr marL="0" lvl="0" indent="0" algn="l" rtl="0">
                        <a:lnSpc>
                          <a:spcPct val="100000"/>
                        </a:lnSpc>
                        <a:spcBef>
                          <a:spcPts val="0"/>
                        </a:spcBef>
                        <a:spcAft>
                          <a:spcPts val="0"/>
                        </a:spcAft>
                        <a:buNone/>
                      </a:pPr>
                      <a:r>
                        <a:rPr lang="en" sz="2400" dirty="0">
                          <a:sym typeface="Roboto Condensed"/>
                        </a:rPr>
                        <a:t>United Microelectronics</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2303.TW</a:t>
                      </a:r>
                      <a:endParaRPr sz="2400" dirty="0">
                        <a:sym typeface="Roboto Condensed"/>
                        <a:hlinkClick r:id="rId11"/>
                      </a:endParaRPr>
                    </a:p>
                  </a:txBody>
                  <a:tcPr marL="28575" marR="28575" marT="19050" marB="19050" anchor="ctr"/>
                </a:tc>
                <a:tc>
                  <a:txBody>
                    <a:bodyPr/>
                    <a:lstStyle/>
                    <a:p>
                      <a:pPr marL="0" lvl="0" indent="0" algn="ctr" rtl="0">
                        <a:lnSpc>
                          <a:spcPct val="100000"/>
                        </a:lnSpc>
                        <a:spcBef>
                          <a:spcPts val="0"/>
                        </a:spcBef>
                        <a:spcAft>
                          <a:spcPts val="0"/>
                        </a:spcAft>
                        <a:buNone/>
                      </a:pPr>
                      <a:r>
                        <a:rPr lang="en" sz="2400">
                          <a:sym typeface="Roboto Condensed"/>
                        </a:rPr>
                        <a:t>20,428,290</a:t>
                      </a:r>
                      <a:endParaRPr sz="240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13.40 - 18.65</a:t>
                      </a:r>
                      <a:endParaRPr sz="2400" dirty="0">
                        <a:sym typeface="Roboto Condensed"/>
                      </a:endParaRPr>
                    </a:p>
                  </a:txBody>
                  <a:tcPr marL="28575" marR="28575" marT="19050" marB="19050" anchor="ctr"/>
                </a:tc>
                <a:extLst>
                  <a:ext uri="{0D108BD9-81ED-4DB2-BD59-A6C34878D82A}">
                    <a16:rowId xmlns:a16="http://schemas.microsoft.com/office/drawing/2014/main" val="4030641950"/>
                  </a:ext>
                </a:extLst>
              </a:tr>
              <a:tr h="370840">
                <a:tc>
                  <a:txBody>
                    <a:bodyPr/>
                    <a:lstStyle/>
                    <a:p>
                      <a:pPr algn="ctr"/>
                      <a:r>
                        <a:rPr lang="en-US" sz="2400" dirty="0" smtClean="0"/>
                        <a:t>10</a:t>
                      </a:r>
                      <a:endParaRPr lang="en-US" sz="2400" dirty="0"/>
                    </a:p>
                  </a:txBody>
                  <a:tcPr/>
                </a:tc>
                <a:tc>
                  <a:txBody>
                    <a:bodyPr/>
                    <a:lstStyle/>
                    <a:p>
                      <a:pPr marL="0" lvl="0" indent="0" algn="l" rtl="0">
                        <a:lnSpc>
                          <a:spcPct val="100000"/>
                        </a:lnSpc>
                        <a:spcBef>
                          <a:spcPts val="0"/>
                        </a:spcBef>
                        <a:spcAft>
                          <a:spcPts val="0"/>
                        </a:spcAft>
                        <a:buNone/>
                      </a:pPr>
                      <a:r>
                        <a:rPr lang="en" sz="2400" dirty="0">
                          <a:sym typeface="Roboto Condensed"/>
                        </a:rPr>
                        <a:t>Taiwan Cement</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1101.TW</a:t>
                      </a:r>
                      <a:endParaRPr sz="2400" dirty="0">
                        <a:sym typeface="Roboto Condensed"/>
                        <a:hlinkClick r:id="rId12"/>
                      </a:endParaRPr>
                    </a:p>
                  </a:txBody>
                  <a:tcPr marL="28575" marR="28575" marT="19050" marB="19050" anchor="ctr"/>
                </a:tc>
                <a:tc>
                  <a:txBody>
                    <a:bodyPr/>
                    <a:lstStyle/>
                    <a:p>
                      <a:pPr marL="0" lvl="0" indent="0" algn="ctr" rtl="0">
                        <a:lnSpc>
                          <a:spcPct val="100000"/>
                        </a:lnSpc>
                        <a:spcBef>
                          <a:spcPts val="0"/>
                        </a:spcBef>
                        <a:spcAft>
                          <a:spcPts val="0"/>
                        </a:spcAft>
                        <a:buNone/>
                      </a:pPr>
                      <a:r>
                        <a:rPr lang="en" sz="2400">
                          <a:sym typeface="Roboto Condensed"/>
                        </a:rPr>
                        <a:t>19,271,854</a:t>
                      </a:r>
                      <a:endParaRPr sz="240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33.35 - 47.30</a:t>
                      </a:r>
                      <a:endParaRPr sz="2400" dirty="0">
                        <a:sym typeface="Roboto Condensed"/>
                      </a:endParaRPr>
                    </a:p>
                  </a:txBody>
                  <a:tcPr marL="28575" marR="28575" marT="19050" marB="19050" anchor="ctr"/>
                </a:tc>
                <a:extLst>
                  <a:ext uri="{0D108BD9-81ED-4DB2-BD59-A6C34878D82A}">
                    <a16:rowId xmlns:a16="http://schemas.microsoft.com/office/drawing/2014/main" val="4292921970"/>
                  </a:ext>
                </a:extLst>
              </a:tr>
            </a:tbl>
          </a:graphicData>
        </a:graphic>
      </p:graphicFrame>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701177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Indonesia 10 Company List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005444697"/>
              </p:ext>
            </p:extLst>
          </p:nvPr>
        </p:nvGraphicFramePr>
        <p:xfrm>
          <a:off x="1724296" y="2242094"/>
          <a:ext cx="15296605" cy="5905500"/>
        </p:xfrm>
        <a:graphic>
          <a:graphicData uri="http://schemas.openxmlformats.org/drawingml/2006/table">
            <a:tbl>
              <a:tblPr firstRow="1" bandRow="1">
                <a:tableStyleId>{6E25E649-3F16-4E02-A733-19D2CDBF48F0}</a:tableStyleId>
              </a:tblPr>
              <a:tblGrid>
                <a:gridCol w="754954">
                  <a:extLst>
                    <a:ext uri="{9D8B030D-6E8A-4147-A177-3AD203B41FA5}">
                      <a16:colId xmlns:a16="http://schemas.microsoft.com/office/drawing/2014/main" val="4178196473"/>
                    </a:ext>
                  </a:extLst>
                </a:gridCol>
                <a:gridCol w="5363688">
                  <a:extLst>
                    <a:ext uri="{9D8B030D-6E8A-4147-A177-3AD203B41FA5}">
                      <a16:colId xmlns:a16="http://schemas.microsoft.com/office/drawing/2014/main" val="3827677400"/>
                    </a:ext>
                  </a:extLst>
                </a:gridCol>
                <a:gridCol w="3059321">
                  <a:extLst>
                    <a:ext uri="{9D8B030D-6E8A-4147-A177-3AD203B41FA5}">
                      <a16:colId xmlns:a16="http://schemas.microsoft.com/office/drawing/2014/main" val="4018415370"/>
                    </a:ext>
                  </a:extLst>
                </a:gridCol>
                <a:gridCol w="3059321">
                  <a:extLst>
                    <a:ext uri="{9D8B030D-6E8A-4147-A177-3AD203B41FA5}">
                      <a16:colId xmlns:a16="http://schemas.microsoft.com/office/drawing/2014/main" val="3281635491"/>
                    </a:ext>
                  </a:extLst>
                </a:gridCol>
                <a:gridCol w="3059321">
                  <a:extLst>
                    <a:ext uri="{9D8B030D-6E8A-4147-A177-3AD203B41FA5}">
                      <a16:colId xmlns:a16="http://schemas.microsoft.com/office/drawing/2014/main" val="1456833505"/>
                    </a:ext>
                  </a:extLst>
                </a:gridCol>
              </a:tblGrid>
              <a:tr h="370840">
                <a:tc>
                  <a:txBody>
                    <a:bodyPr/>
                    <a:lstStyle/>
                    <a:p>
                      <a:pPr marL="0" lvl="0" indent="0" algn="ctr" rtl="0">
                        <a:lnSpc>
                          <a:spcPct val="100000"/>
                        </a:lnSpc>
                        <a:spcBef>
                          <a:spcPts val="0"/>
                        </a:spcBef>
                        <a:spcAft>
                          <a:spcPts val="0"/>
                        </a:spcAft>
                        <a:buNone/>
                      </a:pPr>
                      <a:r>
                        <a:rPr lang="en" sz="2400" dirty="0">
                          <a:sym typeface="Roboto Condensed"/>
                        </a:rPr>
                        <a:t>No</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Name</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a:sym typeface="Roboto Condensed"/>
                        </a:rPr>
                        <a:t>Ticker</a:t>
                      </a:r>
                      <a:endParaRPr sz="240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a:sym typeface="Roboto Condensed"/>
                        </a:rPr>
                        <a:t>Volume</a:t>
                      </a:r>
                      <a:endParaRPr sz="240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a:sym typeface="Roboto Condensed"/>
                        </a:rPr>
                        <a:t>52 Week Range</a:t>
                      </a:r>
                      <a:endParaRPr sz="2400">
                        <a:sym typeface="Roboto Condensed"/>
                      </a:endParaRPr>
                    </a:p>
                  </a:txBody>
                  <a:tcPr marL="28575" marR="28575" marT="19050" marB="19050" anchor="ctr"/>
                </a:tc>
                <a:extLst>
                  <a:ext uri="{0D108BD9-81ED-4DB2-BD59-A6C34878D82A}">
                    <a16:rowId xmlns:a16="http://schemas.microsoft.com/office/drawing/2014/main" val="1907975017"/>
                  </a:ext>
                </a:extLst>
              </a:tr>
              <a:tr h="370840">
                <a:tc>
                  <a:txBody>
                    <a:bodyPr/>
                    <a:lstStyle/>
                    <a:p>
                      <a:pPr marL="0" lvl="0" indent="0" algn="ctr" rtl="0">
                        <a:lnSpc>
                          <a:spcPct val="100000"/>
                        </a:lnSpc>
                        <a:spcBef>
                          <a:spcPts val="0"/>
                        </a:spcBef>
                        <a:spcAft>
                          <a:spcPts val="0"/>
                        </a:spcAft>
                        <a:buNone/>
                      </a:pPr>
                      <a:r>
                        <a:rPr lang="en" sz="2400" dirty="0">
                          <a:sym typeface="Roboto Condensed"/>
                        </a:rPr>
                        <a:t>1</a:t>
                      </a:r>
                      <a:endParaRPr sz="2400" dirty="0">
                        <a:sym typeface="Roboto Condensed"/>
                      </a:endParaRPr>
                    </a:p>
                  </a:txBody>
                  <a:tcPr marL="28575" marR="28575" marT="19050" marB="19050" anchor="ctr"/>
                </a:tc>
                <a:tc>
                  <a:txBody>
                    <a:bodyPr/>
                    <a:lstStyle/>
                    <a:p>
                      <a:pPr marL="0" lvl="0" indent="0" rtl="0">
                        <a:lnSpc>
                          <a:spcPct val="100000"/>
                        </a:lnSpc>
                        <a:spcBef>
                          <a:spcPts val="0"/>
                        </a:spcBef>
                        <a:spcAft>
                          <a:spcPts val="0"/>
                        </a:spcAft>
                        <a:buNone/>
                      </a:pPr>
                      <a:r>
                        <a:rPr lang="en" sz="2400" dirty="0">
                          <a:sym typeface="Roboto Condensed"/>
                        </a:rPr>
                        <a:t>Perusahaan Perseroan (Persero) PT Telekomunikasi Indonesia Tbk</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TLKM.JK</a:t>
                      </a:r>
                      <a:endParaRPr sz="2400" dirty="0">
                        <a:sym typeface="Roboto Condensed"/>
                        <a:hlinkClick r:id="rId2"/>
                      </a:endParaRPr>
                    </a:p>
                  </a:txBody>
                  <a:tcPr marL="28575" marR="28575" marT="19050" marB="19050" anchor="ctr"/>
                </a:tc>
                <a:tc>
                  <a:txBody>
                    <a:bodyPr/>
                    <a:lstStyle/>
                    <a:p>
                      <a:pPr marL="0" lvl="0" indent="0" algn="ctr" rtl="0">
                        <a:lnSpc>
                          <a:spcPct val="100000"/>
                        </a:lnSpc>
                        <a:spcBef>
                          <a:spcPts val="0"/>
                        </a:spcBef>
                        <a:spcAft>
                          <a:spcPts val="0"/>
                        </a:spcAft>
                        <a:buNone/>
                      </a:pPr>
                      <a:r>
                        <a:rPr lang="en" sz="2400">
                          <a:sym typeface="Roboto Condensed"/>
                        </a:rPr>
                        <a:t>120,850,800</a:t>
                      </a:r>
                      <a:endParaRPr sz="240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a:sym typeface="Roboto Condensed"/>
                        </a:rPr>
                        <a:t>3,250.00 - 4,840.00</a:t>
                      </a:r>
                      <a:endParaRPr sz="2400">
                        <a:sym typeface="Roboto Condensed"/>
                      </a:endParaRPr>
                    </a:p>
                  </a:txBody>
                  <a:tcPr marL="28575" marR="28575" marT="19050" marB="19050" anchor="ctr"/>
                </a:tc>
                <a:extLst>
                  <a:ext uri="{0D108BD9-81ED-4DB2-BD59-A6C34878D82A}">
                    <a16:rowId xmlns:a16="http://schemas.microsoft.com/office/drawing/2014/main" val="2919384864"/>
                  </a:ext>
                </a:extLst>
              </a:tr>
              <a:tr h="370840">
                <a:tc>
                  <a:txBody>
                    <a:bodyPr/>
                    <a:lstStyle/>
                    <a:p>
                      <a:pPr marL="0" lvl="0" indent="0" algn="ctr" rtl="0">
                        <a:lnSpc>
                          <a:spcPct val="100000"/>
                        </a:lnSpc>
                        <a:spcBef>
                          <a:spcPts val="0"/>
                        </a:spcBef>
                        <a:spcAft>
                          <a:spcPts val="0"/>
                        </a:spcAft>
                        <a:buNone/>
                      </a:pPr>
                      <a:r>
                        <a:rPr lang="en" sz="2400">
                          <a:sym typeface="Roboto Condensed"/>
                        </a:rPr>
                        <a:t>2</a:t>
                      </a:r>
                      <a:endParaRPr sz="2400">
                        <a:sym typeface="Roboto Condensed"/>
                      </a:endParaRPr>
                    </a:p>
                  </a:txBody>
                  <a:tcPr marL="28575" marR="28575" marT="19050" marB="19050" anchor="ctr"/>
                </a:tc>
                <a:tc>
                  <a:txBody>
                    <a:bodyPr/>
                    <a:lstStyle/>
                    <a:p>
                      <a:pPr marL="0" lvl="0" indent="0" rtl="0">
                        <a:lnSpc>
                          <a:spcPct val="100000"/>
                        </a:lnSpc>
                        <a:spcBef>
                          <a:spcPts val="0"/>
                        </a:spcBef>
                        <a:spcAft>
                          <a:spcPts val="0"/>
                        </a:spcAft>
                        <a:buNone/>
                      </a:pPr>
                      <a:r>
                        <a:rPr lang="en" sz="2400" dirty="0">
                          <a:sym typeface="Roboto Condensed"/>
                        </a:rPr>
                        <a:t>PT Bank Rakyat Indonesia (Persero) Tbk</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BBRI.JK</a:t>
                      </a:r>
                      <a:endParaRPr sz="2400" dirty="0">
                        <a:sym typeface="Roboto Condensed"/>
                        <a:hlinkClick r:id="rId3"/>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101,906,100</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a:sym typeface="Roboto Condensed"/>
                        </a:rPr>
                        <a:t>2,720.00 - 3,920.00</a:t>
                      </a:r>
                      <a:endParaRPr sz="2400">
                        <a:sym typeface="Roboto Condensed"/>
                      </a:endParaRPr>
                    </a:p>
                  </a:txBody>
                  <a:tcPr marL="28575" marR="28575" marT="19050" marB="19050" anchor="ctr"/>
                </a:tc>
                <a:extLst>
                  <a:ext uri="{0D108BD9-81ED-4DB2-BD59-A6C34878D82A}">
                    <a16:rowId xmlns:a16="http://schemas.microsoft.com/office/drawing/2014/main" val="3457813873"/>
                  </a:ext>
                </a:extLst>
              </a:tr>
              <a:tr h="370840">
                <a:tc>
                  <a:txBody>
                    <a:bodyPr/>
                    <a:lstStyle/>
                    <a:p>
                      <a:pPr marL="0" lvl="0" indent="0" algn="ctr" rtl="0">
                        <a:lnSpc>
                          <a:spcPct val="100000"/>
                        </a:lnSpc>
                        <a:spcBef>
                          <a:spcPts val="0"/>
                        </a:spcBef>
                        <a:spcAft>
                          <a:spcPts val="0"/>
                        </a:spcAft>
                        <a:buNone/>
                      </a:pPr>
                      <a:r>
                        <a:rPr lang="en" sz="2400">
                          <a:sym typeface="Roboto Condensed"/>
                        </a:rPr>
                        <a:t>3</a:t>
                      </a:r>
                      <a:endParaRPr sz="2400">
                        <a:sym typeface="Roboto Condensed"/>
                      </a:endParaRPr>
                    </a:p>
                  </a:txBody>
                  <a:tcPr marL="28575" marR="28575" marT="19050" marB="19050" anchor="ctr"/>
                </a:tc>
                <a:tc>
                  <a:txBody>
                    <a:bodyPr/>
                    <a:lstStyle/>
                    <a:p>
                      <a:pPr marL="0" lvl="0" indent="0" rtl="0">
                        <a:lnSpc>
                          <a:spcPct val="100000"/>
                        </a:lnSpc>
                        <a:spcBef>
                          <a:spcPts val="0"/>
                        </a:spcBef>
                        <a:spcAft>
                          <a:spcPts val="0"/>
                        </a:spcAft>
                        <a:buNone/>
                      </a:pPr>
                      <a:r>
                        <a:rPr lang="en" sz="2400" dirty="0">
                          <a:sym typeface="Roboto Condensed"/>
                        </a:rPr>
                        <a:t>PT Bank Mandiri (Persero) Tbk</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BMRI.JK</a:t>
                      </a:r>
                      <a:endParaRPr sz="2400" dirty="0">
                        <a:sym typeface="Roboto Condensed"/>
                        <a:hlinkClick r:id="rId4"/>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35,536,800</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a:sym typeface="Roboto Condensed"/>
                        </a:rPr>
                        <a:t>6,250.00 - 9,050.00</a:t>
                      </a:r>
                      <a:endParaRPr sz="2400">
                        <a:sym typeface="Roboto Condensed"/>
                      </a:endParaRPr>
                    </a:p>
                  </a:txBody>
                  <a:tcPr marL="28575" marR="28575" marT="19050" marB="19050" anchor="ctr"/>
                </a:tc>
                <a:extLst>
                  <a:ext uri="{0D108BD9-81ED-4DB2-BD59-A6C34878D82A}">
                    <a16:rowId xmlns:a16="http://schemas.microsoft.com/office/drawing/2014/main" val="700021420"/>
                  </a:ext>
                </a:extLst>
              </a:tr>
              <a:tr h="370840">
                <a:tc>
                  <a:txBody>
                    <a:bodyPr/>
                    <a:lstStyle/>
                    <a:p>
                      <a:pPr marL="0" lvl="0" indent="0" algn="ctr" rtl="0">
                        <a:lnSpc>
                          <a:spcPct val="100000"/>
                        </a:lnSpc>
                        <a:spcBef>
                          <a:spcPts val="0"/>
                        </a:spcBef>
                        <a:spcAft>
                          <a:spcPts val="0"/>
                        </a:spcAft>
                        <a:buNone/>
                      </a:pPr>
                      <a:r>
                        <a:rPr lang="en" sz="2400">
                          <a:sym typeface="Roboto Condensed"/>
                        </a:rPr>
                        <a:t>4</a:t>
                      </a:r>
                      <a:endParaRPr sz="2400">
                        <a:sym typeface="Roboto Condensed"/>
                      </a:endParaRPr>
                    </a:p>
                  </a:txBody>
                  <a:tcPr marL="28575" marR="28575" marT="19050" marB="19050" anchor="ctr"/>
                </a:tc>
                <a:tc>
                  <a:txBody>
                    <a:bodyPr/>
                    <a:lstStyle/>
                    <a:p>
                      <a:pPr marL="0" lvl="0" indent="0" rtl="0">
                        <a:lnSpc>
                          <a:spcPct val="100000"/>
                        </a:lnSpc>
                        <a:spcBef>
                          <a:spcPts val="0"/>
                        </a:spcBef>
                        <a:spcAft>
                          <a:spcPts val="0"/>
                        </a:spcAft>
                        <a:buNone/>
                      </a:pPr>
                      <a:r>
                        <a:rPr lang="en" sz="2400" dirty="0">
                          <a:sym typeface="Roboto Condensed"/>
                        </a:rPr>
                        <a:t>PT Bank Rakyat Indonesia (Persero) Tbk</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ASII.JK</a:t>
                      </a:r>
                      <a:endParaRPr sz="2400" dirty="0">
                        <a:sym typeface="Roboto Condensed"/>
                        <a:hlinkClick r:id="rId5"/>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27,647,800</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a:sym typeface="Roboto Condensed"/>
                        </a:rPr>
                        <a:t>6,250.00 - 8,850.00</a:t>
                      </a:r>
                      <a:endParaRPr sz="2400">
                        <a:sym typeface="Roboto Condensed"/>
                      </a:endParaRPr>
                    </a:p>
                  </a:txBody>
                  <a:tcPr marL="28575" marR="28575" marT="19050" marB="19050" anchor="ctr"/>
                </a:tc>
                <a:extLst>
                  <a:ext uri="{0D108BD9-81ED-4DB2-BD59-A6C34878D82A}">
                    <a16:rowId xmlns:a16="http://schemas.microsoft.com/office/drawing/2014/main" val="1944453771"/>
                  </a:ext>
                </a:extLst>
              </a:tr>
              <a:tr h="370840">
                <a:tc>
                  <a:txBody>
                    <a:bodyPr/>
                    <a:lstStyle/>
                    <a:p>
                      <a:pPr marL="0" lvl="0" indent="0" algn="ctr" rtl="0">
                        <a:lnSpc>
                          <a:spcPct val="100000"/>
                        </a:lnSpc>
                        <a:spcBef>
                          <a:spcPts val="0"/>
                        </a:spcBef>
                        <a:spcAft>
                          <a:spcPts val="0"/>
                        </a:spcAft>
                        <a:buNone/>
                      </a:pPr>
                      <a:r>
                        <a:rPr lang="en" sz="2400">
                          <a:sym typeface="Roboto Condensed"/>
                        </a:rPr>
                        <a:t>5</a:t>
                      </a:r>
                      <a:endParaRPr sz="2400">
                        <a:sym typeface="Roboto Condensed"/>
                      </a:endParaRPr>
                    </a:p>
                  </a:txBody>
                  <a:tcPr marL="28575" marR="28575" marT="19050" marB="19050" anchor="ctr"/>
                </a:tc>
                <a:tc>
                  <a:txBody>
                    <a:bodyPr/>
                    <a:lstStyle/>
                    <a:p>
                      <a:pPr marL="0" lvl="0" indent="0" rtl="0">
                        <a:lnSpc>
                          <a:spcPct val="100000"/>
                        </a:lnSpc>
                        <a:spcBef>
                          <a:spcPts val="0"/>
                        </a:spcBef>
                        <a:spcAft>
                          <a:spcPts val="0"/>
                        </a:spcAft>
                        <a:buNone/>
                      </a:pPr>
                      <a:r>
                        <a:rPr lang="en" sz="2400" dirty="0">
                          <a:sym typeface="Roboto Condensed"/>
                        </a:rPr>
                        <a:t>PT Bank Negara Indonesia (Persero) Tbk</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BBNI.JK</a:t>
                      </a:r>
                      <a:endParaRPr sz="2400" dirty="0">
                        <a:sym typeface="Roboto Condensed"/>
                        <a:hlinkClick r:id="rId6"/>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25,450,600</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6,750.00 - 10,175.00</a:t>
                      </a:r>
                      <a:endParaRPr sz="2400" dirty="0">
                        <a:sym typeface="Roboto Condensed"/>
                      </a:endParaRPr>
                    </a:p>
                  </a:txBody>
                  <a:tcPr marL="28575" marR="28575" marT="19050" marB="19050" anchor="ctr"/>
                </a:tc>
                <a:extLst>
                  <a:ext uri="{0D108BD9-81ED-4DB2-BD59-A6C34878D82A}">
                    <a16:rowId xmlns:a16="http://schemas.microsoft.com/office/drawing/2014/main" val="4084912704"/>
                  </a:ext>
                </a:extLst>
              </a:tr>
              <a:tr h="370840">
                <a:tc>
                  <a:txBody>
                    <a:bodyPr/>
                    <a:lstStyle/>
                    <a:p>
                      <a:pPr marL="0" lvl="0" indent="0" algn="ctr" rtl="0">
                        <a:lnSpc>
                          <a:spcPct val="100000"/>
                        </a:lnSpc>
                        <a:spcBef>
                          <a:spcPts val="0"/>
                        </a:spcBef>
                        <a:spcAft>
                          <a:spcPts val="0"/>
                        </a:spcAft>
                        <a:buNone/>
                      </a:pPr>
                      <a:r>
                        <a:rPr lang="en" sz="2400">
                          <a:sym typeface="Roboto Condensed"/>
                        </a:rPr>
                        <a:t>6</a:t>
                      </a:r>
                      <a:endParaRPr sz="2400">
                        <a:sym typeface="Roboto Condensed"/>
                      </a:endParaRPr>
                    </a:p>
                  </a:txBody>
                  <a:tcPr marL="28575" marR="28575" marT="19050" marB="19050" anchor="ctr"/>
                </a:tc>
                <a:tc>
                  <a:txBody>
                    <a:bodyPr/>
                    <a:lstStyle/>
                    <a:p>
                      <a:pPr marL="0" lvl="0" indent="0" rtl="0">
                        <a:lnSpc>
                          <a:spcPct val="100000"/>
                        </a:lnSpc>
                        <a:spcBef>
                          <a:spcPts val="0"/>
                        </a:spcBef>
                        <a:spcAft>
                          <a:spcPts val="0"/>
                        </a:spcAft>
                        <a:buNone/>
                      </a:pPr>
                      <a:r>
                        <a:rPr lang="en" sz="2400" dirty="0">
                          <a:sym typeface="Roboto Condensed"/>
                        </a:rPr>
                        <a:t>PT Bank Central Asia Tbk</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BBCA.JK</a:t>
                      </a:r>
                      <a:endParaRPr sz="2400" dirty="0">
                        <a:sym typeface="Roboto Condensed"/>
                        <a:hlinkClick r:id="rId7"/>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14,787,200</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18,100.00 - 24,700.00</a:t>
                      </a:r>
                      <a:endParaRPr sz="2400" dirty="0">
                        <a:sym typeface="Roboto Condensed"/>
                      </a:endParaRPr>
                    </a:p>
                  </a:txBody>
                  <a:tcPr marL="28575" marR="28575" marT="19050" marB="19050" anchor="ctr"/>
                </a:tc>
                <a:extLst>
                  <a:ext uri="{0D108BD9-81ED-4DB2-BD59-A6C34878D82A}">
                    <a16:rowId xmlns:a16="http://schemas.microsoft.com/office/drawing/2014/main" val="3926715993"/>
                  </a:ext>
                </a:extLst>
              </a:tr>
              <a:tr h="370840">
                <a:tc>
                  <a:txBody>
                    <a:bodyPr/>
                    <a:lstStyle/>
                    <a:p>
                      <a:pPr marL="0" lvl="0" indent="0" algn="ctr" rtl="0">
                        <a:lnSpc>
                          <a:spcPct val="100000"/>
                        </a:lnSpc>
                        <a:spcBef>
                          <a:spcPts val="0"/>
                        </a:spcBef>
                        <a:spcAft>
                          <a:spcPts val="0"/>
                        </a:spcAft>
                        <a:buNone/>
                      </a:pPr>
                      <a:r>
                        <a:rPr lang="en" sz="2400" dirty="0">
                          <a:sym typeface="Roboto Condensed"/>
                        </a:rPr>
                        <a:t>7</a:t>
                      </a:r>
                      <a:endParaRPr sz="2400" dirty="0">
                        <a:sym typeface="Roboto Condensed"/>
                      </a:endParaRPr>
                    </a:p>
                  </a:txBody>
                  <a:tcPr marL="28575" marR="28575" marT="19050" marB="19050" anchor="ctr"/>
                </a:tc>
                <a:tc>
                  <a:txBody>
                    <a:bodyPr/>
                    <a:lstStyle/>
                    <a:p>
                      <a:pPr marL="0" lvl="0" indent="0" rtl="0">
                        <a:lnSpc>
                          <a:spcPct val="100000"/>
                        </a:lnSpc>
                        <a:spcBef>
                          <a:spcPts val="0"/>
                        </a:spcBef>
                        <a:spcAft>
                          <a:spcPts val="0"/>
                        </a:spcAft>
                        <a:buNone/>
                      </a:pPr>
                      <a:r>
                        <a:rPr lang="en" sz="2400" dirty="0">
                          <a:sym typeface="Roboto Condensed"/>
                        </a:rPr>
                        <a:t>PT Bank Central Asia Tbk</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HMSP.JK</a:t>
                      </a:r>
                      <a:endParaRPr sz="2400" dirty="0">
                        <a:sym typeface="Roboto Condensed"/>
                        <a:hlinkClick r:id="rId8"/>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12,466,700</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3,230.00 - 5,550.00</a:t>
                      </a:r>
                      <a:endParaRPr sz="2400" dirty="0">
                        <a:sym typeface="Roboto Condensed"/>
                      </a:endParaRPr>
                    </a:p>
                  </a:txBody>
                  <a:tcPr marL="28575" marR="28575" marT="19050" marB="19050" anchor="ctr"/>
                </a:tc>
                <a:extLst>
                  <a:ext uri="{0D108BD9-81ED-4DB2-BD59-A6C34878D82A}">
                    <a16:rowId xmlns:a16="http://schemas.microsoft.com/office/drawing/2014/main" val="3120493856"/>
                  </a:ext>
                </a:extLst>
              </a:tr>
              <a:tr h="370840">
                <a:tc>
                  <a:txBody>
                    <a:bodyPr/>
                    <a:lstStyle/>
                    <a:p>
                      <a:pPr marL="0" lvl="0" indent="0" algn="ctr" rtl="0">
                        <a:lnSpc>
                          <a:spcPct val="100000"/>
                        </a:lnSpc>
                        <a:spcBef>
                          <a:spcPts val="0"/>
                        </a:spcBef>
                        <a:spcAft>
                          <a:spcPts val="0"/>
                        </a:spcAft>
                        <a:buNone/>
                      </a:pPr>
                      <a:r>
                        <a:rPr lang="en" sz="2400">
                          <a:sym typeface="Roboto Condensed"/>
                        </a:rPr>
                        <a:t>8</a:t>
                      </a:r>
                      <a:endParaRPr sz="2400">
                        <a:sym typeface="Roboto Condensed"/>
                      </a:endParaRPr>
                    </a:p>
                  </a:txBody>
                  <a:tcPr marL="28575" marR="28575" marT="19050" marB="19050" anchor="ctr"/>
                </a:tc>
                <a:tc>
                  <a:txBody>
                    <a:bodyPr/>
                    <a:lstStyle/>
                    <a:p>
                      <a:pPr marL="0" lvl="0" indent="0" rtl="0">
                        <a:lnSpc>
                          <a:spcPct val="100000"/>
                        </a:lnSpc>
                        <a:spcBef>
                          <a:spcPts val="0"/>
                        </a:spcBef>
                        <a:spcAft>
                          <a:spcPts val="0"/>
                        </a:spcAft>
                        <a:buNone/>
                      </a:pPr>
                      <a:r>
                        <a:rPr lang="en" sz="2400">
                          <a:sym typeface="Roboto Condensed"/>
                        </a:rPr>
                        <a:t>PT United Tractors Tbk</a:t>
                      </a:r>
                      <a:endParaRPr sz="240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UNTR.JK</a:t>
                      </a:r>
                      <a:endParaRPr sz="2400" dirty="0">
                        <a:sym typeface="Roboto Condensed"/>
                        <a:hlinkClick r:id="rId9"/>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4,970,000</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27,625.00 - 40,500.00</a:t>
                      </a:r>
                      <a:endParaRPr sz="2400" dirty="0">
                        <a:sym typeface="Roboto Condensed"/>
                      </a:endParaRPr>
                    </a:p>
                  </a:txBody>
                  <a:tcPr marL="28575" marR="28575" marT="19050" marB="19050" anchor="ctr"/>
                </a:tc>
                <a:extLst>
                  <a:ext uri="{0D108BD9-81ED-4DB2-BD59-A6C34878D82A}">
                    <a16:rowId xmlns:a16="http://schemas.microsoft.com/office/drawing/2014/main" val="1344637563"/>
                  </a:ext>
                </a:extLst>
              </a:tr>
              <a:tr h="370840">
                <a:tc>
                  <a:txBody>
                    <a:bodyPr/>
                    <a:lstStyle/>
                    <a:p>
                      <a:pPr marL="0" lvl="0" indent="0" algn="ctr" rtl="0">
                        <a:lnSpc>
                          <a:spcPct val="100000"/>
                        </a:lnSpc>
                        <a:spcBef>
                          <a:spcPts val="0"/>
                        </a:spcBef>
                        <a:spcAft>
                          <a:spcPts val="0"/>
                        </a:spcAft>
                        <a:buNone/>
                      </a:pPr>
                      <a:r>
                        <a:rPr lang="en" sz="2400">
                          <a:sym typeface="Roboto Condensed"/>
                        </a:rPr>
                        <a:t>9</a:t>
                      </a:r>
                      <a:endParaRPr sz="2400">
                        <a:sym typeface="Roboto Condensed"/>
                      </a:endParaRPr>
                    </a:p>
                  </a:txBody>
                  <a:tcPr marL="28575" marR="28575" marT="19050" marB="19050" anchor="ctr"/>
                </a:tc>
                <a:tc>
                  <a:txBody>
                    <a:bodyPr/>
                    <a:lstStyle/>
                    <a:p>
                      <a:pPr marL="0" lvl="0" indent="0" rtl="0">
                        <a:lnSpc>
                          <a:spcPct val="100000"/>
                        </a:lnSpc>
                        <a:spcBef>
                          <a:spcPts val="0"/>
                        </a:spcBef>
                        <a:spcAft>
                          <a:spcPts val="0"/>
                        </a:spcAft>
                        <a:buNone/>
                      </a:pPr>
                      <a:r>
                        <a:rPr lang="en" sz="2400">
                          <a:sym typeface="Roboto Condensed"/>
                        </a:rPr>
                        <a:t>PT Unilever Indonesia Tbk</a:t>
                      </a:r>
                      <a:endParaRPr sz="240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UNVR.JK</a:t>
                      </a:r>
                      <a:endParaRPr sz="2400" dirty="0">
                        <a:sym typeface="Roboto Condensed"/>
                        <a:hlinkClick r:id="rId10"/>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1,317,800</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43,875.00 - 58,100.00</a:t>
                      </a:r>
                      <a:endParaRPr sz="2400" dirty="0">
                        <a:sym typeface="Roboto Condensed"/>
                      </a:endParaRPr>
                    </a:p>
                  </a:txBody>
                  <a:tcPr marL="28575" marR="28575" marT="19050" marB="19050" anchor="ctr"/>
                </a:tc>
                <a:extLst>
                  <a:ext uri="{0D108BD9-81ED-4DB2-BD59-A6C34878D82A}">
                    <a16:rowId xmlns:a16="http://schemas.microsoft.com/office/drawing/2014/main" val="3584935381"/>
                  </a:ext>
                </a:extLst>
              </a:tr>
              <a:tr h="370840">
                <a:tc>
                  <a:txBody>
                    <a:bodyPr/>
                    <a:lstStyle/>
                    <a:p>
                      <a:pPr marL="0" lvl="0" indent="0" algn="ctr" rtl="0">
                        <a:lnSpc>
                          <a:spcPct val="100000"/>
                        </a:lnSpc>
                        <a:spcBef>
                          <a:spcPts val="0"/>
                        </a:spcBef>
                        <a:spcAft>
                          <a:spcPts val="0"/>
                        </a:spcAft>
                        <a:buNone/>
                      </a:pPr>
                      <a:r>
                        <a:rPr lang="en" sz="2400">
                          <a:sym typeface="Roboto Condensed"/>
                        </a:rPr>
                        <a:t>10</a:t>
                      </a:r>
                      <a:endParaRPr sz="2400">
                        <a:sym typeface="Roboto Condensed"/>
                      </a:endParaRPr>
                    </a:p>
                  </a:txBody>
                  <a:tcPr marL="28575" marR="28575" marT="19050" marB="19050" anchor="ctr"/>
                </a:tc>
                <a:tc>
                  <a:txBody>
                    <a:bodyPr/>
                    <a:lstStyle/>
                    <a:p>
                      <a:pPr marL="0" lvl="0" indent="0" rtl="0">
                        <a:lnSpc>
                          <a:spcPct val="100000"/>
                        </a:lnSpc>
                        <a:spcBef>
                          <a:spcPts val="0"/>
                        </a:spcBef>
                        <a:spcAft>
                          <a:spcPts val="0"/>
                        </a:spcAft>
                        <a:buNone/>
                      </a:pPr>
                      <a:r>
                        <a:rPr lang="en" sz="2400">
                          <a:sym typeface="Roboto Condensed"/>
                        </a:rPr>
                        <a:t>PT Gudang Garam Tbk</a:t>
                      </a:r>
                      <a:endParaRPr sz="240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GGRM.JK</a:t>
                      </a:r>
                      <a:endParaRPr sz="2400" dirty="0">
                        <a:sym typeface="Roboto Condensed"/>
                        <a:hlinkClick r:id="rId11"/>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413,900</a:t>
                      </a:r>
                      <a:endParaRPr sz="2400" dirty="0">
                        <a:sym typeface="Roboto Condensed"/>
                      </a:endParaRPr>
                    </a:p>
                  </a:txBody>
                  <a:tcPr marL="28575" marR="28575" marT="19050" marB="19050" anchor="ctr"/>
                </a:tc>
                <a:tc>
                  <a:txBody>
                    <a:bodyPr/>
                    <a:lstStyle/>
                    <a:p>
                      <a:pPr marL="0" lvl="0" indent="0" algn="ctr" rtl="0">
                        <a:lnSpc>
                          <a:spcPct val="100000"/>
                        </a:lnSpc>
                        <a:spcBef>
                          <a:spcPts val="0"/>
                        </a:spcBef>
                        <a:spcAft>
                          <a:spcPts val="0"/>
                        </a:spcAft>
                        <a:buNone/>
                      </a:pPr>
                      <a:r>
                        <a:rPr lang="en" sz="2400" dirty="0">
                          <a:sym typeface="Roboto Condensed"/>
                        </a:rPr>
                        <a:t>61,925.00 - 86,400.00</a:t>
                      </a:r>
                      <a:endParaRPr sz="2400" dirty="0">
                        <a:sym typeface="Roboto Condensed"/>
                      </a:endParaRPr>
                    </a:p>
                  </a:txBody>
                  <a:tcPr marL="28575" marR="28575" marT="19050" marB="19050" anchor="ctr"/>
                </a:tc>
                <a:extLst>
                  <a:ext uri="{0D108BD9-81ED-4DB2-BD59-A6C34878D82A}">
                    <a16:rowId xmlns:a16="http://schemas.microsoft.com/office/drawing/2014/main" val="827793746"/>
                  </a:ext>
                </a:extLst>
              </a:tr>
            </a:tbl>
          </a:graphicData>
        </a:graphic>
      </p:graphicFrame>
      <p:sp>
        <p:nvSpPr>
          <p:cNvPr id="6" name="Slide Number Placeholder 5"/>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4047463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49"/>
          <p:cNvSpPr/>
          <p:nvPr/>
        </p:nvSpPr>
        <p:spPr>
          <a:xfrm>
            <a:off x="1415738" y="2058150"/>
            <a:ext cx="6936900" cy="7085100"/>
          </a:xfrm>
          <a:prstGeom prst="roundRect">
            <a:avLst>
              <a:gd name="adj" fmla="val 16667"/>
            </a:avLst>
          </a:prstGeom>
          <a:noFill/>
          <a:ln w="28575" cap="flat" cmpd="sng">
            <a:solidFill>
              <a:schemeClr val="dk2"/>
            </a:solidFill>
            <a:prstDash val="dash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0" name="Google Shape;770;p49"/>
          <p:cNvSpPr/>
          <p:nvPr/>
        </p:nvSpPr>
        <p:spPr>
          <a:xfrm>
            <a:off x="11356375" y="2141547"/>
            <a:ext cx="5174700" cy="6918300"/>
          </a:xfrm>
          <a:prstGeom prst="roundRect">
            <a:avLst>
              <a:gd name="adj" fmla="val 16667"/>
            </a:avLst>
          </a:prstGeom>
          <a:noFill/>
          <a:ln w="28575" cap="flat" cmpd="sng">
            <a:solidFill>
              <a:schemeClr val="dk2"/>
            </a:solidFill>
            <a:prstDash val="dash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 name="Title 1"/>
          <p:cNvSpPr>
            <a:spLocks noGrp="1"/>
          </p:cNvSpPr>
          <p:nvPr>
            <p:ph type="title"/>
          </p:nvPr>
        </p:nvSpPr>
        <p:spPr>
          <a:xfrm>
            <a:off x="187891" y="325618"/>
            <a:ext cx="9896636" cy="1532400"/>
          </a:xfrm>
        </p:spPr>
        <p:txBody>
          <a:bodyPr/>
          <a:lstStyle/>
          <a:p>
            <a:pPr lvl="0" algn="ctr"/>
            <a:r>
              <a:rPr lang="en-ID" dirty="0" smtClean="0">
                <a:latin typeface="+mj-lt"/>
              </a:rPr>
              <a:t>From Historical Trading Data To Candlestick Chart</a:t>
            </a:r>
            <a:endParaRPr lang="en-ID" dirty="0">
              <a:latin typeface="+mj-lt"/>
            </a:endParaRPr>
          </a:p>
        </p:txBody>
      </p:sp>
      <p:pic>
        <p:nvPicPr>
          <p:cNvPr id="773" name="Google Shape;773;p49"/>
          <p:cNvPicPr preferRelativeResize="0"/>
          <p:nvPr/>
        </p:nvPicPr>
        <p:blipFill>
          <a:blip r:embed="rId3">
            <a:alphaModFix/>
          </a:blip>
          <a:stretch>
            <a:fillRect/>
          </a:stretch>
        </p:blipFill>
        <p:spPr>
          <a:xfrm>
            <a:off x="1805238" y="2585800"/>
            <a:ext cx="6204301" cy="5614749"/>
          </a:xfrm>
          <a:prstGeom prst="rect">
            <a:avLst/>
          </a:prstGeom>
          <a:noFill/>
          <a:ln>
            <a:noFill/>
          </a:ln>
          <a:effectLst>
            <a:outerShdw blurRad="57150" dist="19050" dir="5400000" algn="bl" rotWithShape="0">
              <a:srgbClr val="000000">
                <a:alpha val="50000"/>
              </a:srgbClr>
            </a:outerShdw>
          </a:effectLst>
        </p:spPr>
      </p:pic>
      <p:sp>
        <p:nvSpPr>
          <p:cNvPr id="774" name="Google Shape;774;p49"/>
          <p:cNvSpPr/>
          <p:nvPr/>
        </p:nvSpPr>
        <p:spPr>
          <a:xfrm>
            <a:off x="8526988" y="4634100"/>
            <a:ext cx="2505600" cy="1933200"/>
          </a:xfrm>
          <a:prstGeom prst="stripedRightArrow">
            <a:avLst>
              <a:gd name="adj1" fmla="val 50000"/>
              <a:gd name="adj2" fmla="val 50000"/>
            </a:avLst>
          </a:prstGeom>
          <a:gradFill>
            <a:gsLst>
              <a:gs pos="0">
                <a:srgbClr val="FFFFFF"/>
              </a:gs>
              <a:gs pos="100000">
                <a:srgbClr val="B3B3B3"/>
              </a:gs>
            </a:gsLst>
            <a:path path="circle">
              <a:fillToRect l="50000" t="50000" r="50000" b="50000"/>
            </a:path>
            <a:tileRect/>
          </a:gradFill>
          <a:ln w="9525" cap="flat" cmpd="sng">
            <a:solidFill>
              <a:srgbClr val="0B008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75" name="Google Shape;775;p49"/>
          <p:cNvPicPr preferRelativeResize="0"/>
          <p:nvPr/>
        </p:nvPicPr>
        <p:blipFill>
          <a:blip r:embed="rId4">
            <a:extLst>
              <a:ext uri="{28A0092B-C50C-407E-A947-70E740481C1C}">
                <a14:useLocalDpi xmlns:a14="http://schemas.microsoft.com/office/drawing/2010/main" val="0"/>
              </a:ext>
            </a:extLst>
          </a:blip>
          <a:stretch>
            <a:fillRect/>
          </a:stretch>
        </p:blipFill>
        <p:spPr>
          <a:xfrm>
            <a:off x="11551024" y="2830175"/>
            <a:ext cx="4566508" cy="3090391"/>
          </a:xfrm>
          <a:prstGeom prst="rect">
            <a:avLst/>
          </a:prstGeom>
          <a:noFill/>
          <a:ln>
            <a:noFill/>
          </a:ln>
        </p:spPr>
      </p:pic>
      <p:pic>
        <p:nvPicPr>
          <p:cNvPr id="776" name="Google Shape;776;p49"/>
          <p:cNvPicPr preferRelativeResize="0"/>
          <p:nvPr/>
        </p:nvPicPr>
        <p:blipFill>
          <a:blip r:embed="rId5">
            <a:extLst>
              <a:ext uri="{28A0092B-C50C-407E-A947-70E740481C1C}">
                <a14:useLocalDpi xmlns:a14="http://schemas.microsoft.com/office/drawing/2010/main" val="0"/>
              </a:ext>
            </a:extLst>
          </a:blip>
          <a:stretch>
            <a:fillRect/>
          </a:stretch>
        </p:blipFill>
        <p:spPr>
          <a:xfrm>
            <a:off x="11551027" y="5920572"/>
            <a:ext cx="4580470" cy="3099841"/>
          </a:xfrm>
          <a:prstGeom prst="rect">
            <a:avLst/>
          </a:prstGeom>
          <a:noFill/>
          <a:ln>
            <a:noFill/>
          </a:ln>
          <a:effectLst>
            <a:outerShdw blurRad="57150" dist="19050" dir="5400000" algn="bl" rotWithShape="0">
              <a:srgbClr val="000000">
                <a:alpha val="50000"/>
              </a:srgbClr>
            </a:outerShdw>
          </a:effectLst>
        </p:spPr>
      </p:pic>
      <p:sp>
        <p:nvSpPr>
          <p:cNvPr id="777" name="Google Shape;777;p49"/>
          <p:cNvSpPr txBox="1"/>
          <p:nvPr/>
        </p:nvSpPr>
        <p:spPr>
          <a:xfrm>
            <a:off x="1805238" y="8410650"/>
            <a:ext cx="6204300" cy="6492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3200" b="1" dirty="0">
                <a:latin typeface="+mn-lt"/>
                <a:ea typeface="Roboto Condensed"/>
                <a:cs typeface="Roboto Condensed"/>
                <a:sym typeface="Roboto Condensed"/>
              </a:rPr>
              <a:t>HISTORICAL TRADING DATA</a:t>
            </a:r>
            <a:endParaRPr sz="3200" b="1" dirty="0">
              <a:latin typeface="+mn-lt"/>
              <a:ea typeface="Roboto Condensed"/>
              <a:cs typeface="Roboto Condensed"/>
              <a:sym typeface="Roboto Condensed"/>
            </a:endParaRPr>
          </a:p>
        </p:txBody>
      </p:sp>
      <p:sp>
        <p:nvSpPr>
          <p:cNvPr id="778" name="Google Shape;778;p49"/>
          <p:cNvSpPr txBox="1"/>
          <p:nvPr/>
        </p:nvSpPr>
        <p:spPr>
          <a:xfrm>
            <a:off x="11551020" y="2180972"/>
            <a:ext cx="4785410" cy="64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latin typeface="+mn-lt"/>
                <a:ea typeface="Roboto Condensed"/>
                <a:cs typeface="Roboto Condensed"/>
                <a:sym typeface="Roboto Condensed"/>
              </a:rPr>
              <a:t>CANDLESTICK CHART</a:t>
            </a:r>
            <a:endParaRPr sz="3200" b="1" dirty="0">
              <a:latin typeface="+mn-lt"/>
              <a:ea typeface="Roboto Condensed"/>
              <a:cs typeface="Roboto Condensed"/>
              <a:sym typeface="Roboto Condensed"/>
            </a:endParaRPr>
          </a:p>
        </p:txBody>
      </p:sp>
      <p:pic>
        <p:nvPicPr>
          <p:cNvPr id="779" name="Google Shape;779;p49"/>
          <p:cNvPicPr preferRelativeResize="0"/>
          <p:nvPr/>
        </p:nvPicPr>
        <p:blipFill>
          <a:blip r:embed="rId6">
            <a:alphaModFix/>
          </a:blip>
          <a:stretch>
            <a:fillRect/>
          </a:stretch>
        </p:blipFill>
        <p:spPr>
          <a:xfrm>
            <a:off x="8486241" y="5368350"/>
            <a:ext cx="2300834" cy="552216"/>
          </a:xfrm>
          <a:prstGeom prst="rect">
            <a:avLst/>
          </a:prstGeom>
          <a:noFill/>
          <a:ln>
            <a:noFill/>
          </a:ln>
        </p:spPr>
      </p:pic>
      <p:graphicFrame>
        <p:nvGraphicFramePr>
          <p:cNvPr id="15" name="Table 14"/>
          <p:cNvGraphicFramePr>
            <a:graphicFrameLocks noGrp="1"/>
          </p:cNvGraphicFramePr>
          <p:nvPr>
            <p:extLst>
              <p:ext uri="{D42A27DB-BD31-4B8C-83A1-F6EECF244321}">
                <p14:modId xmlns:p14="http://schemas.microsoft.com/office/powerpoint/2010/main" val="3846292550"/>
              </p:ext>
            </p:extLst>
          </p:nvPr>
        </p:nvGraphicFramePr>
        <p:xfrm>
          <a:off x="1827744" y="6773380"/>
          <a:ext cx="6159287" cy="1427169"/>
        </p:xfrm>
        <a:graphic>
          <a:graphicData uri="http://schemas.openxmlformats.org/drawingml/2006/table">
            <a:tbl>
              <a:tblPr firstRow="1" bandRow="1">
                <a:tableStyleId>{5C22544A-7EE6-4342-B048-85BDC9FD1C3A}</a:tableStyleId>
              </a:tblPr>
              <a:tblGrid>
                <a:gridCol w="1248848">
                  <a:extLst>
                    <a:ext uri="{9D8B030D-6E8A-4147-A177-3AD203B41FA5}">
                      <a16:colId xmlns:a16="http://schemas.microsoft.com/office/drawing/2014/main" val="954236972"/>
                    </a:ext>
                  </a:extLst>
                </a:gridCol>
                <a:gridCol w="1382723">
                  <a:extLst>
                    <a:ext uri="{9D8B030D-6E8A-4147-A177-3AD203B41FA5}">
                      <a16:colId xmlns:a16="http://schemas.microsoft.com/office/drawing/2014/main" val="3213070271"/>
                    </a:ext>
                  </a:extLst>
                </a:gridCol>
                <a:gridCol w="1595447">
                  <a:extLst>
                    <a:ext uri="{9D8B030D-6E8A-4147-A177-3AD203B41FA5}">
                      <a16:colId xmlns:a16="http://schemas.microsoft.com/office/drawing/2014/main" val="1434065941"/>
                    </a:ext>
                  </a:extLst>
                </a:gridCol>
                <a:gridCol w="1932269">
                  <a:extLst>
                    <a:ext uri="{9D8B030D-6E8A-4147-A177-3AD203B41FA5}">
                      <a16:colId xmlns:a16="http://schemas.microsoft.com/office/drawing/2014/main" val="1351170186"/>
                    </a:ext>
                  </a:extLst>
                </a:gridCol>
              </a:tblGrid>
              <a:tr h="475723">
                <a:tc>
                  <a:txBody>
                    <a:bodyPr/>
                    <a:lstStyle/>
                    <a:p>
                      <a:pPr algn="ctr"/>
                      <a:r>
                        <a:rPr lang="en-US" sz="2000" dirty="0" smtClean="0">
                          <a:solidFill>
                            <a:schemeClr val="tx1"/>
                          </a:solidFill>
                          <a:latin typeface="+mn-lt"/>
                          <a:ea typeface="Roboto" pitchFamily="2" charset="0"/>
                        </a:rPr>
                        <a:t>Name</a:t>
                      </a:r>
                      <a:endParaRPr lang="en-US" sz="2000" dirty="0">
                        <a:solidFill>
                          <a:schemeClr val="tx1"/>
                        </a:solidFill>
                        <a:latin typeface="+mn-lt"/>
                        <a:ea typeface="Roboto" pitchFamily="2" charset="0"/>
                      </a:endParaRPr>
                    </a:p>
                  </a:txBody>
                  <a:tcPr marL="79850" marR="79850" marT="39925" marB="39925"/>
                </a:tc>
                <a:tc>
                  <a:txBody>
                    <a:bodyPr/>
                    <a:lstStyle/>
                    <a:p>
                      <a:pPr algn="ctr"/>
                      <a:r>
                        <a:rPr lang="en-US" sz="2000" dirty="0" smtClean="0">
                          <a:solidFill>
                            <a:schemeClr val="tx1"/>
                          </a:solidFill>
                          <a:latin typeface="+mn-lt"/>
                          <a:ea typeface="Roboto" pitchFamily="2" charset="0"/>
                        </a:rPr>
                        <a:t>Training</a:t>
                      </a:r>
                      <a:endParaRPr lang="en-US" sz="2000" dirty="0">
                        <a:solidFill>
                          <a:schemeClr val="tx1"/>
                        </a:solidFill>
                        <a:latin typeface="+mn-lt"/>
                        <a:ea typeface="Roboto" pitchFamily="2" charset="0"/>
                      </a:endParaRPr>
                    </a:p>
                  </a:txBody>
                  <a:tcPr marL="79850" marR="79850" marT="39925" marB="39925">
                    <a:solidFill>
                      <a:schemeClr val="accent4">
                        <a:lumMod val="60000"/>
                        <a:lumOff val="40000"/>
                      </a:schemeClr>
                    </a:solidFill>
                  </a:tcPr>
                </a:tc>
                <a:tc>
                  <a:txBody>
                    <a:bodyPr/>
                    <a:lstStyle/>
                    <a:p>
                      <a:pPr algn="ctr"/>
                      <a:r>
                        <a:rPr lang="en-US" sz="2000" dirty="0" smtClean="0">
                          <a:solidFill>
                            <a:schemeClr val="tx1"/>
                          </a:solidFill>
                          <a:latin typeface="+mn-lt"/>
                          <a:ea typeface="Roboto" pitchFamily="2" charset="0"/>
                        </a:rPr>
                        <a:t>Testing</a:t>
                      </a:r>
                      <a:endParaRPr lang="en-US" sz="2000" dirty="0">
                        <a:solidFill>
                          <a:schemeClr val="tx1"/>
                        </a:solidFill>
                        <a:latin typeface="+mn-lt"/>
                        <a:ea typeface="Roboto" pitchFamily="2" charset="0"/>
                      </a:endParaRPr>
                    </a:p>
                  </a:txBody>
                  <a:tcPr marL="79850" marR="79850" marT="39925" marB="39925">
                    <a:solidFill>
                      <a:schemeClr val="accent6">
                        <a:lumMod val="60000"/>
                        <a:lumOff val="40000"/>
                      </a:schemeClr>
                    </a:solidFill>
                  </a:tcPr>
                </a:tc>
                <a:tc>
                  <a:txBody>
                    <a:bodyPr/>
                    <a:lstStyle/>
                    <a:p>
                      <a:pPr algn="ctr"/>
                      <a:r>
                        <a:rPr lang="en-US" sz="2000" dirty="0" smtClean="0">
                          <a:solidFill>
                            <a:schemeClr val="tx1"/>
                          </a:solidFill>
                          <a:latin typeface="+mn-lt"/>
                          <a:ea typeface="Roboto" pitchFamily="2" charset="0"/>
                        </a:rPr>
                        <a:t>Independent</a:t>
                      </a:r>
                      <a:endParaRPr lang="en-US" sz="2000" dirty="0">
                        <a:solidFill>
                          <a:schemeClr val="tx1"/>
                        </a:solidFill>
                        <a:latin typeface="+mn-lt"/>
                        <a:ea typeface="Roboto" pitchFamily="2" charset="0"/>
                      </a:endParaRPr>
                    </a:p>
                  </a:txBody>
                  <a:tcPr marL="79850" marR="79850" marT="39925" marB="39925">
                    <a:solidFill>
                      <a:schemeClr val="accent2">
                        <a:lumMod val="60000"/>
                        <a:lumOff val="40000"/>
                      </a:schemeClr>
                    </a:solidFill>
                  </a:tcPr>
                </a:tc>
                <a:extLst>
                  <a:ext uri="{0D108BD9-81ED-4DB2-BD59-A6C34878D82A}">
                    <a16:rowId xmlns:a16="http://schemas.microsoft.com/office/drawing/2014/main" val="3831834017"/>
                  </a:ext>
                </a:extLst>
              </a:tr>
              <a:tr h="475723">
                <a:tc>
                  <a:txBody>
                    <a:bodyPr/>
                    <a:lstStyle/>
                    <a:p>
                      <a:pPr algn="ctr"/>
                      <a:r>
                        <a:rPr lang="en-US" sz="2000" dirty="0" smtClean="0">
                          <a:solidFill>
                            <a:schemeClr val="tx1"/>
                          </a:solidFill>
                          <a:latin typeface="+mn-lt"/>
                          <a:ea typeface="Roboto" pitchFamily="2" charset="0"/>
                        </a:rPr>
                        <a:t>TW50</a:t>
                      </a:r>
                      <a:endParaRPr lang="en-US" sz="2000" dirty="0">
                        <a:solidFill>
                          <a:schemeClr val="tx1"/>
                        </a:solidFill>
                        <a:latin typeface="+mn-lt"/>
                        <a:ea typeface="Roboto" pitchFamily="2" charset="0"/>
                      </a:endParaRPr>
                    </a:p>
                  </a:txBody>
                  <a:tcPr marL="79850" marR="79850" marT="39925" marB="39925">
                    <a:solidFill>
                      <a:schemeClr val="accent1"/>
                    </a:solidFill>
                  </a:tcPr>
                </a:tc>
                <a:tc>
                  <a:txBody>
                    <a:bodyPr/>
                    <a:lstStyle/>
                    <a:p>
                      <a:pPr algn="ctr"/>
                      <a:r>
                        <a:rPr lang="en-US" sz="2000" dirty="0" smtClean="0">
                          <a:solidFill>
                            <a:schemeClr val="tx1"/>
                          </a:solidFill>
                          <a:latin typeface="+mn-lt"/>
                          <a:ea typeface="Roboto" pitchFamily="2" charset="0"/>
                        </a:rPr>
                        <a:t>198866</a:t>
                      </a:r>
                      <a:endParaRPr lang="en-US" sz="2000" dirty="0">
                        <a:solidFill>
                          <a:schemeClr val="tx1"/>
                        </a:solidFill>
                        <a:latin typeface="+mn-lt"/>
                        <a:ea typeface="Roboto" pitchFamily="2" charset="0"/>
                      </a:endParaRPr>
                    </a:p>
                  </a:txBody>
                  <a:tcPr marL="79850" marR="79850" marT="39925" marB="39925">
                    <a:solidFill>
                      <a:schemeClr val="accent4">
                        <a:lumMod val="60000"/>
                        <a:lumOff val="40000"/>
                      </a:schemeClr>
                    </a:solidFill>
                  </a:tcPr>
                </a:tc>
                <a:tc>
                  <a:txBody>
                    <a:bodyPr/>
                    <a:lstStyle/>
                    <a:p>
                      <a:pPr algn="ctr"/>
                      <a:r>
                        <a:rPr lang="en-US" sz="2000" dirty="0" smtClean="0">
                          <a:solidFill>
                            <a:schemeClr val="tx1"/>
                          </a:solidFill>
                          <a:latin typeface="+mn-lt"/>
                          <a:ea typeface="Roboto" pitchFamily="2" charset="0"/>
                        </a:rPr>
                        <a:t>14756</a:t>
                      </a:r>
                      <a:endParaRPr lang="en-US" sz="2000" dirty="0">
                        <a:solidFill>
                          <a:schemeClr val="tx1"/>
                        </a:solidFill>
                        <a:latin typeface="+mn-lt"/>
                        <a:ea typeface="Roboto" pitchFamily="2" charset="0"/>
                      </a:endParaRPr>
                    </a:p>
                  </a:txBody>
                  <a:tcPr marL="79850" marR="79850" marT="39925" marB="39925">
                    <a:solidFill>
                      <a:schemeClr val="accent6">
                        <a:lumMod val="60000"/>
                        <a:lumOff val="40000"/>
                      </a:schemeClr>
                    </a:solidFill>
                  </a:tcPr>
                </a:tc>
                <a:tc>
                  <a:txBody>
                    <a:bodyPr/>
                    <a:lstStyle/>
                    <a:p>
                      <a:pPr algn="ctr"/>
                      <a:r>
                        <a:rPr lang="en-US" sz="2000" dirty="0" smtClean="0">
                          <a:solidFill>
                            <a:schemeClr val="tx1"/>
                          </a:solidFill>
                          <a:latin typeface="+mn-lt"/>
                          <a:ea typeface="Roboto" pitchFamily="2" charset="0"/>
                        </a:rPr>
                        <a:t>348</a:t>
                      </a:r>
                      <a:endParaRPr lang="en-US" sz="2000" dirty="0">
                        <a:solidFill>
                          <a:schemeClr val="tx1"/>
                        </a:solidFill>
                        <a:latin typeface="+mn-lt"/>
                        <a:ea typeface="Roboto" pitchFamily="2" charset="0"/>
                      </a:endParaRPr>
                    </a:p>
                  </a:txBody>
                  <a:tcPr marL="79850" marR="79850" marT="39925" marB="39925">
                    <a:solidFill>
                      <a:schemeClr val="accent2">
                        <a:lumMod val="60000"/>
                        <a:lumOff val="40000"/>
                      </a:schemeClr>
                    </a:solidFill>
                  </a:tcPr>
                </a:tc>
                <a:extLst>
                  <a:ext uri="{0D108BD9-81ED-4DB2-BD59-A6C34878D82A}">
                    <a16:rowId xmlns:a16="http://schemas.microsoft.com/office/drawing/2014/main" val="2408057301"/>
                  </a:ext>
                </a:extLst>
              </a:tr>
              <a:tr h="475723">
                <a:tc>
                  <a:txBody>
                    <a:bodyPr/>
                    <a:lstStyle/>
                    <a:p>
                      <a:pPr algn="ctr"/>
                      <a:r>
                        <a:rPr lang="en-US" sz="2000" dirty="0" smtClean="0">
                          <a:solidFill>
                            <a:schemeClr val="tx1"/>
                          </a:solidFill>
                          <a:latin typeface="+mn-lt"/>
                          <a:ea typeface="Roboto" pitchFamily="2" charset="0"/>
                        </a:rPr>
                        <a:t>ID10</a:t>
                      </a:r>
                      <a:endParaRPr lang="en-US" sz="2000" dirty="0">
                        <a:solidFill>
                          <a:schemeClr val="tx1"/>
                        </a:solidFill>
                        <a:latin typeface="+mn-lt"/>
                        <a:ea typeface="Roboto" pitchFamily="2" charset="0"/>
                      </a:endParaRPr>
                    </a:p>
                  </a:txBody>
                  <a:tcPr marL="79850" marR="79850" marT="39925" marB="39925">
                    <a:solidFill>
                      <a:schemeClr val="accent1"/>
                    </a:solidFill>
                  </a:tcPr>
                </a:tc>
                <a:tc>
                  <a:txBody>
                    <a:bodyPr/>
                    <a:lstStyle/>
                    <a:p>
                      <a:pPr algn="ctr"/>
                      <a:r>
                        <a:rPr lang="en-US" sz="2000" dirty="0" smtClean="0">
                          <a:solidFill>
                            <a:schemeClr val="tx1"/>
                          </a:solidFill>
                          <a:latin typeface="+mn-lt"/>
                          <a:ea typeface="Roboto" pitchFamily="2" charset="0"/>
                        </a:rPr>
                        <a:t>34458</a:t>
                      </a:r>
                      <a:endParaRPr lang="en-US" sz="2000" dirty="0">
                        <a:solidFill>
                          <a:schemeClr val="tx1"/>
                        </a:solidFill>
                        <a:latin typeface="+mn-lt"/>
                        <a:ea typeface="Roboto" pitchFamily="2" charset="0"/>
                      </a:endParaRPr>
                    </a:p>
                  </a:txBody>
                  <a:tcPr marL="79850" marR="79850" marT="39925" marB="39925">
                    <a:solidFill>
                      <a:schemeClr val="accent4">
                        <a:lumMod val="60000"/>
                        <a:lumOff val="40000"/>
                      </a:schemeClr>
                    </a:solidFill>
                  </a:tcPr>
                </a:tc>
                <a:tc>
                  <a:txBody>
                    <a:bodyPr/>
                    <a:lstStyle/>
                    <a:p>
                      <a:pPr algn="ctr"/>
                      <a:r>
                        <a:rPr lang="en-US" sz="2000" dirty="0" smtClean="0">
                          <a:solidFill>
                            <a:schemeClr val="tx1"/>
                          </a:solidFill>
                          <a:latin typeface="+mn-lt"/>
                          <a:ea typeface="Roboto" pitchFamily="2" charset="0"/>
                        </a:rPr>
                        <a:t>3692</a:t>
                      </a:r>
                      <a:endParaRPr lang="en-US" sz="2000" dirty="0">
                        <a:solidFill>
                          <a:schemeClr val="tx1"/>
                        </a:solidFill>
                        <a:latin typeface="+mn-lt"/>
                        <a:ea typeface="Roboto" pitchFamily="2" charset="0"/>
                      </a:endParaRPr>
                    </a:p>
                  </a:txBody>
                  <a:tcPr marL="79850" marR="79850" marT="39925" marB="39925">
                    <a:solidFill>
                      <a:schemeClr val="accent6">
                        <a:lumMod val="60000"/>
                        <a:lumOff val="40000"/>
                      </a:schemeClr>
                    </a:solidFill>
                  </a:tcPr>
                </a:tc>
                <a:tc>
                  <a:txBody>
                    <a:bodyPr/>
                    <a:lstStyle/>
                    <a:p>
                      <a:pPr algn="ctr"/>
                      <a:r>
                        <a:rPr lang="en-US" sz="2000" dirty="0" smtClean="0">
                          <a:solidFill>
                            <a:schemeClr val="tx1"/>
                          </a:solidFill>
                          <a:latin typeface="+mn-lt"/>
                          <a:ea typeface="Roboto" pitchFamily="2" charset="0"/>
                        </a:rPr>
                        <a:t>348</a:t>
                      </a:r>
                      <a:endParaRPr lang="en-US" sz="2000" dirty="0">
                        <a:solidFill>
                          <a:schemeClr val="tx1"/>
                        </a:solidFill>
                        <a:latin typeface="+mn-lt"/>
                        <a:ea typeface="Roboto" pitchFamily="2" charset="0"/>
                      </a:endParaRPr>
                    </a:p>
                  </a:txBody>
                  <a:tcPr marL="79850" marR="79850" marT="39925" marB="39925">
                    <a:solidFill>
                      <a:schemeClr val="accent2">
                        <a:lumMod val="60000"/>
                        <a:lumOff val="40000"/>
                      </a:schemeClr>
                    </a:solidFill>
                  </a:tcPr>
                </a:tc>
                <a:extLst>
                  <a:ext uri="{0D108BD9-81ED-4DB2-BD59-A6C34878D82A}">
                    <a16:rowId xmlns:a16="http://schemas.microsoft.com/office/drawing/2014/main" val="1516709905"/>
                  </a:ext>
                </a:extLst>
              </a:tr>
            </a:tbl>
          </a:graphicData>
        </a:graphic>
      </p:graphicFrame>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17</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Our Candlestick Chart</a:t>
            </a:r>
            <a:endParaRPr lang="en-US"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427" y="2125362"/>
            <a:ext cx="14848401" cy="336613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8550" y="5758841"/>
            <a:ext cx="14440571" cy="3273680"/>
          </a:xfrm>
          <a:prstGeom prst="rect">
            <a:avLst/>
          </a:prstGeom>
        </p:spPr>
      </p:pic>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18</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2" name="Title 1"/>
          <p:cNvSpPr>
            <a:spLocks noGrp="1"/>
          </p:cNvSpPr>
          <p:nvPr>
            <p:ph type="title"/>
          </p:nvPr>
        </p:nvSpPr>
        <p:spPr>
          <a:xfrm>
            <a:off x="529389" y="325618"/>
            <a:ext cx="8909377" cy="1532400"/>
          </a:xfrm>
        </p:spPr>
        <p:txBody>
          <a:bodyPr/>
          <a:lstStyle/>
          <a:p>
            <a:r>
              <a:rPr lang="en-ID" sz="3600" dirty="0">
                <a:latin typeface="+mj-lt"/>
              </a:rPr>
              <a:t>Sliding Window of Trading days Period</a:t>
            </a:r>
            <a:endParaRPr lang="en-US" sz="3600" dirty="0">
              <a:latin typeface="+mj-lt"/>
            </a:endParaRPr>
          </a:p>
        </p:txBody>
      </p:sp>
      <p:sp>
        <p:nvSpPr>
          <p:cNvPr id="799" name="Google Shape;799;p51"/>
          <p:cNvSpPr/>
          <p:nvPr/>
        </p:nvSpPr>
        <p:spPr>
          <a:xfrm>
            <a:off x="3152850" y="2391806"/>
            <a:ext cx="5967600" cy="6840600"/>
          </a:xfrm>
          <a:prstGeom prst="rect">
            <a:avLst/>
          </a:prstGeom>
          <a:noFill/>
          <a:ln w="9525" cap="flat" cmpd="sng">
            <a:solidFill>
              <a:srgbClr val="0944A1"/>
            </a:solidFill>
            <a:prstDash val="solid"/>
            <a:round/>
            <a:headEnd type="none" w="sm" len="sm"/>
            <a:tailEnd type="none" w="sm" len="sm"/>
          </a:ln>
        </p:spPr>
        <p:txBody>
          <a:bodyPr spcFirstLastPara="1" wrap="square" lIns="182850" tIns="182850" rIns="182850" bIns="182850" anchor="ctr" anchorCtr="0">
            <a:noAutofit/>
          </a:bodyPr>
          <a:lstStyle/>
          <a:p>
            <a:pPr marL="0" lvl="0" indent="0">
              <a:spcBef>
                <a:spcPts val="0"/>
              </a:spcBef>
              <a:spcAft>
                <a:spcPts val="0"/>
              </a:spcAft>
              <a:buNone/>
            </a:pPr>
            <a:endParaRPr/>
          </a:p>
        </p:txBody>
      </p:sp>
      <p:sp>
        <p:nvSpPr>
          <p:cNvPr id="800" name="Google Shape;800;p51"/>
          <p:cNvSpPr/>
          <p:nvPr/>
        </p:nvSpPr>
        <p:spPr>
          <a:xfrm rot="10800000" flipH="1">
            <a:off x="3157056" y="2391898"/>
            <a:ext cx="5959200" cy="296400"/>
          </a:xfrm>
          <a:prstGeom prst="rect">
            <a:avLst/>
          </a:prstGeom>
          <a:solidFill>
            <a:srgbClr val="0944A1"/>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sp>
        <p:nvSpPr>
          <p:cNvPr id="801" name="Google Shape;801;p51"/>
          <p:cNvSpPr txBox="1"/>
          <p:nvPr/>
        </p:nvSpPr>
        <p:spPr>
          <a:xfrm>
            <a:off x="3157056" y="2688298"/>
            <a:ext cx="2535600" cy="1852800"/>
          </a:xfrm>
          <a:prstGeom prst="rect">
            <a:avLst/>
          </a:prstGeom>
          <a:no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8400" b="1">
                <a:solidFill>
                  <a:srgbClr val="0944A1"/>
                </a:solidFill>
                <a:latin typeface="Roboto"/>
                <a:ea typeface="Roboto"/>
                <a:cs typeface="Roboto"/>
                <a:sym typeface="Roboto"/>
              </a:rPr>
              <a:t>W1</a:t>
            </a:r>
            <a:endParaRPr sz="8400" b="1">
              <a:solidFill>
                <a:srgbClr val="0944A1"/>
              </a:solidFill>
              <a:latin typeface="Roboto"/>
              <a:ea typeface="Roboto"/>
              <a:cs typeface="Roboto"/>
              <a:sym typeface="Roboto"/>
            </a:endParaRPr>
          </a:p>
        </p:txBody>
      </p:sp>
      <p:sp>
        <p:nvSpPr>
          <p:cNvPr id="802" name="Google Shape;802;p51"/>
          <p:cNvSpPr txBox="1"/>
          <p:nvPr/>
        </p:nvSpPr>
        <p:spPr>
          <a:xfrm>
            <a:off x="3444172" y="4904437"/>
            <a:ext cx="774000" cy="417000"/>
          </a:xfrm>
          <a:prstGeom prst="rect">
            <a:avLst/>
          </a:prstGeom>
          <a:no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1400">
                <a:solidFill>
                  <a:srgbClr val="0944A1"/>
                </a:solidFill>
                <a:latin typeface="Roboto"/>
                <a:ea typeface="Roboto"/>
                <a:cs typeface="Roboto"/>
                <a:sym typeface="Roboto"/>
              </a:rPr>
              <a:t>D1</a:t>
            </a:r>
            <a:endParaRPr sz="1400">
              <a:solidFill>
                <a:srgbClr val="0944A1"/>
              </a:solidFill>
              <a:latin typeface="Roboto"/>
              <a:ea typeface="Roboto"/>
              <a:cs typeface="Roboto"/>
              <a:sym typeface="Roboto"/>
            </a:endParaRPr>
          </a:p>
        </p:txBody>
      </p:sp>
      <p:sp>
        <p:nvSpPr>
          <p:cNvPr id="803" name="Google Shape;803;p51"/>
          <p:cNvSpPr txBox="1"/>
          <p:nvPr/>
        </p:nvSpPr>
        <p:spPr>
          <a:xfrm>
            <a:off x="4604205" y="4904437"/>
            <a:ext cx="774000" cy="417000"/>
          </a:xfrm>
          <a:prstGeom prst="rect">
            <a:avLst/>
          </a:prstGeom>
          <a:no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1400">
                <a:solidFill>
                  <a:srgbClr val="0944A1"/>
                </a:solidFill>
                <a:latin typeface="Roboto"/>
                <a:ea typeface="Roboto"/>
                <a:cs typeface="Roboto"/>
                <a:sym typeface="Roboto"/>
              </a:rPr>
              <a:t>D2</a:t>
            </a:r>
            <a:endParaRPr sz="1400">
              <a:solidFill>
                <a:srgbClr val="0944A1"/>
              </a:solidFill>
              <a:latin typeface="Roboto"/>
              <a:ea typeface="Roboto"/>
              <a:cs typeface="Roboto"/>
              <a:sym typeface="Roboto"/>
            </a:endParaRPr>
          </a:p>
        </p:txBody>
      </p:sp>
      <p:sp>
        <p:nvSpPr>
          <p:cNvPr id="804" name="Google Shape;804;p51"/>
          <p:cNvSpPr txBox="1"/>
          <p:nvPr/>
        </p:nvSpPr>
        <p:spPr>
          <a:xfrm>
            <a:off x="5692625" y="4904437"/>
            <a:ext cx="774000" cy="417000"/>
          </a:xfrm>
          <a:prstGeom prst="rect">
            <a:avLst/>
          </a:prstGeom>
          <a:no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1400">
                <a:solidFill>
                  <a:srgbClr val="0944A1"/>
                </a:solidFill>
                <a:latin typeface="Roboto"/>
                <a:ea typeface="Roboto"/>
                <a:cs typeface="Roboto"/>
                <a:sym typeface="Roboto"/>
              </a:rPr>
              <a:t>D3</a:t>
            </a:r>
            <a:endParaRPr sz="1400">
              <a:solidFill>
                <a:srgbClr val="0944A1"/>
              </a:solidFill>
              <a:latin typeface="Roboto"/>
              <a:ea typeface="Roboto"/>
              <a:cs typeface="Roboto"/>
              <a:sym typeface="Roboto"/>
            </a:endParaRPr>
          </a:p>
        </p:txBody>
      </p:sp>
      <p:sp>
        <p:nvSpPr>
          <p:cNvPr id="805" name="Google Shape;805;p51"/>
          <p:cNvSpPr txBox="1"/>
          <p:nvPr/>
        </p:nvSpPr>
        <p:spPr>
          <a:xfrm>
            <a:off x="6872190" y="4904437"/>
            <a:ext cx="774000" cy="417000"/>
          </a:xfrm>
          <a:prstGeom prst="rect">
            <a:avLst/>
          </a:prstGeom>
          <a:no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1400">
                <a:solidFill>
                  <a:srgbClr val="0944A1"/>
                </a:solidFill>
                <a:latin typeface="Roboto"/>
                <a:ea typeface="Roboto"/>
                <a:cs typeface="Roboto"/>
                <a:sym typeface="Roboto"/>
              </a:rPr>
              <a:t>D4</a:t>
            </a:r>
            <a:endParaRPr sz="1400">
              <a:solidFill>
                <a:srgbClr val="0944A1"/>
              </a:solidFill>
              <a:latin typeface="Roboto"/>
              <a:ea typeface="Roboto"/>
              <a:cs typeface="Roboto"/>
              <a:sym typeface="Roboto"/>
            </a:endParaRPr>
          </a:p>
        </p:txBody>
      </p:sp>
      <p:cxnSp>
        <p:nvCxnSpPr>
          <p:cNvPr id="806" name="Google Shape;806;p51"/>
          <p:cNvCxnSpPr/>
          <p:nvPr/>
        </p:nvCxnSpPr>
        <p:spPr>
          <a:xfrm rot="10800000">
            <a:off x="4356870" y="4904820"/>
            <a:ext cx="0" cy="4318800"/>
          </a:xfrm>
          <a:prstGeom prst="straightConnector1">
            <a:avLst/>
          </a:prstGeom>
          <a:noFill/>
          <a:ln w="9525" cap="flat" cmpd="sng">
            <a:solidFill>
              <a:srgbClr val="0944A1"/>
            </a:solidFill>
            <a:prstDash val="dot"/>
            <a:round/>
            <a:headEnd type="none" w="sm" len="sm"/>
            <a:tailEnd type="none" w="sm" len="sm"/>
          </a:ln>
        </p:spPr>
      </p:cxnSp>
      <p:cxnSp>
        <p:nvCxnSpPr>
          <p:cNvPr id="807" name="Google Shape;807;p51"/>
          <p:cNvCxnSpPr/>
          <p:nvPr/>
        </p:nvCxnSpPr>
        <p:spPr>
          <a:xfrm rot="10800000">
            <a:off x="5550228" y="4904820"/>
            <a:ext cx="0" cy="4318800"/>
          </a:xfrm>
          <a:prstGeom prst="straightConnector1">
            <a:avLst/>
          </a:prstGeom>
          <a:noFill/>
          <a:ln w="9525" cap="flat" cmpd="sng">
            <a:solidFill>
              <a:srgbClr val="0944A1"/>
            </a:solidFill>
            <a:prstDash val="dot"/>
            <a:round/>
            <a:headEnd type="none" w="sm" len="sm"/>
            <a:tailEnd type="none" w="sm" len="sm"/>
          </a:ln>
        </p:spPr>
      </p:cxnSp>
      <p:cxnSp>
        <p:nvCxnSpPr>
          <p:cNvPr id="808" name="Google Shape;808;p51"/>
          <p:cNvCxnSpPr/>
          <p:nvPr/>
        </p:nvCxnSpPr>
        <p:spPr>
          <a:xfrm rot="10800000">
            <a:off x="6743587" y="4904820"/>
            <a:ext cx="0" cy="4318800"/>
          </a:xfrm>
          <a:prstGeom prst="straightConnector1">
            <a:avLst/>
          </a:prstGeom>
          <a:noFill/>
          <a:ln w="9525" cap="flat" cmpd="sng">
            <a:solidFill>
              <a:srgbClr val="0944A1"/>
            </a:solidFill>
            <a:prstDash val="dot"/>
            <a:round/>
            <a:headEnd type="none" w="sm" len="sm"/>
            <a:tailEnd type="none" w="sm" len="sm"/>
          </a:ln>
        </p:spPr>
      </p:cxnSp>
      <p:cxnSp>
        <p:nvCxnSpPr>
          <p:cNvPr id="809" name="Google Shape;809;p51"/>
          <p:cNvCxnSpPr/>
          <p:nvPr/>
        </p:nvCxnSpPr>
        <p:spPr>
          <a:xfrm rot="10800000">
            <a:off x="7922488" y="4914050"/>
            <a:ext cx="0" cy="4318800"/>
          </a:xfrm>
          <a:prstGeom prst="straightConnector1">
            <a:avLst/>
          </a:prstGeom>
          <a:noFill/>
          <a:ln w="9525" cap="flat" cmpd="sng">
            <a:solidFill>
              <a:srgbClr val="0944A1"/>
            </a:solidFill>
            <a:prstDash val="dot"/>
            <a:round/>
            <a:headEnd type="none" w="sm" len="sm"/>
            <a:tailEnd type="none" w="sm" len="sm"/>
          </a:ln>
        </p:spPr>
      </p:cxnSp>
      <p:sp>
        <p:nvSpPr>
          <p:cNvPr id="810" name="Google Shape;810;p51"/>
          <p:cNvSpPr txBox="1"/>
          <p:nvPr/>
        </p:nvSpPr>
        <p:spPr>
          <a:xfrm>
            <a:off x="8132640" y="4914017"/>
            <a:ext cx="774000" cy="417000"/>
          </a:xfrm>
          <a:prstGeom prst="rect">
            <a:avLst/>
          </a:prstGeom>
          <a:no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1400">
                <a:solidFill>
                  <a:srgbClr val="0944A1"/>
                </a:solidFill>
                <a:latin typeface="Roboto"/>
                <a:ea typeface="Roboto"/>
                <a:cs typeface="Roboto"/>
                <a:sym typeface="Roboto"/>
              </a:rPr>
              <a:t>D5</a:t>
            </a:r>
            <a:endParaRPr sz="1400">
              <a:solidFill>
                <a:srgbClr val="0944A1"/>
              </a:solidFill>
              <a:latin typeface="Roboto"/>
              <a:ea typeface="Roboto"/>
              <a:cs typeface="Roboto"/>
              <a:sym typeface="Roboto"/>
            </a:endParaRPr>
          </a:p>
        </p:txBody>
      </p:sp>
      <p:grpSp>
        <p:nvGrpSpPr>
          <p:cNvPr id="811" name="Google Shape;811;p51"/>
          <p:cNvGrpSpPr/>
          <p:nvPr/>
        </p:nvGrpSpPr>
        <p:grpSpPr>
          <a:xfrm>
            <a:off x="9151656" y="2391703"/>
            <a:ext cx="5967443" cy="6840922"/>
            <a:chOff x="484200" y="1431525"/>
            <a:chExt cx="2553900" cy="2927725"/>
          </a:xfrm>
        </p:grpSpPr>
        <p:grpSp>
          <p:nvGrpSpPr>
            <p:cNvPr id="812" name="Google Shape;812;p51"/>
            <p:cNvGrpSpPr/>
            <p:nvPr/>
          </p:nvGrpSpPr>
          <p:grpSpPr>
            <a:xfrm>
              <a:off x="484200" y="1431525"/>
              <a:ext cx="2553900" cy="2927725"/>
              <a:chOff x="3975900" y="1431525"/>
              <a:chExt cx="2553900" cy="2927725"/>
            </a:xfrm>
          </p:grpSpPr>
          <p:sp>
            <p:nvSpPr>
              <p:cNvPr id="813" name="Google Shape;813;p51"/>
              <p:cNvSpPr/>
              <p:nvPr/>
            </p:nvSpPr>
            <p:spPr>
              <a:xfrm>
                <a:off x="3975900" y="1431550"/>
                <a:ext cx="2553900" cy="2927700"/>
              </a:xfrm>
              <a:prstGeom prst="rect">
                <a:avLst/>
              </a:prstGeom>
              <a:noFill/>
              <a:ln w="9525" cap="flat" cmpd="sng">
                <a:solidFill>
                  <a:srgbClr val="0944A1"/>
                </a:solidFill>
                <a:prstDash val="solid"/>
                <a:round/>
                <a:headEnd type="none" w="sm" len="sm"/>
                <a:tailEnd type="none" w="sm" len="sm"/>
              </a:ln>
            </p:spPr>
            <p:txBody>
              <a:bodyPr spcFirstLastPara="1" wrap="square" lIns="182850" tIns="182850" rIns="182850" bIns="182850" anchor="ctr" anchorCtr="0">
                <a:noAutofit/>
              </a:bodyPr>
              <a:lstStyle/>
              <a:p>
                <a:pPr marL="0" lvl="0" indent="0">
                  <a:spcBef>
                    <a:spcPts val="0"/>
                  </a:spcBef>
                  <a:spcAft>
                    <a:spcPts val="0"/>
                  </a:spcAft>
                  <a:buNone/>
                </a:pPr>
                <a:endParaRPr/>
              </a:p>
            </p:txBody>
          </p:sp>
          <p:sp>
            <p:nvSpPr>
              <p:cNvPr id="814" name="Google Shape;814;p51"/>
              <p:cNvSpPr/>
              <p:nvPr/>
            </p:nvSpPr>
            <p:spPr>
              <a:xfrm rot="10800000" flipH="1">
                <a:off x="3975900" y="1431525"/>
                <a:ext cx="2550300" cy="126900"/>
              </a:xfrm>
              <a:prstGeom prst="rect">
                <a:avLst/>
              </a:prstGeom>
              <a:solidFill>
                <a:srgbClr val="0944A1"/>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sp>
            <p:nvSpPr>
              <p:cNvPr id="815" name="Google Shape;815;p51"/>
              <p:cNvSpPr txBox="1"/>
              <p:nvPr/>
            </p:nvSpPr>
            <p:spPr>
              <a:xfrm>
                <a:off x="3975900" y="1558425"/>
                <a:ext cx="1085100" cy="792900"/>
              </a:xfrm>
              <a:prstGeom prst="rect">
                <a:avLst/>
              </a:prstGeom>
              <a:no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8400" b="1">
                    <a:solidFill>
                      <a:srgbClr val="0944A1"/>
                    </a:solidFill>
                    <a:latin typeface="Roboto"/>
                    <a:ea typeface="Roboto"/>
                    <a:cs typeface="Roboto"/>
                    <a:sym typeface="Roboto"/>
                  </a:rPr>
                  <a:t>W2</a:t>
                </a:r>
                <a:endParaRPr sz="8400" b="1">
                  <a:solidFill>
                    <a:srgbClr val="0944A1"/>
                  </a:solidFill>
                  <a:latin typeface="Roboto"/>
                  <a:ea typeface="Roboto"/>
                  <a:cs typeface="Roboto"/>
                  <a:sym typeface="Roboto"/>
                </a:endParaRPr>
              </a:p>
            </p:txBody>
          </p:sp>
          <p:sp>
            <p:nvSpPr>
              <p:cNvPr id="816" name="Google Shape;816;p51"/>
              <p:cNvSpPr txBox="1"/>
              <p:nvPr/>
            </p:nvSpPr>
            <p:spPr>
              <a:xfrm>
                <a:off x="4098775" y="2506850"/>
                <a:ext cx="331200" cy="178500"/>
              </a:xfrm>
              <a:prstGeom prst="rect">
                <a:avLst/>
              </a:prstGeom>
              <a:no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1400">
                    <a:solidFill>
                      <a:srgbClr val="0944A1"/>
                    </a:solidFill>
                    <a:latin typeface="Roboto"/>
                    <a:ea typeface="Roboto"/>
                    <a:cs typeface="Roboto"/>
                    <a:sym typeface="Roboto"/>
                  </a:rPr>
                  <a:t>D1</a:t>
                </a:r>
                <a:endParaRPr sz="1400">
                  <a:solidFill>
                    <a:srgbClr val="0944A1"/>
                  </a:solidFill>
                  <a:latin typeface="Roboto"/>
                  <a:ea typeface="Roboto"/>
                  <a:cs typeface="Roboto"/>
                  <a:sym typeface="Roboto"/>
                </a:endParaRPr>
              </a:p>
            </p:txBody>
          </p:sp>
          <p:sp>
            <p:nvSpPr>
              <p:cNvPr id="817" name="Google Shape;817;p51"/>
              <p:cNvSpPr txBox="1"/>
              <p:nvPr/>
            </p:nvSpPr>
            <p:spPr>
              <a:xfrm>
                <a:off x="4595225" y="2506850"/>
                <a:ext cx="331200" cy="178500"/>
              </a:xfrm>
              <a:prstGeom prst="rect">
                <a:avLst/>
              </a:prstGeom>
              <a:no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1400">
                    <a:solidFill>
                      <a:srgbClr val="0944A1"/>
                    </a:solidFill>
                    <a:latin typeface="Roboto"/>
                    <a:ea typeface="Roboto"/>
                    <a:cs typeface="Roboto"/>
                    <a:sym typeface="Roboto"/>
                  </a:rPr>
                  <a:t>D2</a:t>
                </a:r>
                <a:endParaRPr sz="1400">
                  <a:solidFill>
                    <a:srgbClr val="0944A1"/>
                  </a:solidFill>
                  <a:latin typeface="Roboto"/>
                  <a:ea typeface="Roboto"/>
                  <a:cs typeface="Roboto"/>
                  <a:sym typeface="Roboto"/>
                </a:endParaRPr>
              </a:p>
            </p:txBody>
          </p:sp>
          <p:sp>
            <p:nvSpPr>
              <p:cNvPr id="818" name="Google Shape;818;p51"/>
              <p:cNvSpPr txBox="1"/>
              <p:nvPr/>
            </p:nvSpPr>
            <p:spPr>
              <a:xfrm>
                <a:off x="5061028" y="2506850"/>
                <a:ext cx="331200" cy="178500"/>
              </a:xfrm>
              <a:prstGeom prst="rect">
                <a:avLst/>
              </a:prstGeom>
              <a:no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1400">
                    <a:solidFill>
                      <a:srgbClr val="0944A1"/>
                    </a:solidFill>
                    <a:latin typeface="Roboto"/>
                    <a:ea typeface="Roboto"/>
                    <a:cs typeface="Roboto"/>
                    <a:sym typeface="Roboto"/>
                  </a:rPr>
                  <a:t>D3</a:t>
                </a:r>
                <a:endParaRPr sz="1400">
                  <a:solidFill>
                    <a:srgbClr val="0944A1"/>
                  </a:solidFill>
                  <a:latin typeface="Roboto"/>
                  <a:ea typeface="Roboto"/>
                  <a:cs typeface="Roboto"/>
                  <a:sym typeface="Roboto"/>
                </a:endParaRPr>
              </a:p>
            </p:txBody>
          </p:sp>
          <p:sp>
            <p:nvSpPr>
              <p:cNvPr id="819" name="Google Shape;819;p51"/>
              <p:cNvSpPr txBox="1"/>
              <p:nvPr/>
            </p:nvSpPr>
            <p:spPr>
              <a:xfrm>
                <a:off x="5565837" y="2506850"/>
                <a:ext cx="331200" cy="178500"/>
              </a:xfrm>
              <a:prstGeom prst="rect">
                <a:avLst/>
              </a:prstGeom>
              <a:no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1400">
                    <a:solidFill>
                      <a:srgbClr val="0944A1"/>
                    </a:solidFill>
                    <a:latin typeface="Roboto"/>
                    <a:ea typeface="Roboto"/>
                    <a:cs typeface="Roboto"/>
                    <a:sym typeface="Roboto"/>
                  </a:rPr>
                  <a:t>D4</a:t>
                </a:r>
                <a:endParaRPr sz="1400">
                  <a:solidFill>
                    <a:srgbClr val="0944A1"/>
                  </a:solidFill>
                  <a:latin typeface="Roboto"/>
                  <a:ea typeface="Roboto"/>
                  <a:cs typeface="Roboto"/>
                  <a:sym typeface="Roboto"/>
                </a:endParaRPr>
              </a:p>
            </p:txBody>
          </p:sp>
          <p:cxnSp>
            <p:nvCxnSpPr>
              <p:cNvPr id="820" name="Google Shape;820;p51"/>
              <p:cNvCxnSpPr/>
              <p:nvPr/>
            </p:nvCxnSpPr>
            <p:spPr>
              <a:xfrm rot="10800000">
                <a:off x="4489375" y="2507000"/>
                <a:ext cx="0" cy="1848300"/>
              </a:xfrm>
              <a:prstGeom prst="straightConnector1">
                <a:avLst/>
              </a:prstGeom>
              <a:noFill/>
              <a:ln w="9525" cap="flat" cmpd="sng">
                <a:solidFill>
                  <a:srgbClr val="0944A1"/>
                </a:solidFill>
                <a:prstDash val="dot"/>
                <a:round/>
                <a:headEnd type="none" w="sm" len="sm"/>
                <a:tailEnd type="none" w="sm" len="sm"/>
              </a:ln>
            </p:spPr>
          </p:cxnSp>
          <p:cxnSp>
            <p:nvCxnSpPr>
              <p:cNvPr id="821" name="Google Shape;821;p51"/>
              <p:cNvCxnSpPr/>
              <p:nvPr/>
            </p:nvCxnSpPr>
            <p:spPr>
              <a:xfrm rot="10800000">
                <a:off x="5000087" y="2507000"/>
                <a:ext cx="0" cy="1848300"/>
              </a:xfrm>
              <a:prstGeom prst="straightConnector1">
                <a:avLst/>
              </a:prstGeom>
              <a:noFill/>
              <a:ln w="9525" cap="flat" cmpd="sng">
                <a:solidFill>
                  <a:srgbClr val="0944A1"/>
                </a:solidFill>
                <a:prstDash val="dot"/>
                <a:round/>
                <a:headEnd type="none" w="sm" len="sm"/>
                <a:tailEnd type="none" w="sm" len="sm"/>
              </a:ln>
            </p:spPr>
          </p:cxnSp>
          <p:cxnSp>
            <p:nvCxnSpPr>
              <p:cNvPr id="822" name="Google Shape;822;p51"/>
              <p:cNvCxnSpPr/>
              <p:nvPr/>
            </p:nvCxnSpPr>
            <p:spPr>
              <a:xfrm rot="10800000">
                <a:off x="5510800" y="2507000"/>
                <a:ext cx="0" cy="1848300"/>
              </a:xfrm>
              <a:prstGeom prst="straightConnector1">
                <a:avLst/>
              </a:prstGeom>
              <a:noFill/>
              <a:ln w="9525" cap="flat" cmpd="sng">
                <a:solidFill>
                  <a:srgbClr val="0944A1"/>
                </a:solidFill>
                <a:prstDash val="dot"/>
                <a:round/>
                <a:headEnd type="none" w="sm" len="sm"/>
                <a:tailEnd type="none" w="sm" len="sm"/>
              </a:ln>
            </p:spPr>
          </p:cxnSp>
        </p:grpSp>
        <p:cxnSp>
          <p:nvCxnSpPr>
            <p:cNvPr id="823" name="Google Shape;823;p51"/>
            <p:cNvCxnSpPr/>
            <p:nvPr/>
          </p:nvCxnSpPr>
          <p:spPr>
            <a:xfrm rot="10800000">
              <a:off x="2523625" y="2510950"/>
              <a:ext cx="0" cy="1848300"/>
            </a:xfrm>
            <a:prstGeom prst="straightConnector1">
              <a:avLst/>
            </a:prstGeom>
            <a:noFill/>
            <a:ln w="9525" cap="flat" cmpd="sng">
              <a:solidFill>
                <a:srgbClr val="0944A1"/>
              </a:solidFill>
              <a:prstDash val="dot"/>
              <a:round/>
              <a:headEnd type="none" w="sm" len="sm"/>
              <a:tailEnd type="none" w="sm" len="sm"/>
            </a:ln>
          </p:spPr>
        </p:cxnSp>
        <p:sp>
          <p:nvSpPr>
            <p:cNvPr id="824" name="Google Shape;824;p51"/>
            <p:cNvSpPr txBox="1"/>
            <p:nvPr/>
          </p:nvSpPr>
          <p:spPr>
            <a:xfrm>
              <a:off x="2613562" y="2510950"/>
              <a:ext cx="331200" cy="178500"/>
            </a:xfrm>
            <a:prstGeom prst="rect">
              <a:avLst/>
            </a:prstGeom>
            <a:no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1400">
                  <a:solidFill>
                    <a:srgbClr val="0944A1"/>
                  </a:solidFill>
                  <a:latin typeface="Roboto"/>
                  <a:ea typeface="Roboto"/>
                  <a:cs typeface="Roboto"/>
                  <a:sym typeface="Roboto"/>
                </a:rPr>
                <a:t>D5</a:t>
              </a:r>
              <a:endParaRPr sz="1400">
                <a:solidFill>
                  <a:srgbClr val="0944A1"/>
                </a:solidFill>
                <a:latin typeface="Roboto"/>
                <a:ea typeface="Roboto"/>
                <a:cs typeface="Roboto"/>
                <a:sym typeface="Roboto"/>
              </a:endParaRPr>
            </a:p>
          </p:txBody>
        </p:sp>
      </p:grpSp>
      <p:sp>
        <p:nvSpPr>
          <p:cNvPr id="825" name="Google Shape;825;p51"/>
          <p:cNvSpPr/>
          <p:nvPr/>
        </p:nvSpPr>
        <p:spPr>
          <a:xfrm>
            <a:off x="4356870" y="6146425"/>
            <a:ext cx="5967600" cy="484800"/>
          </a:xfrm>
          <a:prstGeom prst="rect">
            <a:avLst/>
          </a:prstGeom>
          <a:solidFill>
            <a:srgbClr val="0944A1"/>
          </a:solidFill>
          <a:ln>
            <a:noFill/>
          </a:ln>
        </p:spPr>
        <p:txBody>
          <a:bodyPr spcFirstLastPara="1" wrap="square" lIns="182850" tIns="182850" rIns="182850" bIns="182850" anchor="ctr" anchorCtr="0">
            <a:noAutofit/>
          </a:bodyPr>
          <a:lstStyle/>
          <a:p>
            <a:pPr marL="0" lvl="0" indent="0" rtl="0">
              <a:spcBef>
                <a:spcPts val="0"/>
              </a:spcBef>
              <a:spcAft>
                <a:spcPts val="0"/>
              </a:spcAft>
              <a:buClr>
                <a:schemeClr val="dk1"/>
              </a:buClr>
              <a:buSzPts val="2200"/>
              <a:buFont typeface="Arial"/>
              <a:buNone/>
            </a:pPr>
            <a:r>
              <a:rPr lang="en" sz="1400">
                <a:solidFill>
                  <a:schemeClr val="lt1"/>
                </a:solidFill>
                <a:latin typeface="Roboto"/>
                <a:ea typeface="Roboto"/>
                <a:cs typeface="Roboto"/>
                <a:sym typeface="Roboto"/>
              </a:rPr>
              <a:t>CANDLESTICK  DATA</a:t>
            </a:r>
            <a:endParaRPr sz="1400">
              <a:solidFill>
                <a:schemeClr val="lt1"/>
              </a:solidFill>
              <a:latin typeface="Roboto"/>
              <a:ea typeface="Roboto"/>
              <a:cs typeface="Roboto"/>
              <a:sym typeface="Roboto"/>
            </a:endParaRPr>
          </a:p>
        </p:txBody>
      </p:sp>
      <p:sp>
        <p:nvSpPr>
          <p:cNvPr id="826" name="Google Shape;826;p51"/>
          <p:cNvSpPr/>
          <p:nvPr/>
        </p:nvSpPr>
        <p:spPr>
          <a:xfrm>
            <a:off x="5535770" y="6836380"/>
            <a:ext cx="5967600" cy="484800"/>
          </a:xfrm>
          <a:prstGeom prst="rect">
            <a:avLst/>
          </a:prstGeom>
          <a:solidFill>
            <a:srgbClr val="0944A1"/>
          </a:solidFill>
          <a:ln>
            <a:noFill/>
          </a:ln>
        </p:spPr>
        <p:txBody>
          <a:bodyPr spcFirstLastPara="1" wrap="square" lIns="182850" tIns="182850" rIns="182850" bIns="182850" anchor="ctr" anchorCtr="0">
            <a:noAutofit/>
          </a:bodyPr>
          <a:lstStyle/>
          <a:p>
            <a:pPr marL="0" lvl="0" indent="0" rtl="0">
              <a:spcBef>
                <a:spcPts val="0"/>
              </a:spcBef>
              <a:spcAft>
                <a:spcPts val="0"/>
              </a:spcAft>
              <a:buClr>
                <a:schemeClr val="dk1"/>
              </a:buClr>
              <a:buSzPts val="2200"/>
              <a:buFont typeface="Arial"/>
              <a:buNone/>
            </a:pPr>
            <a:r>
              <a:rPr lang="en" sz="1400">
                <a:solidFill>
                  <a:schemeClr val="lt1"/>
                </a:solidFill>
                <a:latin typeface="Roboto"/>
                <a:ea typeface="Roboto"/>
                <a:cs typeface="Roboto"/>
                <a:sym typeface="Roboto"/>
              </a:rPr>
              <a:t>CANDLESTICK  DATA</a:t>
            </a:r>
            <a:endParaRPr sz="1400">
              <a:solidFill>
                <a:srgbClr val="FFFFFF"/>
              </a:solidFill>
              <a:latin typeface="Roboto"/>
              <a:ea typeface="Roboto"/>
              <a:cs typeface="Roboto"/>
              <a:sym typeface="Roboto"/>
            </a:endParaRPr>
          </a:p>
        </p:txBody>
      </p:sp>
      <p:sp>
        <p:nvSpPr>
          <p:cNvPr id="827" name="Google Shape;827;p51"/>
          <p:cNvSpPr/>
          <p:nvPr/>
        </p:nvSpPr>
        <p:spPr>
          <a:xfrm>
            <a:off x="6743529" y="7526335"/>
            <a:ext cx="5967600" cy="484800"/>
          </a:xfrm>
          <a:prstGeom prst="rect">
            <a:avLst/>
          </a:prstGeom>
          <a:solidFill>
            <a:srgbClr val="0944A1"/>
          </a:solidFill>
          <a:ln>
            <a:noFill/>
          </a:ln>
        </p:spPr>
        <p:txBody>
          <a:bodyPr spcFirstLastPara="1" wrap="square" lIns="182850" tIns="182850" rIns="182850" bIns="182850" anchor="ctr" anchorCtr="0">
            <a:noAutofit/>
          </a:bodyPr>
          <a:lstStyle/>
          <a:p>
            <a:pPr marL="0" lvl="0" indent="0" rtl="0">
              <a:spcBef>
                <a:spcPts val="0"/>
              </a:spcBef>
              <a:spcAft>
                <a:spcPts val="0"/>
              </a:spcAft>
              <a:buClr>
                <a:schemeClr val="dk1"/>
              </a:buClr>
              <a:buSzPts val="2200"/>
              <a:buFont typeface="Arial"/>
              <a:buNone/>
            </a:pPr>
            <a:r>
              <a:rPr lang="en" sz="1400">
                <a:solidFill>
                  <a:schemeClr val="lt1"/>
                </a:solidFill>
                <a:latin typeface="Roboto"/>
                <a:ea typeface="Roboto"/>
                <a:cs typeface="Roboto"/>
                <a:sym typeface="Roboto"/>
              </a:rPr>
              <a:t>CANDLESTICK  DATA</a:t>
            </a:r>
            <a:endParaRPr sz="1400">
              <a:solidFill>
                <a:srgbClr val="FFFFFF"/>
              </a:solidFill>
              <a:latin typeface="Roboto"/>
              <a:ea typeface="Roboto"/>
              <a:cs typeface="Roboto"/>
              <a:sym typeface="Roboto"/>
            </a:endParaRPr>
          </a:p>
        </p:txBody>
      </p:sp>
      <p:sp>
        <p:nvSpPr>
          <p:cNvPr id="828" name="Google Shape;828;p51"/>
          <p:cNvSpPr/>
          <p:nvPr/>
        </p:nvSpPr>
        <p:spPr>
          <a:xfrm>
            <a:off x="7936975" y="8216290"/>
            <a:ext cx="5967600" cy="484800"/>
          </a:xfrm>
          <a:prstGeom prst="rect">
            <a:avLst/>
          </a:prstGeom>
          <a:solidFill>
            <a:srgbClr val="0944A1"/>
          </a:solidFill>
          <a:ln>
            <a:noFill/>
          </a:ln>
        </p:spPr>
        <p:txBody>
          <a:bodyPr spcFirstLastPara="1" wrap="square" lIns="182850" tIns="182850" rIns="182850" bIns="182850" anchor="ctr" anchorCtr="0">
            <a:noAutofit/>
          </a:bodyPr>
          <a:lstStyle/>
          <a:p>
            <a:pPr marL="0" lvl="0" indent="0" rtl="0">
              <a:spcBef>
                <a:spcPts val="0"/>
              </a:spcBef>
              <a:spcAft>
                <a:spcPts val="0"/>
              </a:spcAft>
              <a:buClr>
                <a:schemeClr val="dk1"/>
              </a:buClr>
              <a:buSzPts val="2200"/>
              <a:buFont typeface="Arial"/>
              <a:buNone/>
            </a:pPr>
            <a:r>
              <a:rPr lang="en" sz="1400">
                <a:solidFill>
                  <a:schemeClr val="lt1"/>
                </a:solidFill>
                <a:latin typeface="Roboto"/>
                <a:ea typeface="Roboto"/>
                <a:cs typeface="Roboto"/>
                <a:sym typeface="Roboto"/>
              </a:rPr>
              <a:t>CANDLESTICK  DATA</a:t>
            </a:r>
            <a:endParaRPr sz="1400">
              <a:solidFill>
                <a:srgbClr val="FFFFFF"/>
              </a:solidFill>
              <a:latin typeface="Roboto"/>
              <a:ea typeface="Roboto"/>
              <a:cs typeface="Roboto"/>
              <a:sym typeface="Roboto"/>
            </a:endParaRPr>
          </a:p>
        </p:txBody>
      </p:sp>
      <p:sp>
        <p:nvSpPr>
          <p:cNvPr id="829" name="Google Shape;829;p51"/>
          <p:cNvSpPr/>
          <p:nvPr/>
        </p:nvSpPr>
        <p:spPr>
          <a:xfrm>
            <a:off x="9101389" y="5491812"/>
            <a:ext cx="1230600" cy="484800"/>
          </a:xfrm>
          <a:prstGeom prst="rect">
            <a:avLst/>
          </a:prstGeom>
          <a:solidFill>
            <a:srgbClr val="307BF3"/>
          </a:solidFill>
          <a:ln>
            <a:noFill/>
          </a:ln>
        </p:spPr>
        <p:txBody>
          <a:bodyPr spcFirstLastPara="1" wrap="square" lIns="182850" tIns="182850" rIns="182850" bIns="182850" anchor="ctr" anchorCtr="0">
            <a:noAutofit/>
          </a:bodyPr>
          <a:lstStyle/>
          <a:p>
            <a:pPr marL="0" lvl="0" indent="0" rtl="0">
              <a:spcBef>
                <a:spcPts val="0"/>
              </a:spcBef>
              <a:spcAft>
                <a:spcPts val="0"/>
              </a:spcAft>
              <a:buNone/>
            </a:pPr>
            <a:r>
              <a:rPr lang="en" sz="1400">
                <a:solidFill>
                  <a:srgbClr val="FFFFFF"/>
                </a:solidFill>
                <a:latin typeface="Roboto"/>
                <a:ea typeface="Roboto"/>
                <a:cs typeface="Roboto"/>
                <a:sym typeface="Roboto"/>
              </a:rPr>
              <a:t>LABEL</a:t>
            </a:r>
            <a:endParaRPr sz="1400">
              <a:solidFill>
                <a:srgbClr val="FFFFFF"/>
              </a:solidFill>
              <a:latin typeface="Roboto"/>
              <a:ea typeface="Roboto"/>
              <a:cs typeface="Roboto"/>
              <a:sym typeface="Roboto"/>
            </a:endParaRPr>
          </a:p>
        </p:txBody>
      </p:sp>
      <p:sp>
        <p:nvSpPr>
          <p:cNvPr id="830" name="Google Shape;830;p51"/>
          <p:cNvSpPr/>
          <p:nvPr/>
        </p:nvSpPr>
        <p:spPr>
          <a:xfrm>
            <a:off x="10332339" y="6146425"/>
            <a:ext cx="1230600" cy="484800"/>
          </a:xfrm>
          <a:prstGeom prst="rect">
            <a:avLst/>
          </a:prstGeom>
          <a:solidFill>
            <a:srgbClr val="307BF3"/>
          </a:solidFill>
          <a:ln>
            <a:noFill/>
          </a:ln>
        </p:spPr>
        <p:txBody>
          <a:bodyPr spcFirstLastPara="1" wrap="square" lIns="182850" tIns="182850" rIns="182850" bIns="182850" anchor="ctr" anchorCtr="0">
            <a:noAutofit/>
          </a:bodyPr>
          <a:lstStyle/>
          <a:p>
            <a:pPr marL="0" lvl="0" indent="0" rtl="0">
              <a:spcBef>
                <a:spcPts val="0"/>
              </a:spcBef>
              <a:spcAft>
                <a:spcPts val="0"/>
              </a:spcAft>
              <a:buNone/>
            </a:pPr>
            <a:r>
              <a:rPr lang="en" sz="1400">
                <a:solidFill>
                  <a:schemeClr val="lt1"/>
                </a:solidFill>
                <a:latin typeface="Roboto"/>
                <a:ea typeface="Roboto"/>
                <a:cs typeface="Roboto"/>
                <a:sym typeface="Roboto"/>
              </a:rPr>
              <a:t>LABEL</a:t>
            </a:r>
            <a:endParaRPr sz="1400">
              <a:solidFill>
                <a:srgbClr val="FFFFFF"/>
              </a:solidFill>
              <a:latin typeface="Roboto"/>
              <a:ea typeface="Roboto"/>
              <a:cs typeface="Roboto"/>
              <a:sym typeface="Roboto"/>
            </a:endParaRPr>
          </a:p>
        </p:txBody>
      </p:sp>
      <p:sp>
        <p:nvSpPr>
          <p:cNvPr id="831" name="Google Shape;831;p51"/>
          <p:cNvSpPr/>
          <p:nvPr/>
        </p:nvSpPr>
        <p:spPr>
          <a:xfrm>
            <a:off x="11488107" y="6836380"/>
            <a:ext cx="1230600" cy="484800"/>
          </a:xfrm>
          <a:prstGeom prst="rect">
            <a:avLst/>
          </a:prstGeom>
          <a:solidFill>
            <a:srgbClr val="307BF3"/>
          </a:solidFill>
          <a:ln>
            <a:noFill/>
          </a:ln>
        </p:spPr>
        <p:txBody>
          <a:bodyPr spcFirstLastPara="1" wrap="square" lIns="182850" tIns="182850" rIns="182850" bIns="182850" anchor="ctr" anchorCtr="0">
            <a:noAutofit/>
          </a:bodyPr>
          <a:lstStyle/>
          <a:p>
            <a:pPr marL="0" lvl="0" indent="0" rtl="0">
              <a:spcBef>
                <a:spcPts val="0"/>
              </a:spcBef>
              <a:spcAft>
                <a:spcPts val="0"/>
              </a:spcAft>
              <a:buClr>
                <a:schemeClr val="dk1"/>
              </a:buClr>
              <a:buSzPts val="2200"/>
              <a:buFont typeface="Arial"/>
              <a:buNone/>
            </a:pPr>
            <a:r>
              <a:rPr lang="en" sz="1400">
                <a:solidFill>
                  <a:schemeClr val="lt1"/>
                </a:solidFill>
                <a:latin typeface="Roboto"/>
                <a:ea typeface="Roboto"/>
                <a:cs typeface="Roboto"/>
                <a:sym typeface="Roboto"/>
              </a:rPr>
              <a:t>LABEL</a:t>
            </a:r>
            <a:endParaRPr sz="1400">
              <a:solidFill>
                <a:srgbClr val="FFFFFF"/>
              </a:solidFill>
              <a:latin typeface="Roboto"/>
              <a:ea typeface="Roboto"/>
              <a:cs typeface="Roboto"/>
              <a:sym typeface="Roboto"/>
            </a:endParaRPr>
          </a:p>
        </p:txBody>
      </p:sp>
      <p:sp>
        <p:nvSpPr>
          <p:cNvPr id="832" name="Google Shape;832;p51"/>
          <p:cNvSpPr/>
          <p:nvPr/>
        </p:nvSpPr>
        <p:spPr>
          <a:xfrm>
            <a:off x="12711112" y="7526335"/>
            <a:ext cx="1230600" cy="484800"/>
          </a:xfrm>
          <a:prstGeom prst="rect">
            <a:avLst/>
          </a:prstGeom>
          <a:solidFill>
            <a:srgbClr val="307BF3"/>
          </a:solidFill>
          <a:ln>
            <a:noFill/>
          </a:ln>
        </p:spPr>
        <p:txBody>
          <a:bodyPr spcFirstLastPara="1" wrap="square" lIns="182850" tIns="182850" rIns="182850" bIns="182850" anchor="ctr" anchorCtr="0">
            <a:noAutofit/>
          </a:bodyPr>
          <a:lstStyle/>
          <a:p>
            <a:pPr marL="0" lvl="0" indent="0" rtl="0">
              <a:spcBef>
                <a:spcPts val="0"/>
              </a:spcBef>
              <a:spcAft>
                <a:spcPts val="0"/>
              </a:spcAft>
              <a:buClr>
                <a:schemeClr val="dk1"/>
              </a:buClr>
              <a:buSzPts val="2200"/>
              <a:buFont typeface="Arial"/>
              <a:buNone/>
            </a:pPr>
            <a:r>
              <a:rPr lang="en" sz="1400">
                <a:solidFill>
                  <a:schemeClr val="lt1"/>
                </a:solidFill>
                <a:latin typeface="Roboto"/>
                <a:ea typeface="Roboto"/>
                <a:cs typeface="Roboto"/>
                <a:sym typeface="Roboto"/>
              </a:rPr>
              <a:t>LABEL</a:t>
            </a:r>
            <a:endParaRPr sz="1400">
              <a:solidFill>
                <a:srgbClr val="FFFFFF"/>
              </a:solidFill>
              <a:latin typeface="Roboto"/>
              <a:ea typeface="Roboto"/>
              <a:cs typeface="Roboto"/>
              <a:sym typeface="Roboto"/>
            </a:endParaRPr>
          </a:p>
        </p:txBody>
      </p:sp>
      <p:sp>
        <p:nvSpPr>
          <p:cNvPr id="833" name="Google Shape;833;p51"/>
          <p:cNvSpPr/>
          <p:nvPr/>
        </p:nvSpPr>
        <p:spPr>
          <a:xfrm>
            <a:off x="13904558" y="8216290"/>
            <a:ext cx="1230600" cy="484800"/>
          </a:xfrm>
          <a:prstGeom prst="rect">
            <a:avLst/>
          </a:prstGeom>
          <a:solidFill>
            <a:srgbClr val="307BF3"/>
          </a:solidFill>
          <a:ln>
            <a:noFill/>
          </a:ln>
        </p:spPr>
        <p:txBody>
          <a:bodyPr spcFirstLastPara="1" wrap="square" lIns="182850" tIns="182850" rIns="182850" bIns="182850" anchor="ctr" anchorCtr="0">
            <a:noAutofit/>
          </a:bodyPr>
          <a:lstStyle/>
          <a:p>
            <a:pPr marL="0" lvl="0" indent="0" rtl="0">
              <a:spcBef>
                <a:spcPts val="0"/>
              </a:spcBef>
              <a:spcAft>
                <a:spcPts val="0"/>
              </a:spcAft>
              <a:buClr>
                <a:schemeClr val="dk1"/>
              </a:buClr>
              <a:buSzPts val="2200"/>
              <a:buFont typeface="Arial"/>
              <a:buNone/>
            </a:pPr>
            <a:r>
              <a:rPr lang="en" sz="1400">
                <a:solidFill>
                  <a:schemeClr val="lt1"/>
                </a:solidFill>
                <a:latin typeface="Roboto"/>
                <a:ea typeface="Roboto"/>
                <a:cs typeface="Roboto"/>
                <a:sym typeface="Roboto"/>
              </a:rPr>
              <a:t>LABEL</a:t>
            </a:r>
            <a:endParaRPr sz="1400">
              <a:solidFill>
                <a:srgbClr val="FFFFFF"/>
              </a:solidFill>
              <a:latin typeface="Roboto"/>
              <a:ea typeface="Roboto"/>
              <a:cs typeface="Roboto"/>
              <a:sym typeface="Roboto"/>
            </a:endParaRPr>
          </a:p>
        </p:txBody>
      </p:sp>
      <p:sp>
        <p:nvSpPr>
          <p:cNvPr id="834" name="Google Shape;834;p51"/>
          <p:cNvSpPr/>
          <p:nvPr/>
        </p:nvSpPr>
        <p:spPr>
          <a:xfrm>
            <a:off x="3152850" y="5491783"/>
            <a:ext cx="5967600" cy="484800"/>
          </a:xfrm>
          <a:prstGeom prst="rect">
            <a:avLst/>
          </a:prstGeom>
          <a:solidFill>
            <a:srgbClr val="0944A1"/>
          </a:solidFill>
          <a:ln>
            <a:noFill/>
          </a:ln>
        </p:spPr>
        <p:txBody>
          <a:bodyPr spcFirstLastPara="1" wrap="square" lIns="182850" tIns="182850" rIns="182850" bIns="182850" anchor="ctr" anchorCtr="0">
            <a:noAutofit/>
          </a:bodyPr>
          <a:lstStyle/>
          <a:p>
            <a:pPr marL="0" lvl="0" indent="0" rtl="0">
              <a:spcBef>
                <a:spcPts val="0"/>
              </a:spcBef>
              <a:spcAft>
                <a:spcPts val="0"/>
              </a:spcAft>
              <a:buNone/>
            </a:pPr>
            <a:r>
              <a:rPr lang="en" sz="1400">
                <a:solidFill>
                  <a:srgbClr val="FFFFFF"/>
                </a:solidFill>
                <a:latin typeface="Roboto"/>
                <a:ea typeface="Roboto"/>
                <a:cs typeface="Roboto"/>
                <a:sym typeface="Roboto"/>
              </a:rPr>
              <a:t>CANDLESTICK  </a:t>
            </a:r>
            <a:r>
              <a:rPr lang="en" sz="1400">
                <a:solidFill>
                  <a:schemeClr val="lt1"/>
                </a:solidFill>
                <a:latin typeface="Roboto"/>
                <a:ea typeface="Roboto"/>
                <a:cs typeface="Roboto"/>
                <a:sym typeface="Roboto"/>
              </a:rPr>
              <a:t>DATA</a:t>
            </a:r>
            <a:endParaRPr sz="1400">
              <a:solidFill>
                <a:srgbClr val="FFFFFF"/>
              </a:solidFill>
              <a:latin typeface="Roboto"/>
              <a:ea typeface="Roboto"/>
              <a:cs typeface="Roboto"/>
              <a:sym typeface="Roboto"/>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19</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47" name="Google Shape;447;p34"/>
          <p:cNvSpPr txBox="1">
            <a:spLocks noGrp="1"/>
          </p:cNvSpPr>
          <p:nvPr>
            <p:ph type="title"/>
          </p:nvPr>
        </p:nvSpPr>
        <p:spPr>
          <a:prstGeom prst="rect">
            <a:avLst/>
          </a:prstGeom>
        </p:spPr>
        <p:txBody>
          <a:bodyPr spcFirstLastPara="1" wrap="square" lIns="176750" tIns="176750" rIns="176750" bIns="176750" anchor="ctr" anchorCtr="0">
            <a:noAutofit/>
          </a:bodyPr>
          <a:lstStyle/>
          <a:p>
            <a:pPr marL="0" lvl="0" indent="0" algn="ctr" rtl="0">
              <a:spcBef>
                <a:spcPts val="0"/>
              </a:spcBef>
              <a:spcAft>
                <a:spcPts val="0"/>
              </a:spcAft>
              <a:buNone/>
            </a:pPr>
            <a:r>
              <a:rPr lang="en" dirty="0" smtClean="0">
                <a:latin typeface="+mj-lt"/>
              </a:rPr>
              <a:t>OUTLINE</a:t>
            </a:r>
            <a:endParaRPr dirty="0">
              <a:latin typeface="+mj-lt"/>
            </a:endParaRPr>
          </a:p>
        </p:txBody>
      </p:sp>
      <p:grpSp>
        <p:nvGrpSpPr>
          <p:cNvPr id="417" name="Google Shape;417;p34"/>
          <p:cNvGrpSpPr/>
          <p:nvPr/>
        </p:nvGrpSpPr>
        <p:grpSpPr>
          <a:xfrm>
            <a:off x="4294607" y="8077730"/>
            <a:ext cx="9698783" cy="1286711"/>
            <a:chOff x="1593000" y="2322568"/>
            <a:chExt cx="2939827" cy="643356"/>
          </a:xfrm>
        </p:grpSpPr>
        <p:sp>
          <p:nvSpPr>
            <p:cNvPr id="418" name="Google Shape;418;p34"/>
            <p:cNvSpPr/>
            <p:nvPr/>
          </p:nvSpPr>
          <p:spPr>
            <a:xfrm flipH="1">
              <a:off x="2283025" y="2322575"/>
              <a:ext cx="1844400" cy="642600"/>
            </a:xfrm>
            <a:prstGeom prst="rect">
              <a:avLst/>
            </a:prstGeom>
            <a:solidFill>
              <a:srgbClr val="BF9000"/>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sp>
          <p:nvSpPr>
            <p:cNvPr id="419" name="Google Shape;419;p34"/>
            <p:cNvSpPr/>
            <p:nvPr/>
          </p:nvSpPr>
          <p:spPr>
            <a:xfrm rot="-5400000">
              <a:off x="3501574" y="1934671"/>
              <a:ext cx="643356" cy="1419149"/>
            </a:xfrm>
            <a:prstGeom prst="flowChartOffpageConnector">
              <a:avLst/>
            </a:prstGeom>
            <a:solidFill>
              <a:srgbClr val="BF9000"/>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sp>
          <p:nvSpPr>
            <p:cNvPr id="420" name="Google Shape;420;p34"/>
            <p:cNvSpPr/>
            <p:nvPr/>
          </p:nvSpPr>
          <p:spPr>
            <a:xfrm>
              <a:off x="2342625" y="2399951"/>
              <a:ext cx="1940700" cy="495900"/>
            </a:xfrm>
            <a:prstGeom prst="rect">
              <a:avLst/>
            </a:prstGeom>
            <a:solidFill>
              <a:srgbClr val="BF9000"/>
            </a:solidFill>
            <a:ln>
              <a:noFill/>
            </a:ln>
          </p:spPr>
          <p:txBody>
            <a:bodyPr spcFirstLastPara="1" wrap="square" lIns="182850" tIns="182850" rIns="182850" bIns="182850" anchor="ctr" anchorCtr="0">
              <a:noAutofit/>
            </a:bodyPr>
            <a:lstStyle/>
            <a:p>
              <a:pPr marL="0" lvl="0" indent="0" algn="ctr" rtl="0">
                <a:lnSpc>
                  <a:spcPct val="115000"/>
                </a:lnSpc>
                <a:spcBef>
                  <a:spcPts val="0"/>
                </a:spcBef>
                <a:spcAft>
                  <a:spcPts val="0"/>
                </a:spcAft>
                <a:buNone/>
              </a:pPr>
              <a:r>
                <a:rPr lang="en" sz="3600" b="1" dirty="0" smtClean="0">
                  <a:solidFill>
                    <a:srgbClr val="161616"/>
                  </a:solidFill>
                  <a:latin typeface="+mn-lt"/>
                  <a:ea typeface="Roboto"/>
                  <a:cs typeface="Roboto"/>
                  <a:sym typeface="Roboto"/>
                </a:rPr>
                <a:t>CONCLUSION and FUTUREWORK</a:t>
              </a:r>
              <a:endParaRPr sz="3600" b="1" dirty="0">
                <a:solidFill>
                  <a:srgbClr val="161616"/>
                </a:solidFill>
                <a:latin typeface="+mn-lt"/>
                <a:ea typeface="Roboto"/>
                <a:cs typeface="Roboto"/>
                <a:sym typeface="Roboto"/>
              </a:endParaRPr>
            </a:p>
          </p:txBody>
        </p:sp>
        <p:sp>
          <p:nvSpPr>
            <p:cNvPr id="421" name="Google Shape;421;p34"/>
            <p:cNvSpPr/>
            <p:nvPr/>
          </p:nvSpPr>
          <p:spPr>
            <a:xfrm>
              <a:off x="1593000" y="2322568"/>
              <a:ext cx="690000" cy="642300"/>
            </a:xfrm>
            <a:prstGeom prst="rect">
              <a:avLst/>
            </a:prstGeom>
            <a:solidFill>
              <a:srgbClr val="BF9000"/>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spcBef>
                  <a:spcPts val="0"/>
                </a:spcBef>
                <a:spcAft>
                  <a:spcPts val="0"/>
                </a:spcAft>
                <a:buNone/>
              </a:pPr>
              <a:endParaRPr/>
            </a:p>
          </p:txBody>
        </p:sp>
        <p:sp>
          <p:nvSpPr>
            <p:cNvPr id="422" name="Google Shape;422;p34"/>
            <p:cNvSpPr/>
            <p:nvPr/>
          </p:nvSpPr>
          <p:spPr>
            <a:xfrm>
              <a:off x="1593000" y="2322575"/>
              <a:ext cx="690000" cy="642600"/>
            </a:xfrm>
            <a:prstGeom prst="rect">
              <a:avLst/>
            </a:prstGeom>
            <a:solidFill>
              <a:srgbClr val="BF9000"/>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5200" b="1" dirty="0">
                  <a:solidFill>
                    <a:srgbClr val="161616"/>
                  </a:solidFill>
                  <a:latin typeface="+mn-lt"/>
                  <a:ea typeface="Roboto"/>
                  <a:cs typeface="Roboto"/>
                  <a:sym typeface="Roboto"/>
                </a:rPr>
                <a:t>05</a:t>
              </a:r>
              <a:endParaRPr sz="5200" b="1" dirty="0">
                <a:solidFill>
                  <a:srgbClr val="161616"/>
                </a:solidFill>
                <a:latin typeface="+mn-lt"/>
                <a:ea typeface="Roboto"/>
                <a:cs typeface="Roboto"/>
                <a:sym typeface="Roboto"/>
              </a:endParaRPr>
            </a:p>
          </p:txBody>
        </p:sp>
      </p:grpSp>
      <p:grpSp>
        <p:nvGrpSpPr>
          <p:cNvPr id="423" name="Google Shape;423;p34"/>
          <p:cNvGrpSpPr/>
          <p:nvPr/>
        </p:nvGrpSpPr>
        <p:grpSpPr>
          <a:xfrm>
            <a:off x="4294607" y="5153410"/>
            <a:ext cx="9698783" cy="1286711"/>
            <a:chOff x="1593000" y="2322568"/>
            <a:chExt cx="2939827" cy="643356"/>
          </a:xfrm>
        </p:grpSpPr>
        <p:sp>
          <p:nvSpPr>
            <p:cNvPr id="424" name="Google Shape;424;p34"/>
            <p:cNvSpPr/>
            <p:nvPr/>
          </p:nvSpPr>
          <p:spPr>
            <a:xfrm flipH="1">
              <a:off x="2283025" y="2322575"/>
              <a:ext cx="1844400" cy="642600"/>
            </a:xfrm>
            <a:prstGeom prst="rect">
              <a:avLst/>
            </a:prstGeom>
            <a:solidFill>
              <a:srgbClr val="A2C4C9"/>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sp>
          <p:nvSpPr>
            <p:cNvPr id="425" name="Google Shape;425;p34"/>
            <p:cNvSpPr/>
            <p:nvPr/>
          </p:nvSpPr>
          <p:spPr>
            <a:xfrm rot="-5400000">
              <a:off x="3501574" y="1934671"/>
              <a:ext cx="643356" cy="1419149"/>
            </a:xfrm>
            <a:prstGeom prst="flowChartOffpageConnector">
              <a:avLst/>
            </a:prstGeom>
            <a:solidFill>
              <a:srgbClr val="A2C4C9"/>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sp>
          <p:nvSpPr>
            <p:cNvPr id="426" name="Google Shape;426;p34"/>
            <p:cNvSpPr/>
            <p:nvPr/>
          </p:nvSpPr>
          <p:spPr>
            <a:xfrm>
              <a:off x="2342625" y="2399951"/>
              <a:ext cx="1940700" cy="495900"/>
            </a:xfrm>
            <a:prstGeom prst="rect">
              <a:avLst/>
            </a:prstGeom>
            <a:solidFill>
              <a:srgbClr val="A2C4C9"/>
            </a:solidFill>
            <a:ln>
              <a:noFill/>
            </a:ln>
          </p:spPr>
          <p:txBody>
            <a:bodyPr spcFirstLastPara="1" wrap="square" lIns="182850" tIns="182850" rIns="182850" bIns="182850" anchor="ctr" anchorCtr="0">
              <a:noAutofit/>
            </a:bodyPr>
            <a:lstStyle/>
            <a:p>
              <a:pPr marL="0" lvl="0" indent="0" algn="ctr" rtl="0">
                <a:lnSpc>
                  <a:spcPct val="115000"/>
                </a:lnSpc>
                <a:spcBef>
                  <a:spcPts val="0"/>
                </a:spcBef>
                <a:spcAft>
                  <a:spcPts val="0"/>
                </a:spcAft>
                <a:buNone/>
              </a:pPr>
              <a:r>
                <a:rPr lang="en" sz="3600" b="1" dirty="0">
                  <a:solidFill>
                    <a:schemeClr val="dk1"/>
                  </a:solidFill>
                  <a:latin typeface="+mn-lt"/>
                  <a:ea typeface="Roboto"/>
                  <a:cs typeface="Roboto"/>
                  <a:sym typeface="Roboto"/>
                </a:rPr>
                <a:t>METHODOLOGY</a:t>
              </a:r>
              <a:endParaRPr sz="3600" b="1" dirty="0">
                <a:solidFill>
                  <a:schemeClr val="dk1"/>
                </a:solidFill>
                <a:latin typeface="+mn-lt"/>
                <a:ea typeface="Roboto"/>
                <a:cs typeface="Roboto"/>
                <a:sym typeface="Roboto"/>
              </a:endParaRPr>
            </a:p>
          </p:txBody>
        </p:sp>
        <p:sp>
          <p:nvSpPr>
            <p:cNvPr id="427" name="Google Shape;427;p34"/>
            <p:cNvSpPr/>
            <p:nvPr/>
          </p:nvSpPr>
          <p:spPr>
            <a:xfrm>
              <a:off x="1593000" y="2322568"/>
              <a:ext cx="690000" cy="642300"/>
            </a:xfrm>
            <a:prstGeom prst="rect">
              <a:avLst/>
            </a:prstGeom>
            <a:solidFill>
              <a:srgbClr val="A2C4C9"/>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spcBef>
                  <a:spcPts val="0"/>
                </a:spcBef>
                <a:spcAft>
                  <a:spcPts val="0"/>
                </a:spcAft>
                <a:buNone/>
              </a:pPr>
              <a:endParaRPr/>
            </a:p>
          </p:txBody>
        </p:sp>
        <p:sp>
          <p:nvSpPr>
            <p:cNvPr id="428" name="Google Shape;428;p34"/>
            <p:cNvSpPr/>
            <p:nvPr/>
          </p:nvSpPr>
          <p:spPr>
            <a:xfrm>
              <a:off x="1593000" y="2322575"/>
              <a:ext cx="690000" cy="642600"/>
            </a:xfrm>
            <a:prstGeom prst="rect">
              <a:avLst/>
            </a:prstGeom>
            <a:solidFill>
              <a:srgbClr val="A2C4C9"/>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5200" b="1" dirty="0">
                  <a:solidFill>
                    <a:schemeClr val="dk1"/>
                  </a:solidFill>
                  <a:latin typeface="+mn-lt"/>
                  <a:ea typeface="Roboto"/>
                  <a:cs typeface="Roboto"/>
                  <a:sym typeface="Roboto"/>
                </a:rPr>
                <a:t>03</a:t>
              </a:r>
              <a:endParaRPr sz="5200" b="1" dirty="0">
                <a:solidFill>
                  <a:schemeClr val="dk1"/>
                </a:solidFill>
                <a:latin typeface="+mn-lt"/>
                <a:ea typeface="Roboto"/>
                <a:cs typeface="Roboto"/>
                <a:sym typeface="Roboto"/>
              </a:endParaRPr>
            </a:p>
          </p:txBody>
        </p:sp>
      </p:grpSp>
      <p:grpSp>
        <p:nvGrpSpPr>
          <p:cNvPr id="429" name="Google Shape;429;p34"/>
          <p:cNvGrpSpPr/>
          <p:nvPr/>
        </p:nvGrpSpPr>
        <p:grpSpPr>
          <a:xfrm>
            <a:off x="4294607" y="2229142"/>
            <a:ext cx="9698783" cy="1286711"/>
            <a:chOff x="1593000" y="2322568"/>
            <a:chExt cx="2939827" cy="643356"/>
          </a:xfrm>
        </p:grpSpPr>
        <p:sp>
          <p:nvSpPr>
            <p:cNvPr id="430" name="Google Shape;430;p34"/>
            <p:cNvSpPr/>
            <p:nvPr/>
          </p:nvSpPr>
          <p:spPr>
            <a:xfrm flipH="1">
              <a:off x="2283025" y="2322575"/>
              <a:ext cx="1844400" cy="642600"/>
            </a:xfrm>
            <a:prstGeom prst="rect">
              <a:avLst/>
            </a:prstGeom>
            <a:solidFill>
              <a:srgbClr val="FFF2CC"/>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sp>
          <p:nvSpPr>
            <p:cNvPr id="431" name="Google Shape;431;p34"/>
            <p:cNvSpPr/>
            <p:nvPr/>
          </p:nvSpPr>
          <p:spPr>
            <a:xfrm rot="-5400000">
              <a:off x="3501574" y="1934671"/>
              <a:ext cx="643356" cy="1419149"/>
            </a:xfrm>
            <a:prstGeom prst="flowChartOffpageConnector">
              <a:avLst/>
            </a:prstGeom>
            <a:solidFill>
              <a:srgbClr val="FFF2CC"/>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sp>
          <p:nvSpPr>
            <p:cNvPr id="432" name="Google Shape;432;p34"/>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ctr" rtl="0">
                <a:lnSpc>
                  <a:spcPct val="115000"/>
                </a:lnSpc>
                <a:spcBef>
                  <a:spcPts val="0"/>
                </a:spcBef>
                <a:spcAft>
                  <a:spcPts val="0"/>
                </a:spcAft>
                <a:buNone/>
              </a:pPr>
              <a:r>
                <a:rPr lang="en" sz="3600" b="1" dirty="0">
                  <a:solidFill>
                    <a:schemeClr val="dk1"/>
                  </a:solidFill>
                  <a:latin typeface="+mn-lt"/>
                  <a:ea typeface="Roboto"/>
                  <a:cs typeface="Roboto"/>
                  <a:sym typeface="Roboto"/>
                </a:rPr>
                <a:t>INTRODUCTION</a:t>
              </a:r>
              <a:endParaRPr sz="3600" b="1" dirty="0">
                <a:solidFill>
                  <a:schemeClr val="dk1"/>
                </a:solidFill>
                <a:latin typeface="+mn-lt"/>
                <a:ea typeface="Roboto"/>
                <a:cs typeface="Roboto"/>
                <a:sym typeface="Roboto"/>
              </a:endParaRPr>
            </a:p>
          </p:txBody>
        </p:sp>
        <p:sp>
          <p:nvSpPr>
            <p:cNvPr id="433" name="Google Shape;433;p34"/>
            <p:cNvSpPr/>
            <p:nvPr/>
          </p:nvSpPr>
          <p:spPr>
            <a:xfrm>
              <a:off x="1593000" y="2322568"/>
              <a:ext cx="690000" cy="642300"/>
            </a:xfrm>
            <a:prstGeom prst="rect">
              <a:avLst/>
            </a:prstGeom>
            <a:solidFill>
              <a:srgbClr val="FFF2CC"/>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spcBef>
                  <a:spcPts val="0"/>
                </a:spcBef>
                <a:spcAft>
                  <a:spcPts val="0"/>
                </a:spcAft>
                <a:buNone/>
              </a:pPr>
              <a:endParaRPr/>
            </a:p>
          </p:txBody>
        </p:sp>
        <p:sp>
          <p:nvSpPr>
            <p:cNvPr id="434" name="Google Shape;434;p34"/>
            <p:cNvSpPr/>
            <p:nvPr/>
          </p:nvSpPr>
          <p:spPr>
            <a:xfrm>
              <a:off x="1593000" y="2322575"/>
              <a:ext cx="690000" cy="642600"/>
            </a:xfrm>
            <a:prstGeom prst="rect">
              <a:avLst/>
            </a:prstGeom>
            <a:no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5200" b="1" dirty="0">
                  <a:solidFill>
                    <a:schemeClr val="dk1"/>
                  </a:solidFill>
                  <a:latin typeface="+mn-lt"/>
                  <a:ea typeface="Roboto"/>
                  <a:cs typeface="Roboto"/>
                  <a:sym typeface="Roboto"/>
                </a:rPr>
                <a:t>01</a:t>
              </a:r>
              <a:endParaRPr sz="5200" b="1" dirty="0">
                <a:solidFill>
                  <a:schemeClr val="dk1"/>
                </a:solidFill>
                <a:latin typeface="+mn-lt"/>
                <a:ea typeface="Roboto"/>
                <a:cs typeface="Roboto"/>
                <a:sym typeface="Roboto"/>
              </a:endParaRPr>
            </a:p>
          </p:txBody>
        </p:sp>
      </p:grpSp>
      <p:grpSp>
        <p:nvGrpSpPr>
          <p:cNvPr id="435" name="Google Shape;435;p34"/>
          <p:cNvGrpSpPr/>
          <p:nvPr/>
        </p:nvGrpSpPr>
        <p:grpSpPr>
          <a:xfrm>
            <a:off x="4294607" y="3691292"/>
            <a:ext cx="9698783" cy="1286711"/>
            <a:chOff x="1593000" y="2322568"/>
            <a:chExt cx="2939827" cy="643356"/>
          </a:xfrm>
        </p:grpSpPr>
        <p:sp>
          <p:nvSpPr>
            <p:cNvPr id="436" name="Google Shape;436;p34"/>
            <p:cNvSpPr/>
            <p:nvPr/>
          </p:nvSpPr>
          <p:spPr>
            <a:xfrm flipH="1">
              <a:off x="2283025" y="2322575"/>
              <a:ext cx="1844400" cy="642600"/>
            </a:xfrm>
            <a:prstGeom prst="rect">
              <a:avLst/>
            </a:prstGeom>
            <a:solidFill>
              <a:srgbClr val="6FA8DC"/>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sp>
          <p:nvSpPr>
            <p:cNvPr id="437" name="Google Shape;437;p34"/>
            <p:cNvSpPr/>
            <p:nvPr/>
          </p:nvSpPr>
          <p:spPr>
            <a:xfrm rot="-5400000">
              <a:off x="3501574" y="1934671"/>
              <a:ext cx="643356" cy="1419149"/>
            </a:xfrm>
            <a:prstGeom prst="flowChartOffpageConnector">
              <a:avLst/>
            </a:prstGeom>
            <a:solidFill>
              <a:srgbClr val="6FA8DC"/>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sp>
          <p:nvSpPr>
            <p:cNvPr id="438" name="Google Shape;438;p34"/>
            <p:cNvSpPr/>
            <p:nvPr/>
          </p:nvSpPr>
          <p:spPr>
            <a:xfrm>
              <a:off x="2342625" y="2399951"/>
              <a:ext cx="1940700" cy="495900"/>
            </a:xfrm>
            <a:prstGeom prst="rect">
              <a:avLst/>
            </a:prstGeom>
            <a:solidFill>
              <a:srgbClr val="6FA8DC"/>
            </a:solidFill>
            <a:ln>
              <a:noFill/>
            </a:ln>
          </p:spPr>
          <p:txBody>
            <a:bodyPr spcFirstLastPara="1" wrap="square" lIns="182850" tIns="182850" rIns="182850" bIns="182850" anchor="ctr" anchorCtr="0">
              <a:noAutofit/>
            </a:bodyPr>
            <a:lstStyle/>
            <a:p>
              <a:pPr marL="0" lvl="0" indent="0" algn="ctr" rtl="0">
                <a:lnSpc>
                  <a:spcPct val="115000"/>
                </a:lnSpc>
                <a:spcBef>
                  <a:spcPts val="0"/>
                </a:spcBef>
                <a:spcAft>
                  <a:spcPts val="0"/>
                </a:spcAft>
                <a:buNone/>
              </a:pPr>
              <a:r>
                <a:rPr lang="en" sz="3600" b="1" dirty="0">
                  <a:solidFill>
                    <a:schemeClr val="dk1"/>
                  </a:solidFill>
                  <a:latin typeface="+mn-lt"/>
                  <a:ea typeface="Roboto"/>
                  <a:cs typeface="Roboto"/>
                  <a:sym typeface="Roboto"/>
                </a:rPr>
                <a:t>RELATED WORK</a:t>
              </a:r>
              <a:endParaRPr sz="3600" b="1" dirty="0">
                <a:solidFill>
                  <a:schemeClr val="dk1"/>
                </a:solidFill>
                <a:latin typeface="+mn-lt"/>
                <a:ea typeface="Roboto"/>
                <a:cs typeface="Roboto"/>
                <a:sym typeface="Roboto"/>
              </a:endParaRPr>
            </a:p>
          </p:txBody>
        </p:sp>
        <p:sp>
          <p:nvSpPr>
            <p:cNvPr id="439" name="Google Shape;439;p34"/>
            <p:cNvSpPr/>
            <p:nvPr/>
          </p:nvSpPr>
          <p:spPr>
            <a:xfrm>
              <a:off x="1593000" y="2322568"/>
              <a:ext cx="690000" cy="642300"/>
            </a:xfrm>
            <a:prstGeom prst="rect">
              <a:avLst/>
            </a:prstGeom>
            <a:solidFill>
              <a:srgbClr val="6FA8DC"/>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spcBef>
                  <a:spcPts val="0"/>
                </a:spcBef>
                <a:spcAft>
                  <a:spcPts val="0"/>
                </a:spcAft>
                <a:buNone/>
              </a:pPr>
              <a:endParaRPr/>
            </a:p>
          </p:txBody>
        </p:sp>
        <p:sp>
          <p:nvSpPr>
            <p:cNvPr id="440" name="Google Shape;440;p34"/>
            <p:cNvSpPr/>
            <p:nvPr/>
          </p:nvSpPr>
          <p:spPr>
            <a:xfrm>
              <a:off x="1593000" y="2322575"/>
              <a:ext cx="690000" cy="642600"/>
            </a:xfrm>
            <a:prstGeom prst="rect">
              <a:avLst/>
            </a:prstGeom>
            <a:solidFill>
              <a:srgbClr val="6FA8DC"/>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5200" b="1" dirty="0">
                  <a:solidFill>
                    <a:schemeClr val="dk1"/>
                  </a:solidFill>
                  <a:latin typeface="+mn-lt"/>
                  <a:ea typeface="Roboto"/>
                  <a:cs typeface="Roboto"/>
                  <a:sym typeface="Roboto"/>
                </a:rPr>
                <a:t>02</a:t>
              </a:r>
              <a:endParaRPr sz="5200" b="1" dirty="0">
                <a:solidFill>
                  <a:schemeClr val="dk1"/>
                </a:solidFill>
                <a:latin typeface="+mn-lt"/>
                <a:ea typeface="Roboto"/>
                <a:cs typeface="Roboto"/>
                <a:sym typeface="Roboto"/>
              </a:endParaRPr>
            </a:p>
          </p:txBody>
        </p:sp>
      </p:grpSp>
      <p:grpSp>
        <p:nvGrpSpPr>
          <p:cNvPr id="441" name="Google Shape;441;p34"/>
          <p:cNvGrpSpPr/>
          <p:nvPr/>
        </p:nvGrpSpPr>
        <p:grpSpPr>
          <a:xfrm>
            <a:off x="4294607" y="6615597"/>
            <a:ext cx="9698783" cy="1286711"/>
            <a:chOff x="1593000" y="2322568"/>
            <a:chExt cx="2939827" cy="643356"/>
          </a:xfrm>
        </p:grpSpPr>
        <p:sp>
          <p:nvSpPr>
            <p:cNvPr id="442" name="Google Shape;442;p34"/>
            <p:cNvSpPr/>
            <p:nvPr/>
          </p:nvSpPr>
          <p:spPr>
            <a:xfrm flipH="1">
              <a:off x="2283025" y="2322575"/>
              <a:ext cx="1844400" cy="642600"/>
            </a:xfrm>
            <a:prstGeom prst="rect">
              <a:avLst/>
            </a:prstGeom>
            <a:solidFill>
              <a:srgbClr val="B6D7A8"/>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sp>
          <p:nvSpPr>
            <p:cNvPr id="443" name="Google Shape;443;p34"/>
            <p:cNvSpPr/>
            <p:nvPr/>
          </p:nvSpPr>
          <p:spPr>
            <a:xfrm rot="-5400000">
              <a:off x="3501574" y="1934671"/>
              <a:ext cx="643356" cy="1419149"/>
            </a:xfrm>
            <a:prstGeom prst="flowChartOffpageConnector">
              <a:avLst/>
            </a:prstGeom>
            <a:solidFill>
              <a:srgbClr val="B6D7A8"/>
            </a:solidFill>
            <a:ln>
              <a:noFill/>
            </a:ln>
          </p:spPr>
          <p:txBody>
            <a:bodyPr spcFirstLastPara="1" wrap="square" lIns="182850" tIns="182850" rIns="182850" bIns="182850" anchor="ctr" anchorCtr="0">
              <a:noAutofit/>
            </a:bodyPr>
            <a:lstStyle/>
            <a:p>
              <a:pPr marL="0" lvl="0" indent="0">
                <a:spcBef>
                  <a:spcPts val="0"/>
                </a:spcBef>
                <a:spcAft>
                  <a:spcPts val="0"/>
                </a:spcAft>
                <a:buNone/>
              </a:pPr>
              <a:endParaRPr/>
            </a:p>
          </p:txBody>
        </p:sp>
        <p:sp>
          <p:nvSpPr>
            <p:cNvPr id="444" name="Google Shape;444;p34"/>
            <p:cNvSpPr/>
            <p:nvPr/>
          </p:nvSpPr>
          <p:spPr>
            <a:xfrm>
              <a:off x="2342625" y="2399951"/>
              <a:ext cx="1940700" cy="495900"/>
            </a:xfrm>
            <a:prstGeom prst="rect">
              <a:avLst/>
            </a:prstGeom>
            <a:solidFill>
              <a:srgbClr val="B6D7A8"/>
            </a:solidFill>
            <a:ln>
              <a:noFill/>
            </a:ln>
          </p:spPr>
          <p:txBody>
            <a:bodyPr spcFirstLastPara="1" wrap="square" lIns="182850" tIns="182850" rIns="182850" bIns="182850" anchor="ctr" anchorCtr="0">
              <a:noAutofit/>
            </a:bodyPr>
            <a:lstStyle/>
            <a:p>
              <a:pPr marL="0" lvl="0" indent="0" algn="ctr" rtl="0">
                <a:lnSpc>
                  <a:spcPct val="115000"/>
                </a:lnSpc>
                <a:spcBef>
                  <a:spcPts val="0"/>
                </a:spcBef>
                <a:spcAft>
                  <a:spcPts val="0"/>
                </a:spcAft>
                <a:buNone/>
              </a:pPr>
              <a:r>
                <a:rPr lang="en" sz="3600" b="1" dirty="0">
                  <a:solidFill>
                    <a:schemeClr val="dk1"/>
                  </a:solidFill>
                  <a:latin typeface="+mn-lt"/>
                  <a:ea typeface="Roboto"/>
                  <a:cs typeface="Roboto"/>
                  <a:sym typeface="Roboto"/>
                </a:rPr>
                <a:t>RESULT</a:t>
              </a:r>
              <a:endParaRPr sz="3600" b="1" dirty="0">
                <a:solidFill>
                  <a:schemeClr val="dk1"/>
                </a:solidFill>
                <a:latin typeface="+mn-lt"/>
                <a:ea typeface="Roboto"/>
                <a:cs typeface="Roboto"/>
                <a:sym typeface="Roboto"/>
              </a:endParaRPr>
            </a:p>
          </p:txBody>
        </p:sp>
        <p:sp>
          <p:nvSpPr>
            <p:cNvPr id="445" name="Google Shape;445;p34"/>
            <p:cNvSpPr/>
            <p:nvPr/>
          </p:nvSpPr>
          <p:spPr>
            <a:xfrm>
              <a:off x="1593000" y="2322568"/>
              <a:ext cx="690000" cy="642300"/>
            </a:xfrm>
            <a:prstGeom prst="rect">
              <a:avLst/>
            </a:prstGeom>
            <a:solidFill>
              <a:srgbClr val="B6D7A8"/>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spcBef>
                  <a:spcPts val="0"/>
                </a:spcBef>
                <a:spcAft>
                  <a:spcPts val="0"/>
                </a:spcAft>
                <a:buNone/>
              </a:pPr>
              <a:endParaRPr/>
            </a:p>
          </p:txBody>
        </p:sp>
        <p:sp>
          <p:nvSpPr>
            <p:cNvPr id="446" name="Google Shape;446;p34"/>
            <p:cNvSpPr/>
            <p:nvPr/>
          </p:nvSpPr>
          <p:spPr>
            <a:xfrm>
              <a:off x="1593000" y="2322575"/>
              <a:ext cx="690000" cy="642600"/>
            </a:xfrm>
            <a:prstGeom prst="rect">
              <a:avLst/>
            </a:prstGeom>
            <a:solidFill>
              <a:srgbClr val="B6D7A8"/>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5200" b="1" dirty="0">
                  <a:solidFill>
                    <a:srgbClr val="161616"/>
                  </a:solidFill>
                  <a:latin typeface="+mn-lt"/>
                  <a:ea typeface="Roboto"/>
                  <a:cs typeface="Roboto"/>
                  <a:sym typeface="Roboto"/>
                </a:rPr>
                <a:t>04</a:t>
              </a:r>
              <a:endParaRPr sz="5200" b="1" dirty="0">
                <a:solidFill>
                  <a:srgbClr val="161616"/>
                </a:solidFill>
                <a:latin typeface="+mn-lt"/>
                <a:ea typeface="Roboto"/>
                <a:cs typeface="Roboto"/>
                <a:sym typeface="Roboto"/>
              </a:endParaRPr>
            </a:p>
          </p:txBody>
        </p:sp>
      </p:grpSp>
      <p:grpSp>
        <p:nvGrpSpPr>
          <p:cNvPr id="448" name="Google Shape;448;p34"/>
          <p:cNvGrpSpPr/>
          <p:nvPr/>
        </p:nvGrpSpPr>
        <p:grpSpPr>
          <a:xfrm>
            <a:off x="574303" y="638806"/>
            <a:ext cx="618082" cy="806298"/>
            <a:chOff x="590250" y="244200"/>
            <a:chExt cx="407975" cy="532175"/>
          </a:xfrm>
        </p:grpSpPr>
        <p:sp>
          <p:nvSpPr>
            <p:cNvPr id="449" name="Google Shape;449;p34"/>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50" name="Google Shape;450;p34"/>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51" name="Google Shape;451;p34"/>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52" name="Google Shape;452;p34"/>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53" name="Google Shape;453;p34"/>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54" name="Google Shape;454;p34"/>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55" name="Google Shape;455;p34"/>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56" name="Google Shape;456;p34"/>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57" name="Google Shape;457;p34"/>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58" name="Google Shape;458;p34"/>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59" name="Google Shape;459;p34"/>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60" name="Google Shape;460;p34"/>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61" name="Google Shape;461;p34"/>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62" name="Google Shape;462;p34"/>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latin typeface="+mj-lt"/>
              </a:rPr>
              <a:t>Our Dataset</a:t>
            </a:r>
            <a:endParaRPr lang="en-US" dirty="0">
              <a:latin typeface="+mj-lt"/>
            </a:endParaRPr>
          </a:p>
        </p:txBody>
      </p:sp>
      <p:graphicFrame>
        <p:nvGraphicFramePr>
          <p:cNvPr id="5" name="Table 4"/>
          <p:cNvGraphicFramePr>
            <a:graphicFrameLocks noGrp="1"/>
          </p:cNvGraphicFramePr>
          <p:nvPr>
            <p:extLst>
              <p:ext uri="{D42A27DB-BD31-4B8C-83A1-F6EECF244321}">
                <p14:modId xmlns:p14="http://schemas.microsoft.com/office/powerpoint/2010/main" val="2911467225"/>
              </p:ext>
            </p:extLst>
          </p:nvPr>
        </p:nvGraphicFramePr>
        <p:xfrm>
          <a:off x="2586009" y="2652421"/>
          <a:ext cx="12894783" cy="2560320"/>
        </p:xfrm>
        <a:graphic>
          <a:graphicData uri="http://schemas.openxmlformats.org/drawingml/2006/table">
            <a:tbl>
              <a:tblPr firstRow="1" bandRow="1">
                <a:tableStyleId>{6E25E649-3F16-4E02-A733-19D2CDBF48F0}</a:tableStyleId>
              </a:tblPr>
              <a:tblGrid>
                <a:gridCol w="1587197">
                  <a:extLst>
                    <a:ext uri="{9D8B030D-6E8A-4147-A177-3AD203B41FA5}">
                      <a16:colId xmlns:a16="http://schemas.microsoft.com/office/drawing/2014/main" val="3319373777"/>
                    </a:ext>
                  </a:extLst>
                </a:gridCol>
                <a:gridCol w="2097031">
                  <a:extLst>
                    <a:ext uri="{9D8B030D-6E8A-4147-A177-3AD203B41FA5}">
                      <a16:colId xmlns:a16="http://schemas.microsoft.com/office/drawing/2014/main" val="4153627128"/>
                    </a:ext>
                  </a:extLst>
                </a:gridCol>
                <a:gridCol w="1842111">
                  <a:extLst>
                    <a:ext uri="{9D8B030D-6E8A-4147-A177-3AD203B41FA5}">
                      <a16:colId xmlns:a16="http://schemas.microsoft.com/office/drawing/2014/main" val="2964842887"/>
                    </a:ext>
                  </a:extLst>
                </a:gridCol>
                <a:gridCol w="1842111">
                  <a:extLst>
                    <a:ext uri="{9D8B030D-6E8A-4147-A177-3AD203B41FA5}">
                      <a16:colId xmlns:a16="http://schemas.microsoft.com/office/drawing/2014/main" val="4109008969"/>
                    </a:ext>
                  </a:extLst>
                </a:gridCol>
                <a:gridCol w="1842111">
                  <a:extLst>
                    <a:ext uri="{9D8B030D-6E8A-4147-A177-3AD203B41FA5}">
                      <a16:colId xmlns:a16="http://schemas.microsoft.com/office/drawing/2014/main" val="3932695578"/>
                    </a:ext>
                  </a:extLst>
                </a:gridCol>
                <a:gridCol w="1842111">
                  <a:extLst>
                    <a:ext uri="{9D8B030D-6E8A-4147-A177-3AD203B41FA5}">
                      <a16:colId xmlns:a16="http://schemas.microsoft.com/office/drawing/2014/main" val="448581711"/>
                    </a:ext>
                  </a:extLst>
                </a:gridCol>
                <a:gridCol w="1842111">
                  <a:extLst>
                    <a:ext uri="{9D8B030D-6E8A-4147-A177-3AD203B41FA5}">
                      <a16:colId xmlns:a16="http://schemas.microsoft.com/office/drawing/2014/main" val="56946472"/>
                    </a:ext>
                  </a:extLst>
                </a:gridCol>
              </a:tblGrid>
              <a:tr h="181789">
                <a:tc>
                  <a:txBody>
                    <a:bodyPr/>
                    <a:lstStyle/>
                    <a:p>
                      <a:pPr algn="ctr"/>
                      <a:endParaRPr lang="en-US" sz="3600" dirty="0"/>
                    </a:p>
                  </a:txBody>
                  <a:tcPr/>
                </a:tc>
                <a:tc gridSpan="2">
                  <a:txBody>
                    <a:bodyPr/>
                    <a:lstStyle/>
                    <a:p>
                      <a:pPr algn="ctr"/>
                      <a:r>
                        <a:rPr lang="en-US" sz="3600" dirty="0" smtClean="0"/>
                        <a:t>5 Periods</a:t>
                      </a:r>
                      <a:endParaRPr lang="en-US" sz="3600" dirty="0"/>
                    </a:p>
                  </a:txBody>
                  <a:tcPr/>
                </a:tc>
                <a:tc hMerge="1">
                  <a:txBody>
                    <a:bodyPr/>
                    <a:lstStyle/>
                    <a:p>
                      <a:endParaRPr lang="en-US" dirty="0"/>
                    </a:p>
                  </a:txBody>
                  <a:tcPr/>
                </a:tc>
                <a:tc gridSpan="2">
                  <a:txBody>
                    <a:bodyPr/>
                    <a:lstStyle/>
                    <a:p>
                      <a:pPr algn="ctr"/>
                      <a:r>
                        <a:rPr lang="en-US" sz="3600" dirty="0" smtClean="0"/>
                        <a:t>10 Periods</a:t>
                      </a:r>
                      <a:endParaRPr lang="en-US" sz="3600" dirty="0"/>
                    </a:p>
                  </a:txBody>
                  <a:tcPr/>
                </a:tc>
                <a:tc hMerge="1">
                  <a:txBody>
                    <a:bodyPr/>
                    <a:lstStyle/>
                    <a:p>
                      <a:endParaRPr lang="en-US" dirty="0"/>
                    </a:p>
                  </a:txBody>
                  <a:tcPr/>
                </a:tc>
                <a:tc gridSpan="2">
                  <a:txBody>
                    <a:bodyPr/>
                    <a:lstStyle/>
                    <a:p>
                      <a:pPr algn="ctr"/>
                      <a:r>
                        <a:rPr lang="en-US" sz="3600" dirty="0" smtClean="0"/>
                        <a:t>20 Periods</a:t>
                      </a:r>
                      <a:endParaRPr lang="en-US" sz="3600" dirty="0"/>
                    </a:p>
                  </a:txBody>
                  <a:tcPr/>
                </a:tc>
                <a:tc hMerge="1">
                  <a:txBody>
                    <a:bodyPr/>
                    <a:lstStyle/>
                    <a:p>
                      <a:endParaRPr lang="en-US" dirty="0"/>
                    </a:p>
                  </a:txBody>
                  <a:tcPr/>
                </a:tc>
                <a:extLst>
                  <a:ext uri="{0D108BD9-81ED-4DB2-BD59-A6C34878D82A}">
                    <a16:rowId xmlns:a16="http://schemas.microsoft.com/office/drawing/2014/main" val="4274675697"/>
                  </a:ext>
                </a:extLst>
              </a:tr>
              <a:tr h="295407">
                <a:tc>
                  <a:txBody>
                    <a:bodyPr/>
                    <a:lstStyle/>
                    <a:p>
                      <a:pPr algn="ctr"/>
                      <a:r>
                        <a:rPr lang="en-US" sz="3600" dirty="0" smtClean="0"/>
                        <a:t>Name</a:t>
                      </a:r>
                      <a:endParaRPr lang="en-US" sz="3600" dirty="0"/>
                    </a:p>
                  </a:txBody>
                  <a:tcPr/>
                </a:tc>
                <a:tc>
                  <a:txBody>
                    <a:bodyPr/>
                    <a:lstStyle/>
                    <a:p>
                      <a:pPr algn="ctr"/>
                      <a:r>
                        <a:rPr lang="en-US" sz="3600" dirty="0" smtClean="0"/>
                        <a:t>Training</a:t>
                      </a:r>
                      <a:endParaRPr lang="en-US" sz="3600" dirty="0"/>
                    </a:p>
                  </a:txBody>
                  <a:tcPr/>
                </a:tc>
                <a:tc>
                  <a:txBody>
                    <a:bodyPr/>
                    <a:lstStyle/>
                    <a:p>
                      <a:pPr algn="ctr"/>
                      <a:r>
                        <a:rPr lang="en-US" sz="3600" dirty="0" smtClean="0"/>
                        <a:t>Testing</a:t>
                      </a:r>
                      <a:endParaRPr lang="en-US" sz="3600" dirty="0"/>
                    </a:p>
                  </a:txBody>
                  <a:tcPr/>
                </a:tc>
                <a:tc>
                  <a:txBody>
                    <a:bodyPr/>
                    <a:lstStyle/>
                    <a:p>
                      <a:pPr algn="ctr"/>
                      <a:r>
                        <a:rPr lang="en-US" sz="3600" dirty="0" smtClean="0"/>
                        <a:t>Training</a:t>
                      </a:r>
                      <a:endParaRPr lang="en-US" sz="3600" dirty="0"/>
                    </a:p>
                  </a:txBody>
                  <a:tcPr/>
                </a:tc>
                <a:tc>
                  <a:txBody>
                    <a:bodyPr/>
                    <a:lstStyle/>
                    <a:p>
                      <a:pPr algn="ctr"/>
                      <a:r>
                        <a:rPr lang="en-US" sz="3600" dirty="0" smtClean="0"/>
                        <a:t>Testing</a:t>
                      </a:r>
                      <a:endParaRPr lang="en-US" sz="3600" dirty="0"/>
                    </a:p>
                  </a:txBody>
                  <a:tcPr/>
                </a:tc>
                <a:tc>
                  <a:txBody>
                    <a:bodyPr/>
                    <a:lstStyle/>
                    <a:p>
                      <a:pPr algn="ctr"/>
                      <a:r>
                        <a:rPr lang="en-US" sz="3600" dirty="0" smtClean="0"/>
                        <a:t>Training</a:t>
                      </a:r>
                      <a:endParaRPr lang="en-US" sz="3600" dirty="0"/>
                    </a:p>
                  </a:txBody>
                  <a:tcPr/>
                </a:tc>
                <a:tc>
                  <a:txBody>
                    <a:bodyPr/>
                    <a:lstStyle/>
                    <a:p>
                      <a:pPr algn="ctr"/>
                      <a:r>
                        <a:rPr lang="en-US" sz="3600" dirty="0" smtClean="0"/>
                        <a:t>Testing</a:t>
                      </a:r>
                      <a:endParaRPr lang="en-US" sz="3600" dirty="0"/>
                    </a:p>
                  </a:txBody>
                  <a:tcPr/>
                </a:tc>
                <a:extLst>
                  <a:ext uri="{0D108BD9-81ED-4DB2-BD59-A6C34878D82A}">
                    <a16:rowId xmlns:a16="http://schemas.microsoft.com/office/drawing/2014/main" val="1922941118"/>
                  </a:ext>
                </a:extLst>
              </a:tr>
              <a:tr h="181789">
                <a:tc>
                  <a:txBody>
                    <a:bodyPr/>
                    <a:lstStyle/>
                    <a:p>
                      <a:pPr algn="ctr"/>
                      <a:r>
                        <a:rPr lang="en-US" sz="3600" dirty="0" smtClean="0"/>
                        <a:t>TW50</a:t>
                      </a:r>
                      <a:endParaRPr lang="en-US" sz="3600" dirty="0"/>
                    </a:p>
                  </a:txBody>
                  <a:tcPr/>
                </a:tc>
                <a:tc>
                  <a:txBody>
                    <a:bodyPr/>
                    <a:lstStyle/>
                    <a:p>
                      <a:pPr algn="ctr"/>
                      <a:r>
                        <a:rPr lang="en-US" sz="3600" dirty="0" smtClean="0"/>
                        <a:t>198569</a:t>
                      </a:r>
                      <a:endParaRPr lang="en-US" sz="3600" dirty="0"/>
                    </a:p>
                  </a:txBody>
                  <a:tcPr/>
                </a:tc>
                <a:tc>
                  <a:txBody>
                    <a:bodyPr/>
                    <a:lstStyle/>
                    <a:p>
                      <a:pPr algn="ctr"/>
                      <a:r>
                        <a:rPr lang="en-US" sz="3600" dirty="0" smtClean="0"/>
                        <a:t>17164</a:t>
                      </a:r>
                      <a:endParaRPr lang="en-US" sz="3600" dirty="0"/>
                    </a:p>
                  </a:txBody>
                  <a:tcPr/>
                </a:tc>
                <a:tc>
                  <a:txBody>
                    <a:bodyPr/>
                    <a:lstStyle/>
                    <a:p>
                      <a:pPr algn="ctr"/>
                      <a:r>
                        <a:rPr lang="en-US" sz="3600" dirty="0" smtClean="0"/>
                        <a:t>198151</a:t>
                      </a:r>
                      <a:endParaRPr lang="en-US" sz="3600" dirty="0"/>
                    </a:p>
                  </a:txBody>
                  <a:tcPr/>
                </a:tc>
                <a:tc>
                  <a:txBody>
                    <a:bodyPr/>
                    <a:lstStyle/>
                    <a:p>
                      <a:pPr algn="ctr"/>
                      <a:r>
                        <a:rPr lang="en-US" sz="3600" dirty="0" smtClean="0"/>
                        <a:t>16950</a:t>
                      </a:r>
                      <a:endParaRPr lang="en-US" sz="3600" dirty="0"/>
                    </a:p>
                  </a:txBody>
                  <a:tcPr/>
                </a:tc>
                <a:tc>
                  <a:txBody>
                    <a:bodyPr/>
                    <a:lstStyle/>
                    <a:p>
                      <a:pPr algn="ctr"/>
                      <a:r>
                        <a:rPr lang="en-US" sz="3600" dirty="0" smtClean="0"/>
                        <a:t>197819</a:t>
                      </a:r>
                      <a:endParaRPr lang="en-US" sz="3600" dirty="0"/>
                    </a:p>
                  </a:txBody>
                  <a:tcPr/>
                </a:tc>
                <a:tc>
                  <a:txBody>
                    <a:bodyPr/>
                    <a:lstStyle/>
                    <a:p>
                      <a:pPr algn="ctr"/>
                      <a:r>
                        <a:rPr lang="en-US" sz="3600" dirty="0" smtClean="0"/>
                        <a:t>16414</a:t>
                      </a:r>
                      <a:endParaRPr lang="en-US" sz="3600" dirty="0"/>
                    </a:p>
                  </a:txBody>
                  <a:tcPr/>
                </a:tc>
                <a:extLst>
                  <a:ext uri="{0D108BD9-81ED-4DB2-BD59-A6C34878D82A}">
                    <a16:rowId xmlns:a16="http://schemas.microsoft.com/office/drawing/2014/main" val="657868874"/>
                  </a:ext>
                </a:extLst>
              </a:tr>
              <a:tr h="181789">
                <a:tc>
                  <a:txBody>
                    <a:bodyPr/>
                    <a:lstStyle/>
                    <a:p>
                      <a:pPr algn="ctr"/>
                      <a:r>
                        <a:rPr lang="en-US" sz="3600" dirty="0" smtClean="0"/>
                        <a:t>ID10</a:t>
                      </a:r>
                      <a:endParaRPr lang="en-US" sz="3600" dirty="0"/>
                    </a:p>
                  </a:txBody>
                  <a:tcPr/>
                </a:tc>
                <a:tc>
                  <a:txBody>
                    <a:bodyPr/>
                    <a:lstStyle/>
                    <a:p>
                      <a:pPr algn="ctr"/>
                      <a:r>
                        <a:rPr lang="en-US" sz="3600" dirty="0" smtClean="0"/>
                        <a:t>34350</a:t>
                      </a:r>
                      <a:endParaRPr lang="en-US" sz="3600" dirty="0"/>
                    </a:p>
                  </a:txBody>
                  <a:tcPr/>
                </a:tc>
                <a:tc>
                  <a:txBody>
                    <a:bodyPr/>
                    <a:lstStyle/>
                    <a:p>
                      <a:pPr algn="ctr"/>
                      <a:r>
                        <a:rPr lang="en-US" sz="3600" dirty="0" smtClean="0"/>
                        <a:t>3611</a:t>
                      </a:r>
                      <a:endParaRPr lang="en-US" sz="3600" dirty="0"/>
                    </a:p>
                  </a:txBody>
                  <a:tcPr/>
                </a:tc>
                <a:tc>
                  <a:txBody>
                    <a:bodyPr/>
                    <a:lstStyle/>
                    <a:p>
                      <a:pPr algn="ctr"/>
                      <a:r>
                        <a:rPr lang="en-US" sz="3600" dirty="0" smtClean="0"/>
                        <a:t>34323</a:t>
                      </a:r>
                      <a:endParaRPr lang="en-US" sz="3600" dirty="0"/>
                    </a:p>
                  </a:txBody>
                  <a:tcPr/>
                </a:tc>
                <a:tc>
                  <a:txBody>
                    <a:bodyPr/>
                    <a:lstStyle/>
                    <a:p>
                      <a:pPr algn="ctr"/>
                      <a:r>
                        <a:rPr lang="en-US" sz="3600" dirty="0" smtClean="0"/>
                        <a:t>3582</a:t>
                      </a:r>
                      <a:endParaRPr lang="en-US" sz="3600" dirty="0"/>
                    </a:p>
                  </a:txBody>
                  <a:tcPr/>
                </a:tc>
                <a:tc>
                  <a:txBody>
                    <a:bodyPr/>
                    <a:lstStyle/>
                    <a:p>
                      <a:pPr algn="ctr"/>
                      <a:r>
                        <a:rPr lang="en-US" sz="3600" dirty="0" smtClean="0"/>
                        <a:t>34233</a:t>
                      </a:r>
                      <a:endParaRPr lang="en-US" sz="3600" dirty="0"/>
                    </a:p>
                  </a:txBody>
                  <a:tcPr/>
                </a:tc>
                <a:tc>
                  <a:txBody>
                    <a:bodyPr/>
                    <a:lstStyle/>
                    <a:p>
                      <a:pPr algn="ctr"/>
                      <a:r>
                        <a:rPr lang="en-US" sz="3600" dirty="0" smtClean="0"/>
                        <a:t>3482</a:t>
                      </a:r>
                      <a:endParaRPr lang="en-US" sz="3600" dirty="0"/>
                    </a:p>
                  </a:txBody>
                  <a:tcPr/>
                </a:tc>
                <a:extLst>
                  <a:ext uri="{0D108BD9-81ED-4DB2-BD59-A6C34878D82A}">
                    <a16:rowId xmlns:a16="http://schemas.microsoft.com/office/drawing/2014/main" val="381191711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85097686"/>
              </p:ext>
            </p:extLst>
          </p:nvPr>
        </p:nvGraphicFramePr>
        <p:xfrm>
          <a:off x="2937401" y="6533121"/>
          <a:ext cx="12192000" cy="1737360"/>
        </p:xfrm>
        <a:graphic>
          <a:graphicData uri="http://schemas.openxmlformats.org/drawingml/2006/table">
            <a:tbl>
              <a:tblPr firstRow="1" bandRow="1">
                <a:tableStyleId>{6E25E649-3F16-4E02-A733-19D2CDBF48F0}</a:tableStyleId>
              </a:tblPr>
              <a:tblGrid>
                <a:gridCol w="3048000">
                  <a:extLst>
                    <a:ext uri="{9D8B030D-6E8A-4147-A177-3AD203B41FA5}">
                      <a16:colId xmlns:a16="http://schemas.microsoft.com/office/drawing/2014/main" val="1749760465"/>
                    </a:ext>
                  </a:extLst>
                </a:gridCol>
                <a:gridCol w="3048000">
                  <a:extLst>
                    <a:ext uri="{9D8B030D-6E8A-4147-A177-3AD203B41FA5}">
                      <a16:colId xmlns:a16="http://schemas.microsoft.com/office/drawing/2014/main" val="3875844708"/>
                    </a:ext>
                  </a:extLst>
                </a:gridCol>
                <a:gridCol w="3048000">
                  <a:extLst>
                    <a:ext uri="{9D8B030D-6E8A-4147-A177-3AD203B41FA5}">
                      <a16:colId xmlns:a16="http://schemas.microsoft.com/office/drawing/2014/main" val="3260992612"/>
                    </a:ext>
                  </a:extLst>
                </a:gridCol>
                <a:gridCol w="3048000">
                  <a:extLst>
                    <a:ext uri="{9D8B030D-6E8A-4147-A177-3AD203B41FA5}">
                      <a16:colId xmlns:a16="http://schemas.microsoft.com/office/drawing/2014/main" val="2796546470"/>
                    </a:ext>
                  </a:extLst>
                </a:gridCol>
              </a:tblGrid>
              <a:tr h="370840">
                <a:tc>
                  <a:txBody>
                    <a:bodyPr/>
                    <a:lstStyle/>
                    <a:p>
                      <a:pPr algn="ctr"/>
                      <a:r>
                        <a:rPr lang="en-US" sz="3200" dirty="0" smtClean="0"/>
                        <a:t>Data</a:t>
                      </a:r>
                      <a:endParaRPr lang="en-US" sz="3200" dirty="0"/>
                    </a:p>
                  </a:txBody>
                  <a:tcPr/>
                </a:tc>
                <a:tc>
                  <a:txBody>
                    <a:bodyPr/>
                    <a:lstStyle/>
                    <a:p>
                      <a:pPr algn="ctr"/>
                      <a:r>
                        <a:rPr lang="en-US" sz="3200" dirty="0" smtClean="0"/>
                        <a:t>5 Periods</a:t>
                      </a:r>
                      <a:endParaRPr lang="en-US" sz="3200" dirty="0"/>
                    </a:p>
                  </a:txBody>
                  <a:tcPr/>
                </a:tc>
                <a:tc>
                  <a:txBody>
                    <a:bodyPr/>
                    <a:lstStyle/>
                    <a:p>
                      <a:pPr algn="ctr"/>
                      <a:r>
                        <a:rPr lang="en-US" sz="3200" dirty="0" smtClean="0"/>
                        <a:t>10 Periods</a:t>
                      </a:r>
                      <a:endParaRPr lang="en-US" sz="3200" dirty="0"/>
                    </a:p>
                  </a:txBody>
                  <a:tcPr/>
                </a:tc>
                <a:tc>
                  <a:txBody>
                    <a:bodyPr/>
                    <a:lstStyle/>
                    <a:p>
                      <a:pPr algn="ctr"/>
                      <a:r>
                        <a:rPr lang="en-US" sz="3200" dirty="0" smtClean="0"/>
                        <a:t>20 Periods</a:t>
                      </a:r>
                      <a:endParaRPr lang="en-US" sz="3200" dirty="0"/>
                    </a:p>
                  </a:txBody>
                  <a:tcPr/>
                </a:tc>
                <a:extLst>
                  <a:ext uri="{0D108BD9-81ED-4DB2-BD59-A6C34878D82A}">
                    <a16:rowId xmlns:a16="http://schemas.microsoft.com/office/drawing/2014/main" val="1727434966"/>
                  </a:ext>
                </a:extLst>
              </a:tr>
              <a:tr h="370840">
                <a:tc>
                  <a:txBody>
                    <a:bodyPr/>
                    <a:lstStyle/>
                    <a:p>
                      <a:pPr algn="ctr"/>
                      <a:r>
                        <a:rPr lang="en-US" sz="3200" dirty="0" smtClean="0"/>
                        <a:t>0050.TW</a:t>
                      </a:r>
                      <a:endParaRPr lang="en-US" sz="3200" dirty="0"/>
                    </a:p>
                  </a:txBody>
                  <a:tcPr/>
                </a:tc>
                <a:tc>
                  <a:txBody>
                    <a:bodyPr/>
                    <a:lstStyle/>
                    <a:p>
                      <a:pPr algn="ctr"/>
                      <a:r>
                        <a:rPr lang="en-US" sz="3200" dirty="0" smtClean="0"/>
                        <a:t>342</a:t>
                      </a:r>
                      <a:endParaRPr lang="en-US" sz="3200" dirty="0"/>
                    </a:p>
                  </a:txBody>
                  <a:tcPr/>
                </a:tc>
                <a:tc>
                  <a:txBody>
                    <a:bodyPr/>
                    <a:lstStyle/>
                    <a:p>
                      <a:pPr algn="ctr"/>
                      <a:r>
                        <a:rPr lang="en-US" sz="3200" dirty="0" smtClean="0"/>
                        <a:t>337</a:t>
                      </a:r>
                      <a:endParaRPr lang="en-US" sz="3200" dirty="0"/>
                    </a:p>
                  </a:txBody>
                  <a:tcPr/>
                </a:tc>
                <a:tc>
                  <a:txBody>
                    <a:bodyPr/>
                    <a:lstStyle/>
                    <a:p>
                      <a:pPr algn="ctr"/>
                      <a:r>
                        <a:rPr lang="en-US" sz="3200" dirty="0" smtClean="0"/>
                        <a:t>327</a:t>
                      </a:r>
                      <a:endParaRPr lang="en-US" sz="3200" dirty="0"/>
                    </a:p>
                  </a:txBody>
                  <a:tcPr/>
                </a:tc>
                <a:extLst>
                  <a:ext uri="{0D108BD9-81ED-4DB2-BD59-A6C34878D82A}">
                    <a16:rowId xmlns:a16="http://schemas.microsoft.com/office/drawing/2014/main" val="28717124"/>
                  </a:ext>
                </a:extLst>
              </a:tr>
              <a:tr h="370840">
                <a:tc>
                  <a:txBody>
                    <a:bodyPr/>
                    <a:lstStyle/>
                    <a:p>
                      <a:pPr algn="ctr"/>
                      <a:r>
                        <a:rPr lang="en-US" sz="3200" dirty="0" smtClean="0"/>
                        <a:t>^JKSE</a:t>
                      </a:r>
                      <a:endParaRPr lang="en-US" sz="3200" dirty="0"/>
                    </a:p>
                  </a:txBody>
                  <a:tcPr/>
                </a:tc>
                <a:tc>
                  <a:txBody>
                    <a:bodyPr/>
                    <a:lstStyle/>
                    <a:p>
                      <a:pPr algn="ctr"/>
                      <a:r>
                        <a:rPr lang="en-US" sz="3200" dirty="0" smtClean="0"/>
                        <a:t>342</a:t>
                      </a:r>
                      <a:endParaRPr lang="en-US" sz="3200" dirty="0"/>
                    </a:p>
                  </a:txBody>
                  <a:tcPr/>
                </a:tc>
                <a:tc>
                  <a:txBody>
                    <a:bodyPr/>
                    <a:lstStyle/>
                    <a:p>
                      <a:pPr algn="ctr"/>
                      <a:r>
                        <a:rPr lang="en-US" sz="3200" dirty="0" smtClean="0"/>
                        <a:t>337</a:t>
                      </a:r>
                      <a:endParaRPr lang="en-US" sz="3200" dirty="0"/>
                    </a:p>
                  </a:txBody>
                  <a:tcPr/>
                </a:tc>
                <a:tc>
                  <a:txBody>
                    <a:bodyPr/>
                    <a:lstStyle/>
                    <a:p>
                      <a:pPr algn="ctr"/>
                      <a:r>
                        <a:rPr lang="en-US" sz="3200" dirty="0" smtClean="0"/>
                        <a:t>327</a:t>
                      </a:r>
                      <a:endParaRPr lang="en-US" sz="3200" dirty="0"/>
                    </a:p>
                  </a:txBody>
                  <a:tcPr/>
                </a:tc>
                <a:extLst>
                  <a:ext uri="{0D108BD9-81ED-4DB2-BD59-A6C34878D82A}">
                    <a16:rowId xmlns:a16="http://schemas.microsoft.com/office/drawing/2014/main" val="304653954"/>
                  </a:ext>
                </a:extLst>
              </a:tr>
            </a:tbl>
          </a:graphicData>
        </a:graphic>
      </p:graphicFrame>
      <p:sp>
        <p:nvSpPr>
          <p:cNvPr id="7" name="TextBox 6"/>
          <p:cNvSpPr txBox="1"/>
          <p:nvPr/>
        </p:nvSpPr>
        <p:spPr>
          <a:xfrm>
            <a:off x="2586009" y="2129201"/>
            <a:ext cx="5120312" cy="523220"/>
          </a:xfrm>
          <a:prstGeom prst="rect">
            <a:avLst/>
          </a:prstGeom>
          <a:noFill/>
        </p:spPr>
        <p:txBody>
          <a:bodyPr wrap="none" rtlCol="0">
            <a:spAutoFit/>
          </a:bodyPr>
          <a:lstStyle/>
          <a:p>
            <a:r>
              <a:rPr lang="en-US" sz="2800" b="1" dirty="0" smtClean="0">
                <a:solidFill>
                  <a:schemeClr val="tx1"/>
                </a:solidFill>
              </a:rPr>
              <a:t>Training and Testing Dataset</a:t>
            </a:r>
            <a:endParaRPr lang="en-US" sz="2800" b="1" dirty="0">
              <a:solidFill>
                <a:schemeClr val="tx1"/>
              </a:solidFill>
            </a:endParaRPr>
          </a:p>
        </p:txBody>
      </p:sp>
      <p:sp>
        <p:nvSpPr>
          <p:cNvPr id="8" name="TextBox 7"/>
          <p:cNvSpPr txBox="1"/>
          <p:nvPr/>
        </p:nvSpPr>
        <p:spPr>
          <a:xfrm>
            <a:off x="2805444" y="6009901"/>
            <a:ext cx="3724096" cy="523220"/>
          </a:xfrm>
          <a:prstGeom prst="rect">
            <a:avLst/>
          </a:prstGeom>
          <a:noFill/>
        </p:spPr>
        <p:txBody>
          <a:bodyPr wrap="none" rtlCol="0">
            <a:spAutoFit/>
          </a:bodyPr>
          <a:lstStyle/>
          <a:p>
            <a:r>
              <a:rPr lang="en-US" sz="2800" b="1" dirty="0" smtClean="0">
                <a:solidFill>
                  <a:schemeClr val="tx1"/>
                </a:solidFill>
              </a:rPr>
              <a:t>Independent Dataset</a:t>
            </a:r>
            <a:endParaRPr lang="en-US" sz="2800" b="1" dirty="0">
              <a:solidFill>
                <a:schemeClr val="tx1"/>
              </a:solidFill>
            </a:endParaRPr>
          </a:p>
        </p:txBody>
      </p:sp>
      <p:pic>
        <p:nvPicPr>
          <p:cNvPr id="11" name="Google Shape;841;p52"/>
          <p:cNvPicPr preferRelativeResize="0"/>
          <p:nvPr/>
        </p:nvPicPr>
        <p:blipFill>
          <a:blip r:embed="rId2">
            <a:alphaModFix/>
          </a:blip>
          <a:stretch>
            <a:fillRect/>
          </a:stretch>
        </p:blipFill>
        <p:spPr>
          <a:xfrm>
            <a:off x="15129401" y="600589"/>
            <a:ext cx="1544566" cy="1032224"/>
          </a:xfrm>
          <a:prstGeom prst="rect">
            <a:avLst/>
          </a:prstGeom>
          <a:noFill/>
          <a:ln>
            <a:noFill/>
          </a:ln>
        </p:spPr>
      </p:pic>
      <p:pic>
        <p:nvPicPr>
          <p:cNvPr id="12" name="Google Shape;842;p52"/>
          <p:cNvPicPr preferRelativeResize="0"/>
          <p:nvPr/>
        </p:nvPicPr>
        <p:blipFill>
          <a:blip r:embed="rId3">
            <a:alphaModFix/>
          </a:blip>
          <a:stretch>
            <a:fillRect/>
          </a:stretch>
        </p:blipFill>
        <p:spPr>
          <a:xfrm>
            <a:off x="13374861" y="601851"/>
            <a:ext cx="1544566" cy="1029694"/>
          </a:xfrm>
          <a:prstGeom prst="rect">
            <a:avLst/>
          </a:prstGeom>
          <a:noFill/>
          <a:ln>
            <a:noFill/>
          </a:ln>
        </p:spPr>
      </p:pic>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117762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605" y="325618"/>
            <a:ext cx="8971281" cy="1532400"/>
          </a:xfrm>
        </p:spPr>
        <p:txBody>
          <a:bodyPr/>
          <a:lstStyle/>
          <a:p>
            <a:r>
              <a:rPr lang="en-ID" sz="3600" dirty="0" smtClean="0">
                <a:latin typeface="+mj-lt"/>
              </a:rPr>
              <a:t>Positive And Negative Statistic - TW50</a:t>
            </a:r>
            <a:endParaRPr lang="en-US" sz="3600" dirty="0">
              <a:latin typeface="+mj-lt"/>
            </a:endParaRPr>
          </a:p>
        </p:txBody>
      </p:sp>
      <p:graphicFrame>
        <p:nvGraphicFramePr>
          <p:cNvPr id="7" name="Chart 6"/>
          <p:cNvGraphicFramePr/>
          <p:nvPr>
            <p:extLst>
              <p:ext uri="{D42A27DB-BD31-4B8C-83A1-F6EECF244321}">
                <p14:modId xmlns:p14="http://schemas.microsoft.com/office/powerpoint/2010/main" val="1703737519"/>
              </p:ext>
            </p:extLst>
          </p:nvPr>
        </p:nvGraphicFramePr>
        <p:xfrm>
          <a:off x="564605" y="2980871"/>
          <a:ext cx="8171543" cy="544769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p:nvPr>
            <p:extLst>
              <p:ext uri="{D42A27DB-BD31-4B8C-83A1-F6EECF244321}">
                <p14:modId xmlns:p14="http://schemas.microsoft.com/office/powerpoint/2010/main" val="4227417679"/>
              </p:ext>
            </p:extLst>
          </p:nvPr>
        </p:nvGraphicFramePr>
        <p:xfrm>
          <a:off x="9745855" y="2980871"/>
          <a:ext cx="8171544" cy="5447695"/>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1834349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047" y="325618"/>
            <a:ext cx="8640461" cy="1532400"/>
          </a:xfrm>
        </p:spPr>
        <p:txBody>
          <a:bodyPr/>
          <a:lstStyle/>
          <a:p>
            <a:r>
              <a:rPr lang="en-ID" sz="3600" dirty="0" smtClean="0">
                <a:latin typeface="+mj-lt"/>
              </a:rPr>
              <a:t>Positive And Negative Statistic - ID10</a:t>
            </a:r>
            <a:endParaRPr lang="en-US" sz="3600" dirty="0">
              <a:latin typeface="+mj-lt"/>
            </a:endParaRPr>
          </a:p>
        </p:txBody>
      </p:sp>
      <p:graphicFrame>
        <p:nvGraphicFramePr>
          <p:cNvPr id="7" name="Chart 6"/>
          <p:cNvGraphicFramePr/>
          <p:nvPr>
            <p:extLst>
              <p:ext uri="{D42A27DB-BD31-4B8C-83A1-F6EECF244321}">
                <p14:modId xmlns:p14="http://schemas.microsoft.com/office/powerpoint/2010/main" val="506284745"/>
              </p:ext>
            </p:extLst>
          </p:nvPr>
        </p:nvGraphicFramePr>
        <p:xfrm>
          <a:off x="817047" y="2704012"/>
          <a:ext cx="8375470" cy="55836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p:nvPr>
            <p:extLst>
              <p:ext uri="{D42A27DB-BD31-4B8C-83A1-F6EECF244321}">
                <p14:modId xmlns:p14="http://schemas.microsoft.com/office/powerpoint/2010/main" val="2924845657"/>
              </p:ext>
            </p:extLst>
          </p:nvPr>
        </p:nvGraphicFramePr>
        <p:xfrm>
          <a:off x="9192517" y="2704012"/>
          <a:ext cx="8375470" cy="5583646"/>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1392733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55"/>
          <p:cNvSpPr txBox="1">
            <a:spLocks noGrp="1"/>
          </p:cNvSpPr>
          <p:nvPr>
            <p:ph type="title"/>
          </p:nvPr>
        </p:nvSpPr>
        <p:spPr>
          <a:prstGeom prst="rect">
            <a:avLst/>
          </a:prstGeom>
        </p:spPr>
        <p:txBody>
          <a:bodyPr spcFirstLastPara="1" wrap="square" lIns="176750" tIns="176750" rIns="176750" bIns="176750" anchor="ctr" anchorCtr="0">
            <a:noAutofit/>
          </a:bodyPr>
          <a:lstStyle/>
          <a:p>
            <a:pPr marL="0" lvl="0" indent="0">
              <a:spcBef>
                <a:spcPts val="0"/>
              </a:spcBef>
              <a:spcAft>
                <a:spcPts val="0"/>
              </a:spcAft>
              <a:buNone/>
            </a:pPr>
            <a:r>
              <a:rPr lang="en-US" dirty="0" smtClean="0">
                <a:latin typeface="+mj-lt"/>
              </a:rPr>
              <a:t>Learning Algorithm</a:t>
            </a:r>
            <a:endParaRPr lang="en-US" dirty="0">
              <a:latin typeface="+mj-lt"/>
            </a:endParaRPr>
          </a:p>
        </p:txBody>
      </p:sp>
      <p:sp>
        <p:nvSpPr>
          <p:cNvPr id="2" name="Text Placeholder 1"/>
          <p:cNvSpPr>
            <a:spLocks noGrp="1"/>
          </p:cNvSpPr>
          <p:nvPr>
            <p:ph type="body" idx="1"/>
          </p:nvPr>
        </p:nvSpPr>
        <p:spPr/>
        <p:txBody>
          <a:bodyPr/>
          <a:lstStyle/>
          <a:p>
            <a:endParaRPr lang="en-US"/>
          </a:p>
        </p:txBody>
      </p:sp>
      <p:grpSp>
        <p:nvGrpSpPr>
          <p:cNvPr id="871" name="Google Shape;871;p55"/>
          <p:cNvGrpSpPr/>
          <p:nvPr/>
        </p:nvGrpSpPr>
        <p:grpSpPr>
          <a:xfrm>
            <a:off x="287177" y="700657"/>
            <a:ext cx="815487" cy="782322"/>
            <a:chOff x="5233525" y="4954450"/>
            <a:chExt cx="538275" cy="516350"/>
          </a:xfrm>
        </p:grpSpPr>
        <p:sp>
          <p:nvSpPr>
            <p:cNvPr id="872" name="Google Shape;872;p55"/>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873" name="Google Shape;873;p55"/>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874" name="Google Shape;874;p55"/>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875" name="Google Shape;875;p55"/>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876" name="Google Shape;876;p55"/>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877" name="Google Shape;877;p55"/>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878" name="Google Shape;878;p55"/>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879" name="Google Shape;879;p55"/>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880" name="Google Shape;880;p55"/>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881" name="Google Shape;881;p55"/>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882" name="Google Shape;882;p55"/>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pic>
        <p:nvPicPr>
          <p:cNvPr id="883" name="Google Shape;883;p55"/>
          <p:cNvPicPr preferRelativeResize="0"/>
          <p:nvPr/>
        </p:nvPicPr>
        <p:blipFill>
          <a:blip r:embed="rId3">
            <a:alphaModFix/>
          </a:blip>
          <a:stretch>
            <a:fillRect/>
          </a:stretch>
        </p:blipFill>
        <p:spPr>
          <a:xfrm>
            <a:off x="1265889" y="1794175"/>
            <a:ext cx="15440650" cy="7478825"/>
          </a:xfrm>
          <a:prstGeom prst="rect">
            <a:avLst/>
          </a:prstGeom>
          <a:noFill/>
          <a:ln>
            <a:noFill/>
          </a:ln>
        </p:spPr>
      </p:pic>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23</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56"/>
          <p:cNvSpPr txBox="1">
            <a:spLocks noGrp="1"/>
          </p:cNvSpPr>
          <p:nvPr>
            <p:ph type="title"/>
          </p:nvPr>
        </p:nvSpPr>
        <p:spPr>
          <a:prstGeom prst="rect">
            <a:avLst/>
          </a:prstGeom>
        </p:spPr>
        <p:txBody>
          <a:bodyPr spcFirstLastPara="1" wrap="square" lIns="176750" tIns="176750" rIns="176750" bIns="176750" anchor="ctr" anchorCtr="0">
            <a:noAutofit/>
          </a:bodyPr>
          <a:lstStyle/>
          <a:p>
            <a:pPr marL="0" lvl="0" indent="0" algn="ctr">
              <a:spcBef>
                <a:spcPts val="0"/>
              </a:spcBef>
              <a:spcAft>
                <a:spcPts val="0"/>
              </a:spcAft>
              <a:buNone/>
            </a:pPr>
            <a:r>
              <a:rPr lang="en" dirty="0">
                <a:latin typeface="+mj-lt"/>
              </a:rPr>
              <a:t>Random Forest</a:t>
            </a:r>
            <a:endParaRPr dirty="0">
              <a:latin typeface="+mj-lt"/>
            </a:endParaRPr>
          </a:p>
        </p:txBody>
      </p:sp>
      <p:sp>
        <p:nvSpPr>
          <p:cNvPr id="889" name="Google Shape;889;p56"/>
          <p:cNvSpPr txBox="1">
            <a:spLocks noGrp="1"/>
          </p:cNvSpPr>
          <p:nvPr>
            <p:ph type="body" idx="1"/>
          </p:nvPr>
        </p:nvSpPr>
        <p:spPr>
          <a:xfrm>
            <a:off x="1628550" y="2175939"/>
            <a:ext cx="12265200" cy="3837540"/>
          </a:xfrm>
          <a:prstGeom prst="rect">
            <a:avLst/>
          </a:prstGeom>
        </p:spPr>
        <p:txBody>
          <a:bodyPr spcFirstLastPara="1" wrap="square" lIns="176750" tIns="176750" rIns="176750" bIns="176750" anchor="ctr" anchorCtr="0">
            <a:noAutofit/>
          </a:bodyPr>
          <a:lstStyle/>
          <a:p>
            <a:pPr marL="457200" lvl="0" indent="-431800" algn="just" rtl="0">
              <a:spcBef>
                <a:spcPts val="1200"/>
              </a:spcBef>
              <a:spcAft>
                <a:spcPts val="0"/>
              </a:spcAft>
              <a:buClr>
                <a:srgbClr val="000000"/>
              </a:buClr>
              <a:buSzPts val="3200"/>
              <a:buChar char="❖"/>
            </a:pPr>
            <a:r>
              <a:rPr lang="en" sz="3200" dirty="0">
                <a:solidFill>
                  <a:srgbClr val="000000"/>
                </a:solidFill>
                <a:latin typeface="+mn-lt"/>
              </a:rPr>
              <a:t>Decision trees </a:t>
            </a:r>
            <a:r>
              <a:rPr lang="en" sz="3200" dirty="0">
                <a:solidFill>
                  <a:srgbClr val="000000"/>
                </a:solidFill>
                <a:latin typeface="+mn-lt"/>
                <a:ea typeface="Roboto Condensed"/>
                <a:cs typeface="Roboto Condensed"/>
                <a:sym typeface="Roboto Condensed"/>
              </a:rPr>
              <a:t>use a </a:t>
            </a:r>
            <a:r>
              <a:rPr lang="en" sz="3200" b="1" dirty="0">
                <a:solidFill>
                  <a:srgbClr val="000000"/>
                </a:solidFill>
                <a:latin typeface="+mn-lt"/>
                <a:ea typeface="Roboto Condensed"/>
                <a:cs typeface="Roboto Condensed"/>
                <a:sym typeface="Roboto Condensed"/>
              </a:rPr>
              <a:t>tree-like model</a:t>
            </a:r>
            <a:r>
              <a:rPr lang="en" sz="3200" dirty="0">
                <a:solidFill>
                  <a:srgbClr val="000000"/>
                </a:solidFill>
                <a:latin typeface="+mn-lt"/>
                <a:ea typeface="Roboto Condensed"/>
                <a:cs typeface="Roboto Condensed"/>
                <a:sym typeface="Roboto Condensed"/>
              </a:rPr>
              <a:t> of decisions and their </a:t>
            </a:r>
            <a:r>
              <a:rPr lang="en" sz="3200" b="1" dirty="0">
                <a:solidFill>
                  <a:srgbClr val="000000"/>
                </a:solidFill>
                <a:latin typeface="+mn-lt"/>
                <a:ea typeface="Roboto Condensed"/>
                <a:cs typeface="Roboto Condensed"/>
                <a:sym typeface="Roboto Condensed"/>
              </a:rPr>
              <a:t>possible consequences</a:t>
            </a:r>
            <a:r>
              <a:rPr lang="en" sz="3200" dirty="0">
                <a:solidFill>
                  <a:srgbClr val="000000"/>
                </a:solidFill>
                <a:latin typeface="+mn-lt"/>
                <a:ea typeface="Roboto Condensed"/>
                <a:cs typeface="Roboto Condensed"/>
                <a:sym typeface="Roboto Condensed"/>
              </a:rPr>
              <a:t>.</a:t>
            </a:r>
            <a:endParaRPr sz="3200" dirty="0">
              <a:solidFill>
                <a:srgbClr val="000000"/>
              </a:solidFill>
              <a:latin typeface="+mn-lt"/>
              <a:ea typeface="Roboto Condensed"/>
              <a:cs typeface="Roboto Condensed"/>
              <a:sym typeface="Roboto Condensed"/>
            </a:endParaRPr>
          </a:p>
          <a:p>
            <a:pPr marL="457200" lvl="0" indent="-431800" algn="just" rtl="0">
              <a:spcBef>
                <a:spcPts val="0"/>
              </a:spcBef>
              <a:spcAft>
                <a:spcPts val="0"/>
              </a:spcAft>
              <a:buClr>
                <a:schemeClr val="dk1"/>
              </a:buClr>
              <a:buSzPts val="3200"/>
              <a:buChar char="❖"/>
            </a:pPr>
            <a:r>
              <a:rPr lang="en" sz="3200" dirty="0">
                <a:solidFill>
                  <a:schemeClr val="dk1"/>
                </a:solidFill>
                <a:latin typeface="+mn-lt"/>
              </a:rPr>
              <a:t>Random Forest classifier is a classifier with Consist of many decision trees. </a:t>
            </a:r>
            <a:r>
              <a:rPr lang="en" sz="3200" b="1" dirty="0">
                <a:solidFill>
                  <a:schemeClr val="dk1"/>
                </a:solidFill>
                <a:latin typeface="+mn-lt"/>
                <a:ea typeface="Roboto Condensed"/>
                <a:cs typeface="Roboto Condensed"/>
                <a:sym typeface="Roboto Condensed"/>
              </a:rPr>
              <a:t>Each decision tree</a:t>
            </a:r>
            <a:r>
              <a:rPr lang="en" sz="3200" dirty="0">
                <a:solidFill>
                  <a:schemeClr val="dk1"/>
                </a:solidFill>
                <a:latin typeface="+mn-lt"/>
                <a:ea typeface="Roboto Condensed"/>
                <a:cs typeface="Roboto Condensed"/>
                <a:sym typeface="Roboto Condensed"/>
              </a:rPr>
              <a:t> in the forest considers a </a:t>
            </a:r>
            <a:r>
              <a:rPr lang="en" sz="3200" b="1" dirty="0">
                <a:solidFill>
                  <a:schemeClr val="dk1"/>
                </a:solidFill>
                <a:latin typeface="+mn-lt"/>
                <a:ea typeface="Roboto Condensed"/>
                <a:cs typeface="Roboto Condensed"/>
                <a:sym typeface="Roboto Condensed"/>
              </a:rPr>
              <a:t>random subset</a:t>
            </a:r>
            <a:r>
              <a:rPr lang="en" sz="3200" dirty="0">
                <a:solidFill>
                  <a:schemeClr val="dk1"/>
                </a:solidFill>
                <a:latin typeface="+mn-lt"/>
                <a:ea typeface="Roboto Condensed"/>
                <a:cs typeface="Roboto Condensed"/>
                <a:sym typeface="Roboto Condensed"/>
              </a:rPr>
              <a:t> of features</a:t>
            </a:r>
            <a:endParaRPr sz="3200" dirty="0">
              <a:solidFill>
                <a:srgbClr val="000000"/>
              </a:solidFill>
              <a:latin typeface="+mn-lt"/>
              <a:ea typeface="Roboto Condensed"/>
              <a:cs typeface="Roboto Condensed"/>
              <a:sym typeface="Roboto Condensed"/>
            </a:endParaRPr>
          </a:p>
          <a:p>
            <a:pPr marL="889000" lvl="0" indent="0" algn="just">
              <a:spcBef>
                <a:spcPts val="1900"/>
              </a:spcBef>
              <a:spcAft>
                <a:spcPts val="1900"/>
              </a:spcAft>
              <a:buNone/>
            </a:pPr>
            <a:endParaRPr dirty="0">
              <a:latin typeface="+mn-lt"/>
            </a:endParaRPr>
          </a:p>
        </p:txBody>
      </p:sp>
      <p:grpSp>
        <p:nvGrpSpPr>
          <p:cNvPr id="891" name="Google Shape;891;p56"/>
          <p:cNvGrpSpPr/>
          <p:nvPr/>
        </p:nvGrpSpPr>
        <p:grpSpPr>
          <a:xfrm>
            <a:off x="287177" y="700657"/>
            <a:ext cx="815487" cy="782322"/>
            <a:chOff x="5233525" y="4954450"/>
            <a:chExt cx="538275" cy="516350"/>
          </a:xfrm>
        </p:grpSpPr>
        <p:sp>
          <p:nvSpPr>
            <p:cNvPr id="892" name="Google Shape;892;p56"/>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893" name="Google Shape;893;p56"/>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894" name="Google Shape;894;p56"/>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895" name="Google Shape;895;p56"/>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896" name="Google Shape;896;p56"/>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897" name="Google Shape;897;p56"/>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898" name="Google Shape;898;p56"/>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899" name="Google Shape;899;p56"/>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00" name="Google Shape;900;p56"/>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01" name="Google Shape;901;p56"/>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02" name="Google Shape;902;p56"/>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pic>
        <p:nvPicPr>
          <p:cNvPr id="903" name="Google Shape;903;p56"/>
          <p:cNvPicPr preferRelativeResize="0"/>
          <p:nvPr/>
        </p:nvPicPr>
        <p:blipFill>
          <a:blip r:embed="rId3">
            <a:alphaModFix/>
          </a:blip>
          <a:stretch>
            <a:fillRect/>
          </a:stretch>
        </p:blipFill>
        <p:spPr>
          <a:xfrm>
            <a:off x="1727550" y="5143500"/>
            <a:ext cx="7014893" cy="4102850"/>
          </a:xfrm>
          <a:prstGeom prst="rect">
            <a:avLst/>
          </a:prstGeom>
          <a:noFill/>
          <a:ln>
            <a:noFill/>
          </a:ln>
        </p:spPr>
      </p:pic>
      <p:pic>
        <p:nvPicPr>
          <p:cNvPr id="904" name="Google Shape;904;p56"/>
          <p:cNvPicPr preferRelativeResize="0"/>
          <p:nvPr/>
        </p:nvPicPr>
        <p:blipFill>
          <a:blip r:embed="rId4">
            <a:alphaModFix/>
          </a:blip>
          <a:stretch>
            <a:fillRect/>
          </a:stretch>
        </p:blipFill>
        <p:spPr>
          <a:xfrm>
            <a:off x="9957375" y="5047129"/>
            <a:ext cx="6135125" cy="4102850"/>
          </a:xfrm>
          <a:prstGeom prst="rect">
            <a:avLst/>
          </a:prstGeom>
          <a:noFill/>
          <a:ln>
            <a:noFill/>
          </a:ln>
        </p:spPr>
      </p:pic>
      <p:sp>
        <p:nvSpPr>
          <p:cNvPr id="905" name="Google Shape;905;p56"/>
          <p:cNvSpPr txBox="1"/>
          <p:nvPr/>
        </p:nvSpPr>
        <p:spPr>
          <a:xfrm>
            <a:off x="4962825" y="9467900"/>
            <a:ext cx="7589700" cy="436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https://medium.com/@williamkoehrsen/random-forest-simple-explanation-377895a60d2d</a:t>
            </a:r>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24</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57"/>
          <p:cNvSpPr txBox="1">
            <a:spLocks noGrp="1"/>
          </p:cNvSpPr>
          <p:nvPr>
            <p:ph type="title"/>
          </p:nvPr>
        </p:nvSpPr>
        <p:spPr>
          <a:prstGeom prst="rect">
            <a:avLst/>
          </a:prstGeom>
        </p:spPr>
        <p:txBody>
          <a:bodyPr spcFirstLastPara="1" wrap="square" lIns="176750" tIns="176750" rIns="176750" bIns="176750" anchor="ctr" anchorCtr="0">
            <a:noAutofit/>
          </a:bodyPr>
          <a:lstStyle/>
          <a:p>
            <a:pPr marL="0" lvl="0" indent="0" algn="ctr" rtl="0">
              <a:spcBef>
                <a:spcPts val="0"/>
              </a:spcBef>
              <a:spcAft>
                <a:spcPts val="0"/>
              </a:spcAft>
              <a:buNone/>
            </a:pPr>
            <a:r>
              <a:rPr lang="en" dirty="0">
                <a:latin typeface="+mj-lt"/>
              </a:rPr>
              <a:t>K-Nearest Neighbors </a:t>
            </a:r>
            <a:endParaRPr dirty="0">
              <a:latin typeface="+mj-lt"/>
            </a:endParaRPr>
          </a:p>
        </p:txBody>
      </p:sp>
      <p:grpSp>
        <p:nvGrpSpPr>
          <p:cNvPr id="912" name="Google Shape;912;p57"/>
          <p:cNvGrpSpPr/>
          <p:nvPr/>
        </p:nvGrpSpPr>
        <p:grpSpPr>
          <a:xfrm>
            <a:off x="287177" y="700657"/>
            <a:ext cx="815487" cy="782322"/>
            <a:chOff x="5233525" y="4954450"/>
            <a:chExt cx="538275" cy="516350"/>
          </a:xfrm>
        </p:grpSpPr>
        <p:sp>
          <p:nvSpPr>
            <p:cNvPr id="913" name="Google Shape;913;p57"/>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14" name="Google Shape;914;p57"/>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15" name="Google Shape;915;p57"/>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16" name="Google Shape;916;p57"/>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17" name="Google Shape;917;p57"/>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18" name="Google Shape;918;p57"/>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19" name="Google Shape;919;p57"/>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20" name="Google Shape;920;p57"/>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21" name="Google Shape;921;p57"/>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22" name="Google Shape;922;p57"/>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23" name="Google Shape;923;p57"/>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pic>
        <p:nvPicPr>
          <p:cNvPr id="924" name="Google Shape;924;p57"/>
          <p:cNvPicPr preferRelativeResize="0"/>
          <p:nvPr/>
        </p:nvPicPr>
        <p:blipFill>
          <a:blip r:embed="rId3">
            <a:alphaModFix/>
          </a:blip>
          <a:stretch>
            <a:fillRect/>
          </a:stretch>
        </p:blipFill>
        <p:spPr>
          <a:xfrm>
            <a:off x="3374750" y="5314200"/>
            <a:ext cx="7492400" cy="4374305"/>
          </a:xfrm>
          <a:prstGeom prst="rect">
            <a:avLst/>
          </a:prstGeom>
          <a:noFill/>
          <a:ln>
            <a:noFill/>
          </a:ln>
        </p:spPr>
      </p:pic>
      <p:sp>
        <p:nvSpPr>
          <p:cNvPr id="925" name="Google Shape;925;p57"/>
          <p:cNvSpPr txBox="1"/>
          <p:nvPr/>
        </p:nvSpPr>
        <p:spPr>
          <a:xfrm>
            <a:off x="1480275" y="1986525"/>
            <a:ext cx="15364800" cy="2486400"/>
          </a:xfrm>
          <a:prstGeom prst="rect">
            <a:avLst/>
          </a:prstGeom>
          <a:noFill/>
          <a:ln>
            <a:noFill/>
          </a:ln>
        </p:spPr>
        <p:txBody>
          <a:bodyPr spcFirstLastPara="1" wrap="square" lIns="91425" tIns="91425" rIns="91425" bIns="91425" anchor="t" anchorCtr="0">
            <a:noAutofit/>
          </a:bodyPr>
          <a:lstStyle/>
          <a:p>
            <a:pPr marL="457200" lvl="0" indent="-431800" algn="just">
              <a:spcBef>
                <a:spcPts val="0"/>
              </a:spcBef>
              <a:spcAft>
                <a:spcPts val="0"/>
              </a:spcAft>
              <a:buSzPts val="3200"/>
              <a:buFont typeface="Roboto Condensed"/>
              <a:buChar char="❖"/>
            </a:pPr>
            <a:r>
              <a:rPr lang="en" sz="3200" dirty="0">
                <a:latin typeface="+mn-lt"/>
                <a:ea typeface="Roboto Condensed"/>
                <a:cs typeface="Roboto Condensed"/>
                <a:sym typeface="Roboto Condensed"/>
              </a:rPr>
              <a:t> A </a:t>
            </a:r>
            <a:r>
              <a:rPr lang="en" sz="3200" b="1" dirty="0">
                <a:latin typeface="+mn-lt"/>
                <a:ea typeface="Roboto Condensed"/>
                <a:cs typeface="Roboto Condensed"/>
                <a:sym typeface="Roboto Condensed"/>
              </a:rPr>
              <a:t>non-parametric</a:t>
            </a:r>
            <a:r>
              <a:rPr lang="en" sz="3200" dirty="0">
                <a:latin typeface="+mn-lt"/>
                <a:ea typeface="Roboto Condensed"/>
                <a:cs typeface="Roboto Condensed"/>
                <a:sym typeface="Roboto Condensed"/>
              </a:rPr>
              <a:t> method ,lazy learning algorithm that </a:t>
            </a:r>
            <a:r>
              <a:rPr lang="en" sz="3200" b="1" dirty="0">
                <a:latin typeface="+mn-lt"/>
                <a:ea typeface="Roboto Condensed"/>
                <a:cs typeface="Roboto Condensed"/>
                <a:sym typeface="Roboto Condensed"/>
              </a:rPr>
              <a:t> </a:t>
            </a:r>
            <a:r>
              <a:rPr lang="en" sz="3200" b="1" dirty="0">
                <a:solidFill>
                  <a:srgbClr val="161616"/>
                </a:solidFill>
                <a:highlight>
                  <a:srgbClr val="FFFFFF"/>
                </a:highlight>
                <a:latin typeface="+mn-lt"/>
                <a:ea typeface="Roboto Condensed"/>
                <a:cs typeface="Roboto Condensed"/>
                <a:sym typeface="Roboto Condensed"/>
              </a:rPr>
              <a:t>categorizes</a:t>
            </a:r>
            <a:r>
              <a:rPr lang="en" sz="3200" dirty="0">
                <a:solidFill>
                  <a:srgbClr val="161616"/>
                </a:solidFill>
                <a:highlight>
                  <a:srgbClr val="FFFFFF"/>
                </a:highlight>
                <a:latin typeface="+mn-lt"/>
                <a:ea typeface="Roboto Condensed"/>
                <a:cs typeface="Roboto Condensed"/>
                <a:sym typeface="Roboto Condensed"/>
              </a:rPr>
              <a:t> an input by using </a:t>
            </a:r>
            <a:r>
              <a:rPr lang="en" sz="3200" b="1" dirty="0">
                <a:solidFill>
                  <a:srgbClr val="161616"/>
                </a:solidFill>
                <a:highlight>
                  <a:srgbClr val="FFFFFF"/>
                </a:highlight>
                <a:latin typeface="+mn-lt"/>
                <a:ea typeface="Roboto Condensed"/>
                <a:cs typeface="Roboto Condensed"/>
                <a:sym typeface="Roboto Condensed"/>
              </a:rPr>
              <a:t>its </a:t>
            </a:r>
            <a:r>
              <a:rPr lang="en" sz="3200" b="1" i="1" dirty="0">
                <a:solidFill>
                  <a:srgbClr val="161616"/>
                </a:solidFill>
                <a:highlight>
                  <a:srgbClr val="FFFFFF"/>
                </a:highlight>
                <a:latin typeface="+mn-lt"/>
                <a:ea typeface="Roboto Condensed"/>
                <a:cs typeface="Roboto Condensed"/>
                <a:sym typeface="Roboto Condensed"/>
              </a:rPr>
              <a:t>k</a:t>
            </a:r>
            <a:r>
              <a:rPr lang="en" sz="3200" b="1" dirty="0">
                <a:solidFill>
                  <a:srgbClr val="161616"/>
                </a:solidFill>
                <a:highlight>
                  <a:srgbClr val="FFFFFF"/>
                </a:highlight>
                <a:latin typeface="+mn-lt"/>
                <a:ea typeface="Roboto Condensed"/>
                <a:cs typeface="Roboto Condensed"/>
                <a:sym typeface="Roboto Condensed"/>
              </a:rPr>
              <a:t> nearest neighbors</a:t>
            </a:r>
            <a:endParaRPr sz="3200" b="1" dirty="0">
              <a:solidFill>
                <a:srgbClr val="161616"/>
              </a:solidFill>
              <a:highlight>
                <a:srgbClr val="FFFFFF"/>
              </a:highlight>
              <a:latin typeface="+mn-lt"/>
              <a:ea typeface="Roboto Condensed"/>
              <a:cs typeface="Roboto Condensed"/>
              <a:sym typeface="Roboto Condensed"/>
            </a:endParaRPr>
          </a:p>
          <a:p>
            <a:pPr marL="457200" lvl="0" indent="-431800" algn="just">
              <a:spcBef>
                <a:spcPts val="0"/>
              </a:spcBef>
              <a:spcAft>
                <a:spcPts val="0"/>
              </a:spcAft>
              <a:buClr>
                <a:srgbClr val="161616"/>
              </a:buClr>
              <a:buSzPts val="3200"/>
              <a:buFont typeface="Roboto Condensed"/>
              <a:buChar char="❖"/>
            </a:pPr>
            <a:r>
              <a:rPr lang="en" sz="3200" b="1" dirty="0">
                <a:solidFill>
                  <a:srgbClr val="161616"/>
                </a:solidFill>
                <a:highlight>
                  <a:srgbClr val="FFFFFF"/>
                </a:highlight>
                <a:latin typeface="+mn-lt"/>
                <a:ea typeface="Roboto Condensed"/>
                <a:cs typeface="Roboto Condensed"/>
                <a:sym typeface="Roboto Condensed"/>
              </a:rPr>
              <a:t>Separate</a:t>
            </a:r>
            <a:r>
              <a:rPr lang="en" sz="3200" dirty="0">
                <a:solidFill>
                  <a:srgbClr val="161616"/>
                </a:solidFill>
                <a:highlight>
                  <a:srgbClr val="FFFFFF"/>
                </a:highlight>
                <a:latin typeface="+mn-lt"/>
                <a:ea typeface="Roboto Condensed"/>
                <a:cs typeface="Roboto Condensed"/>
                <a:sym typeface="Roboto Condensed"/>
              </a:rPr>
              <a:t> the data </a:t>
            </a:r>
            <a:r>
              <a:rPr lang="en" sz="3200" b="1" dirty="0">
                <a:solidFill>
                  <a:srgbClr val="161616"/>
                </a:solidFill>
                <a:highlight>
                  <a:srgbClr val="FFFFFF"/>
                </a:highlight>
                <a:latin typeface="+mn-lt"/>
                <a:ea typeface="Roboto Condensed"/>
                <a:cs typeface="Roboto Condensed"/>
                <a:sym typeface="Roboto Condensed"/>
              </a:rPr>
              <a:t>points</a:t>
            </a:r>
            <a:r>
              <a:rPr lang="en" sz="3200" dirty="0">
                <a:solidFill>
                  <a:srgbClr val="161616"/>
                </a:solidFill>
                <a:highlight>
                  <a:srgbClr val="FFFFFF"/>
                </a:highlight>
                <a:latin typeface="+mn-lt"/>
                <a:ea typeface="Roboto Condensed"/>
                <a:cs typeface="Roboto Condensed"/>
                <a:sym typeface="Roboto Condensed"/>
              </a:rPr>
              <a:t> into </a:t>
            </a:r>
            <a:r>
              <a:rPr lang="en" sz="3200" b="1" dirty="0">
                <a:solidFill>
                  <a:srgbClr val="161616"/>
                </a:solidFill>
                <a:highlight>
                  <a:srgbClr val="FFFFFF"/>
                </a:highlight>
                <a:latin typeface="+mn-lt"/>
                <a:ea typeface="Roboto Condensed"/>
                <a:cs typeface="Roboto Condensed"/>
                <a:sym typeface="Roboto Condensed"/>
              </a:rPr>
              <a:t>several classes</a:t>
            </a:r>
            <a:r>
              <a:rPr lang="en" sz="3200" dirty="0">
                <a:solidFill>
                  <a:srgbClr val="161616"/>
                </a:solidFill>
                <a:highlight>
                  <a:srgbClr val="FFFFFF"/>
                </a:highlight>
                <a:latin typeface="+mn-lt"/>
                <a:ea typeface="Roboto Condensed"/>
                <a:cs typeface="Roboto Condensed"/>
                <a:sym typeface="Roboto Condensed"/>
              </a:rPr>
              <a:t> to predict the </a:t>
            </a:r>
            <a:r>
              <a:rPr lang="en" sz="3200" b="1" dirty="0">
                <a:solidFill>
                  <a:srgbClr val="161616"/>
                </a:solidFill>
                <a:highlight>
                  <a:srgbClr val="FFFFFF"/>
                </a:highlight>
                <a:latin typeface="+mn-lt"/>
                <a:ea typeface="Roboto Condensed"/>
                <a:cs typeface="Roboto Condensed"/>
                <a:sym typeface="Roboto Condensed"/>
              </a:rPr>
              <a:t>classification</a:t>
            </a:r>
            <a:r>
              <a:rPr lang="en" sz="3200" dirty="0">
                <a:solidFill>
                  <a:srgbClr val="161616"/>
                </a:solidFill>
                <a:highlight>
                  <a:srgbClr val="FFFFFF"/>
                </a:highlight>
                <a:latin typeface="+mn-lt"/>
                <a:ea typeface="Roboto Condensed"/>
                <a:cs typeface="Roboto Condensed"/>
                <a:sym typeface="Roboto Condensed"/>
              </a:rPr>
              <a:t> of a </a:t>
            </a:r>
            <a:r>
              <a:rPr lang="en" sz="3200" b="1" dirty="0">
                <a:solidFill>
                  <a:srgbClr val="161616"/>
                </a:solidFill>
                <a:highlight>
                  <a:srgbClr val="FFFFFF"/>
                </a:highlight>
                <a:latin typeface="+mn-lt"/>
                <a:ea typeface="Roboto Condensed"/>
                <a:cs typeface="Roboto Condensed"/>
                <a:sym typeface="Roboto Condensed"/>
              </a:rPr>
              <a:t>new point</a:t>
            </a:r>
            <a:endParaRPr sz="3200" b="1" dirty="0">
              <a:solidFill>
                <a:srgbClr val="161616"/>
              </a:solidFill>
              <a:highlight>
                <a:srgbClr val="FFFFFF"/>
              </a:highlight>
              <a:latin typeface="+mn-lt"/>
              <a:ea typeface="Roboto Condensed"/>
              <a:cs typeface="Roboto Condensed"/>
              <a:sym typeface="Roboto Condensed"/>
            </a:endParaRPr>
          </a:p>
          <a:p>
            <a:pPr marL="457200" lvl="0" indent="-431800" algn="just">
              <a:spcBef>
                <a:spcPts val="0"/>
              </a:spcBef>
              <a:spcAft>
                <a:spcPts val="0"/>
              </a:spcAft>
              <a:buClr>
                <a:srgbClr val="161616"/>
              </a:buClr>
              <a:buSzPts val="3200"/>
              <a:buFont typeface="Roboto Condensed"/>
              <a:buChar char="❖"/>
            </a:pPr>
            <a:r>
              <a:rPr lang="en" sz="3200" dirty="0">
                <a:solidFill>
                  <a:srgbClr val="161616"/>
                </a:solidFill>
                <a:highlight>
                  <a:srgbClr val="FFFFFF"/>
                </a:highlight>
                <a:latin typeface="+mn-lt"/>
                <a:ea typeface="Roboto Condensed"/>
                <a:cs typeface="Roboto Condensed"/>
                <a:sym typeface="Roboto Condensed"/>
              </a:rPr>
              <a:t> </a:t>
            </a:r>
            <a:r>
              <a:rPr lang="en" sz="3200" b="1" dirty="0">
                <a:solidFill>
                  <a:srgbClr val="161616"/>
                </a:solidFill>
                <a:highlight>
                  <a:srgbClr val="FFFFFF"/>
                </a:highlight>
                <a:latin typeface="+mn-lt"/>
                <a:ea typeface="Roboto Condensed"/>
                <a:cs typeface="Roboto Condensed"/>
                <a:sym typeface="Roboto Condensed"/>
              </a:rPr>
              <a:t>Determining a neighbor</a:t>
            </a:r>
            <a:r>
              <a:rPr lang="en" sz="3200" dirty="0">
                <a:solidFill>
                  <a:srgbClr val="161616"/>
                </a:solidFill>
                <a:highlight>
                  <a:srgbClr val="FFFFFF"/>
                </a:highlight>
                <a:latin typeface="+mn-lt"/>
                <a:ea typeface="Roboto Condensed"/>
                <a:cs typeface="Roboto Condensed"/>
                <a:sym typeface="Roboto Condensed"/>
              </a:rPr>
              <a:t> can be performed using many different </a:t>
            </a:r>
            <a:r>
              <a:rPr lang="en" sz="3200" b="1" dirty="0">
                <a:solidFill>
                  <a:srgbClr val="161616"/>
                </a:solidFill>
                <a:highlight>
                  <a:srgbClr val="FFFFFF"/>
                </a:highlight>
                <a:latin typeface="+mn-lt"/>
                <a:ea typeface="Roboto Condensed"/>
                <a:cs typeface="Roboto Condensed"/>
                <a:sym typeface="Roboto Condensed"/>
              </a:rPr>
              <a:t>notions of distance</a:t>
            </a:r>
            <a:r>
              <a:rPr lang="en" sz="3200" dirty="0">
                <a:solidFill>
                  <a:srgbClr val="161616"/>
                </a:solidFill>
                <a:highlight>
                  <a:srgbClr val="FFFFFF"/>
                </a:highlight>
                <a:latin typeface="+mn-lt"/>
                <a:ea typeface="Roboto Condensed"/>
                <a:cs typeface="Roboto Condensed"/>
                <a:sym typeface="Roboto Condensed"/>
              </a:rPr>
              <a:t>, with the most common being </a:t>
            </a:r>
            <a:r>
              <a:rPr lang="en" sz="3200" b="1" dirty="0">
                <a:solidFill>
                  <a:srgbClr val="161616"/>
                </a:solidFill>
                <a:highlight>
                  <a:srgbClr val="FFFFFF"/>
                </a:highlight>
                <a:latin typeface="+mn-lt"/>
                <a:ea typeface="Roboto Condensed"/>
                <a:cs typeface="Roboto Condensed"/>
                <a:sym typeface="Roboto Condensed"/>
              </a:rPr>
              <a:t>Euclidean</a:t>
            </a:r>
            <a:r>
              <a:rPr lang="en" sz="3200" dirty="0">
                <a:solidFill>
                  <a:srgbClr val="161616"/>
                </a:solidFill>
                <a:highlight>
                  <a:srgbClr val="FFFFFF"/>
                </a:highlight>
                <a:latin typeface="+mn-lt"/>
                <a:ea typeface="Roboto Condensed"/>
                <a:cs typeface="Roboto Condensed"/>
                <a:sym typeface="Roboto Condensed"/>
              </a:rPr>
              <a:t> and </a:t>
            </a:r>
            <a:r>
              <a:rPr lang="en" sz="3200" b="1" dirty="0">
                <a:solidFill>
                  <a:srgbClr val="161616"/>
                </a:solidFill>
                <a:highlight>
                  <a:srgbClr val="FFFFFF"/>
                </a:highlight>
                <a:latin typeface="+mn-lt"/>
                <a:ea typeface="Roboto Condensed"/>
                <a:cs typeface="Roboto Condensed"/>
                <a:sym typeface="Roboto Condensed"/>
              </a:rPr>
              <a:t>Hamming distance</a:t>
            </a:r>
            <a:endParaRPr sz="3200" b="1" dirty="0">
              <a:solidFill>
                <a:srgbClr val="161616"/>
              </a:solidFill>
              <a:highlight>
                <a:srgbClr val="FFFFFF"/>
              </a:highlight>
              <a:latin typeface="+mn-lt"/>
              <a:ea typeface="Roboto Condensed"/>
              <a:cs typeface="Roboto Condensed"/>
              <a:sym typeface="Roboto Condensed"/>
            </a:endParaRPr>
          </a:p>
          <a:p>
            <a:pPr marL="0" lvl="0" indent="0" algn="just">
              <a:spcBef>
                <a:spcPts val="0"/>
              </a:spcBef>
              <a:spcAft>
                <a:spcPts val="0"/>
              </a:spcAft>
              <a:buNone/>
            </a:pPr>
            <a:endParaRPr dirty="0">
              <a:latin typeface="+mn-lt"/>
            </a:endParaRPr>
          </a:p>
        </p:txBody>
      </p:sp>
      <p:sp>
        <p:nvSpPr>
          <p:cNvPr id="926" name="Google Shape;926;p57"/>
          <p:cNvSpPr txBox="1"/>
          <p:nvPr/>
        </p:nvSpPr>
        <p:spPr>
          <a:xfrm>
            <a:off x="3392100" y="9777325"/>
            <a:ext cx="9105900" cy="262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https://medium.com/@adi.bronshtein/a-quick-introduction-to-k-nearest-neighbors-algorithm-62214cea29c7</a:t>
            </a:r>
            <a:endParaRPr/>
          </a:p>
        </p:txBody>
      </p:sp>
      <p:pic>
        <p:nvPicPr>
          <p:cNvPr id="927" name="Google Shape;927;p57"/>
          <p:cNvPicPr preferRelativeResize="0"/>
          <p:nvPr/>
        </p:nvPicPr>
        <p:blipFill rotWithShape="1">
          <a:blip r:embed="rId4">
            <a:alphaModFix/>
          </a:blip>
          <a:srcRect l="42346"/>
          <a:stretch/>
        </p:blipFill>
        <p:spPr>
          <a:xfrm>
            <a:off x="13736525" y="5352350"/>
            <a:ext cx="1839600" cy="885825"/>
          </a:xfrm>
          <a:prstGeom prst="rect">
            <a:avLst/>
          </a:prstGeom>
          <a:noFill/>
          <a:ln>
            <a:noFill/>
          </a:ln>
        </p:spPr>
      </p:pic>
      <p:pic>
        <p:nvPicPr>
          <p:cNvPr id="928" name="Google Shape;928;p57"/>
          <p:cNvPicPr preferRelativeResize="0"/>
          <p:nvPr/>
        </p:nvPicPr>
        <p:blipFill rotWithShape="1">
          <a:blip r:embed="rId5">
            <a:alphaModFix/>
          </a:blip>
          <a:srcRect t="20298" b="39266"/>
          <a:stretch/>
        </p:blipFill>
        <p:spPr>
          <a:xfrm>
            <a:off x="13567900" y="6628324"/>
            <a:ext cx="2781300" cy="885825"/>
          </a:xfrm>
          <a:prstGeom prst="rect">
            <a:avLst/>
          </a:prstGeom>
          <a:noFill/>
          <a:ln>
            <a:noFill/>
          </a:ln>
        </p:spPr>
      </p:pic>
      <p:sp>
        <p:nvSpPr>
          <p:cNvPr id="929" name="Google Shape;929;p57"/>
          <p:cNvSpPr/>
          <p:nvPr/>
        </p:nvSpPr>
        <p:spPr>
          <a:xfrm>
            <a:off x="11728300" y="6837075"/>
            <a:ext cx="1839600" cy="46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en"/>
              <a:t>Harming distance</a:t>
            </a:r>
            <a:endParaRPr/>
          </a:p>
        </p:txBody>
      </p:sp>
      <p:sp>
        <p:nvSpPr>
          <p:cNvPr id="930" name="Google Shape;930;p57"/>
          <p:cNvSpPr/>
          <p:nvPr/>
        </p:nvSpPr>
        <p:spPr>
          <a:xfrm>
            <a:off x="11728300" y="5561125"/>
            <a:ext cx="1839600" cy="46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a:t>Euclidean distance</a:t>
            </a:r>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25</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58"/>
          <p:cNvSpPr txBox="1">
            <a:spLocks noGrp="1"/>
          </p:cNvSpPr>
          <p:nvPr>
            <p:ph type="title"/>
          </p:nvPr>
        </p:nvSpPr>
        <p:spPr>
          <a:prstGeom prst="rect">
            <a:avLst/>
          </a:prstGeom>
        </p:spPr>
        <p:txBody>
          <a:bodyPr spcFirstLastPara="1" wrap="square" lIns="176750" tIns="176750" rIns="176750" bIns="176750" anchor="ctr" anchorCtr="0">
            <a:noAutofit/>
          </a:bodyPr>
          <a:lstStyle/>
          <a:p>
            <a:pPr marL="0" lvl="0" indent="0" algn="ctr" rtl="0">
              <a:spcBef>
                <a:spcPts val="0"/>
              </a:spcBef>
              <a:spcAft>
                <a:spcPts val="0"/>
              </a:spcAft>
              <a:buNone/>
            </a:pPr>
            <a:r>
              <a:rPr lang="en" dirty="0">
                <a:latin typeface="+mj-lt"/>
              </a:rPr>
              <a:t>Convolution Neural Networks</a:t>
            </a:r>
            <a:endParaRPr dirty="0">
              <a:latin typeface="+mj-lt"/>
            </a:endParaRPr>
          </a:p>
        </p:txBody>
      </p:sp>
      <p:grpSp>
        <p:nvGrpSpPr>
          <p:cNvPr id="937" name="Google Shape;937;p58"/>
          <p:cNvGrpSpPr/>
          <p:nvPr/>
        </p:nvGrpSpPr>
        <p:grpSpPr>
          <a:xfrm>
            <a:off x="287177" y="700657"/>
            <a:ext cx="815487" cy="782322"/>
            <a:chOff x="5233525" y="4954450"/>
            <a:chExt cx="538275" cy="516350"/>
          </a:xfrm>
        </p:grpSpPr>
        <p:sp>
          <p:nvSpPr>
            <p:cNvPr id="938" name="Google Shape;938;p58"/>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39" name="Google Shape;939;p58"/>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40" name="Google Shape;940;p58"/>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41" name="Google Shape;941;p58"/>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42" name="Google Shape;942;p58"/>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43" name="Google Shape;943;p58"/>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44" name="Google Shape;944;p58"/>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45" name="Google Shape;945;p58"/>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46" name="Google Shape;946;p58"/>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47" name="Google Shape;947;p58"/>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48" name="Google Shape;948;p58"/>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pic>
        <p:nvPicPr>
          <p:cNvPr id="949" name="Google Shape;949;p58"/>
          <p:cNvPicPr preferRelativeResize="0"/>
          <p:nvPr/>
        </p:nvPicPr>
        <p:blipFill>
          <a:blip r:embed="rId3">
            <a:alphaModFix/>
          </a:blip>
          <a:stretch>
            <a:fillRect/>
          </a:stretch>
        </p:blipFill>
        <p:spPr>
          <a:xfrm>
            <a:off x="4365450" y="6265150"/>
            <a:ext cx="6242275" cy="3225975"/>
          </a:xfrm>
          <a:prstGeom prst="rect">
            <a:avLst/>
          </a:prstGeom>
          <a:noFill/>
          <a:ln>
            <a:noFill/>
          </a:ln>
        </p:spPr>
      </p:pic>
      <p:sp>
        <p:nvSpPr>
          <p:cNvPr id="950" name="Google Shape;950;p58"/>
          <p:cNvSpPr txBox="1"/>
          <p:nvPr/>
        </p:nvSpPr>
        <p:spPr>
          <a:xfrm>
            <a:off x="1528146" y="2231813"/>
            <a:ext cx="15307200" cy="3683100"/>
          </a:xfrm>
          <a:prstGeom prst="rect">
            <a:avLst/>
          </a:prstGeom>
          <a:noFill/>
          <a:ln>
            <a:noFill/>
          </a:ln>
        </p:spPr>
        <p:txBody>
          <a:bodyPr spcFirstLastPara="1" wrap="square" lIns="91425" tIns="91425" rIns="91425" bIns="91425" anchor="t" anchorCtr="0">
            <a:noAutofit/>
          </a:bodyPr>
          <a:lstStyle/>
          <a:p>
            <a:pPr marL="457200" lvl="0" indent="-431800" algn="just" rtl="0">
              <a:spcBef>
                <a:spcPts val="0"/>
              </a:spcBef>
              <a:spcAft>
                <a:spcPts val="0"/>
              </a:spcAft>
              <a:buClr>
                <a:schemeClr val="dk1"/>
              </a:buClr>
              <a:buSzPts val="3200"/>
              <a:buFont typeface="Roboto Condensed"/>
              <a:buChar char="❖"/>
            </a:pPr>
            <a:r>
              <a:rPr lang="en" sz="3200" b="1" i="1" dirty="0">
                <a:solidFill>
                  <a:schemeClr val="dk1"/>
                </a:solidFill>
                <a:highlight>
                  <a:srgbClr val="FFFFFF"/>
                </a:highlight>
                <a:latin typeface="+mn-lt"/>
                <a:ea typeface="Roboto Condensed"/>
                <a:cs typeface="Roboto Condensed"/>
                <a:sym typeface="Roboto Condensed"/>
              </a:rPr>
              <a:t>Neural Network</a:t>
            </a:r>
            <a:r>
              <a:rPr lang="en" sz="3200" dirty="0">
                <a:solidFill>
                  <a:schemeClr val="dk1"/>
                </a:solidFill>
                <a:highlight>
                  <a:srgbClr val="FFFFFF"/>
                </a:highlight>
                <a:latin typeface="+mn-lt"/>
                <a:ea typeface="Roboto Condensed"/>
                <a:cs typeface="Roboto Condensed"/>
                <a:sym typeface="Roboto Condensed"/>
              </a:rPr>
              <a:t>:</a:t>
            </a:r>
            <a:endParaRPr sz="3200" dirty="0">
              <a:solidFill>
                <a:schemeClr val="dk1"/>
              </a:solidFill>
              <a:highlight>
                <a:srgbClr val="FFFFFF"/>
              </a:highlight>
              <a:latin typeface="+mn-lt"/>
              <a:ea typeface="Roboto Condensed"/>
              <a:cs typeface="Roboto Condensed"/>
              <a:sym typeface="Roboto Condensed"/>
            </a:endParaRPr>
          </a:p>
          <a:p>
            <a:pPr marL="914400" lvl="1" indent="-431800" algn="just" rtl="0">
              <a:spcBef>
                <a:spcPts val="0"/>
              </a:spcBef>
              <a:spcAft>
                <a:spcPts val="0"/>
              </a:spcAft>
              <a:buClr>
                <a:schemeClr val="dk1"/>
              </a:buClr>
              <a:buSzPts val="3200"/>
              <a:buFont typeface="Roboto Condensed"/>
              <a:buChar char="➢"/>
            </a:pPr>
            <a:r>
              <a:rPr lang="en" sz="3200" b="1" dirty="0">
                <a:solidFill>
                  <a:schemeClr val="dk1"/>
                </a:solidFill>
                <a:highlight>
                  <a:srgbClr val="FFFFFF"/>
                </a:highlight>
                <a:latin typeface="+mn-lt"/>
                <a:ea typeface="Roboto Condensed"/>
                <a:cs typeface="Roboto Condensed"/>
                <a:sym typeface="Roboto Condensed"/>
              </a:rPr>
              <a:t>Modeled</a:t>
            </a:r>
            <a:r>
              <a:rPr lang="en" sz="3200" dirty="0">
                <a:solidFill>
                  <a:schemeClr val="dk1"/>
                </a:solidFill>
                <a:highlight>
                  <a:srgbClr val="FFFFFF"/>
                </a:highlight>
                <a:latin typeface="+mn-lt"/>
                <a:ea typeface="Roboto Condensed"/>
                <a:cs typeface="Roboto Condensed"/>
                <a:sym typeface="Roboto Condensed"/>
              </a:rPr>
              <a:t> as </a:t>
            </a:r>
            <a:r>
              <a:rPr lang="en" sz="3200" b="1" dirty="0">
                <a:solidFill>
                  <a:schemeClr val="dk1"/>
                </a:solidFill>
                <a:highlight>
                  <a:srgbClr val="FFFFFF"/>
                </a:highlight>
                <a:latin typeface="+mn-lt"/>
                <a:ea typeface="Roboto Condensed"/>
                <a:cs typeface="Roboto Condensed"/>
                <a:sym typeface="Roboto Condensed"/>
              </a:rPr>
              <a:t>collections of neurons</a:t>
            </a:r>
            <a:r>
              <a:rPr lang="en" sz="3200" dirty="0">
                <a:solidFill>
                  <a:schemeClr val="dk1"/>
                </a:solidFill>
                <a:highlight>
                  <a:srgbClr val="FFFFFF"/>
                </a:highlight>
                <a:latin typeface="+mn-lt"/>
                <a:ea typeface="Roboto Condensed"/>
                <a:cs typeface="Roboto Condensed"/>
                <a:sym typeface="Roboto Condensed"/>
              </a:rPr>
              <a:t> that are </a:t>
            </a:r>
            <a:r>
              <a:rPr lang="en" sz="3200" b="1" dirty="0">
                <a:solidFill>
                  <a:schemeClr val="dk1"/>
                </a:solidFill>
                <a:highlight>
                  <a:srgbClr val="FFFFFF"/>
                </a:highlight>
                <a:latin typeface="+mn-lt"/>
                <a:ea typeface="Roboto Condensed"/>
                <a:cs typeface="Roboto Condensed"/>
                <a:sym typeface="Roboto Condensed"/>
              </a:rPr>
              <a:t>connected</a:t>
            </a:r>
            <a:r>
              <a:rPr lang="en" sz="3200" dirty="0">
                <a:solidFill>
                  <a:schemeClr val="dk1"/>
                </a:solidFill>
                <a:highlight>
                  <a:srgbClr val="FFFFFF"/>
                </a:highlight>
                <a:latin typeface="+mn-lt"/>
                <a:ea typeface="Roboto Condensed"/>
                <a:cs typeface="Roboto Condensed"/>
                <a:sym typeface="Roboto Condensed"/>
              </a:rPr>
              <a:t> in an </a:t>
            </a:r>
            <a:r>
              <a:rPr lang="en" sz="3200" b="1" dirty="0">
                <a:solidFill>
                  <a:schemeClr val="dk1"/>
                </a:solidFill>
                <a:highlight>
                  <a:srgbClr val="FFFFFF"/>
                </a:highlight>
                <a:latin typeface="+mn-lt"/>
                <a:ea typeface="Roboto Condensed"/>
                <a:cs typeface="Roboto Condensed"/>
                <a:sym typeface="Roboto Condensed"/>
              </a:rPr>
              <a:t>acyclic graph</a:t>
            </a:r>
            <a:endParaRPr sz="3200" b="1" dirty="0">
              <a:solidFill>
                <a:schemeClr val="dk1"/>
              </a:solidFill>
              <a:highlight>
                <a:srgbClr val="FFFFFF"/>
              </a:highlight>
              <a:latin typeface="+mn-lt"/>
              <a:ea typeface="Roboto Condensed"/>
              <a:cs typeface="Roboto Condensed"/>
              <a:sym typeface="Roboto Condensed"/>
            </a:endParaRPr>
          </a:p>
          <a:p>
            <a:pPr marL="914400" lvl="1" indent="-431800" algn="just" rtl="0">
              <a:spcBef>
                <a:spcPts val="0"/>
              </a:spcBef>
              <a:spcAft>
                <a:spcPts val="0"/>
              </a:spcAft>
              <a:buClr>
                <a:schemeClr val="dk1"/>
              </a:buClr>
              <a:buSzPts val="3200"/>
              <a:buFont typeface="Roboto Condensed"/>
              <a:buChar char="➢"/>
            </a:pPr>
            <a:r>
              <a:rPr lang="en" sz="3200" b="1" dirty="0">
                <a:solidFill>
                  <a:schemeClr val="dk1"/>
                </a:solidFill>
                <a:highlight>
                  <a:srgbClr val="FFFFFF"/>
                </a:highlight>
                <a:latin typeface="+mn-lt"/>
                <a:ea typeface="Roboto"/>
                <a:cs typeface="Roboto"/>
                <a:sym typeface="Roboto"/>
              </a:rPr>
              <a:t>outputs</a:t>
            </a:r>
            <a:r>
              <a:rPr lang="en" sz="3200" dirty="0">
                <a:solidFill>
                  <a:schemeClr val="dk1"/>
                </a:solidFill>
                <a:highlight>
                  <a:srgbClr val="FFFFFF"/>
                </a:highlight>
                <a:latin typeface="+mn-lt"/>
                <a:ea typeface="Roboto"/>
                <a:cs typeface="Roboto"/>
                <a:sym typeface="Roboto"/>
              </a:rPr>
              <a:t> of some </a:t>
            </a:r>
            <a:r>
              <a:rPr lang="en" sz="3200" b="1" dirty="0">
                <a:solidFill>
                  <a:schemeClr val="dk1"/>
                </a:solidFill>
                <a:highlight>
                  <a:srgbClr val="FFFFFF"/>
                </a:highlight>
                <a:latin typeface="+mn-lt"/>
                <a:ea typeface="Roboto"/>
                <a:cs typeface="Roboto"/>
                <a:sym typeface="Roboto"/>
              </a:rPr>
              <a:t>neurons</a:t>
            </a:r>
            <a:r>
              <a:rPr lang="en" sz="3200" dirty="0">
                <a:solidFill>
                  <a:schemeClr val="dk1"/>
                </a:solidFill>
                <a:highlight>
                  <a:srgbClr val="FFFFFF"/>
                </a:highlight>
                <a:latin typeface="+mn-lt"/>
                <a:ea typeface="Roboto"/>
                <a:cs typeface="Roboto"/>
                <a:sym typeface="Roboto"/>
              </a:rPr>
              <a:t> can become </a:t>
            </a:r>
            <a:r>
              <a:rPr lang="en" sz="3200" b="1" dirty="0">
                <a:solidFill>
                  <a:schemeClr val="dk1"/>
                </a:solidFill>
                <a:highlight>
                  <a:srgbClr val="FFFFFF"/>
                </a:highlight>
                <a:latin typeface="+mn-lt"/>
                <a:ea typeface="Roboto"/>
                <a:cs typeface="Roboto"/>
                <a:sym typeface="Roboto"/>
              </a:rPr>
              <a:t>inputs</a:t>
            </a:r>
            <a:r>
              <a:rPr lang="en" sz="3200" dirty="0">
                <a:solidFill>
                  <a:schemeClr val="dk1"/>
                </a:solidFill>
                <a:highlight>
                  <a:srgbClr val="FFFFFF"/>
                </a:highlight>
                <a:latin typeface="+mn-lt"/>
                <a:ea typeface="Roboto"/>
                <a:cs typeface="Roboto"/>
                <a:sym typeface="Roboto"/>
              </a:rPr>
              <a:t> to </a:t>
            </a:r>
            <a:r>
              <a:rPr lang="en" sz="3200" b="1" dirty="0">
                <a:solidFill>
                  <a:schemeClr val="dk1"/>
                </a:solidFill>
                <a:highlight>
                  <a:srgbClr val="FFFFFF"/>
                </a:highlight>
                <a:latin typeface="+mn-lt"/>
                <a:ea typeface="Roboto"/>
                <a:cs typeface="Roboto"/>
                <a:sym typeface="Roboto"/>
              </a:rPr>
              <a:t>other neurons</a:t>
            </a:r>
            <a:endParaRPr sz="3200" b="1" dirty="0">
              <a:solidFill>
                <a:schemeClr val="dk1"/>
              </a:solidFill>
              <a:highlight>
                <a:srgbClr val="FFFFFF"/>
              </a:highlight>
              <a:latin typeface="+mn-lt"/>
              <a:ea typeface="Roboto"/>
              <a:cs typeface="Roboto"/>
              <a:sym typeface="Roboto"/>
            </a:endParaRPr>
          </a:p>
          <a:p>
            <a:pPr marL="914400" lvl="1" indent="-431800" algn="just" rtl="0">
              <a:spcBef>
                <a:spcPts val="0"/>
              </a:spcBef>
              <a:spcAft>
                <a:spcPts val="0"/>
              </a:spcAft>
              <a:buClr>
                <a:schemeClr val="dk1"/>
              </a:buClr>
              <a:buSzPts val="3200"/>
              <a:buFont typeface="Roboto"/>
              <a:buChar char="➢"/>
            </a:pPr>
            <a:r>
              <a:rPr lang="en" sz="3200" dirty="0">
                <a:solidFill>
                  <a:schemeClr val="dk1"/>
                </a:solidFill>
                <a:highlight>
                  <a:srgbClr val="FFFFFF"/>
                </a:highlight>
                <a:latin typeface="+mn-lt"/>
                <a:ea typeface="Roboto"/>
                <a:cs typeface="Roboto"/>
                <a:sym typeface="Roboto"/>
              </a:rPr>
              <a:t>Receive an input, and transform it through a </a:t>
            </a:r>
            <a:r>
              <a:rPr lang="en" sz="3200" b="1" dirty="0">
                <a:solidFill>
                  <a:schemeClr val="dk1"/>
                </a:solidFill>
                <a:highlight>
                  <a:srgbClr val="FFFFFF"/>
                </a:highlight>
                <a:latin typeface="+mn-lt"/>
                <a:ea typeface="Roboto"/>
                <a:cs typeface="Roboto"/>
                <a:sym typeface="Roboto"/>
              </a:rPr>
              <a:t>series of hidden layers</a:t>
            </a:r>
            <a:r>
              <a:rPr lang="en" sz="3200" dirty="0">
                <a:solidFill>
                  <a:schemeClr val="dk1"/>
                </a:solidFill>
                <a:highlight>
                  <a:srgbClr val="FFFFFF"/>
                </a:highlight>
                <a:latin typeface="+mn-lt"/>
                <a:ea typeface="Roboto"/>
                <a:cs typeface="Roboto"/>
                <a:sym typeface="Roboto"/>
              </a:rPr>
              <a:t>.</a:t>
            </a:r>
            <a:endParaRPr sz="3200" dirty="0">
              <a:solidFill>
                <a:schemeClr val="dk1"/>
              </a:solidFill>
              <a:highlight>
                <a:srgbClr val="FFFFFF"/>
              </a:highlight>
              <a:latin typeface="+mn-lt"/>
              <a:ea typeface="Roboto"/>
              <a:cs typeface="Roboto"/>
              <a:sym typeface="Roboto"/>
            </a:endParaRPr>
          </a:p>
          <a:p>
            <a:pPr marL="914400" lvl="1" indent="-431800" algn="just" rtl="0">
              <a:spcBef>
                <a:spcPts val="0"/>
              </a:spcBef>
              <a:spcAft>
                <a:spcPts val="0"/>
              </a:spcAft>
              <a:buClr>
                <a:schemeClr val="dk1"/>
              </a:buClr>
              <a:buSzPts val="3200"/>
              <a:buFont typeface="Roboto"/>
              <a:buChar char="➢"/>
            </a:pPr>
            <a:r>
              <a:rPr lang="en" sz="3200" dirty="0">
                <a:solidFill>
                  <a:schemeClr val="dk1"/>
                </a:solidFill>
                <a:highlight>
                  <a:srgbClr val="FFFFFF"/>
                </a:highlight>
                <a:latin typeface="+mn-lt"/>
                <a:ea typeface="Roboto"/>
                <a:cs typeface="Roboto"/>
                <a:sym typeface="Roboto"/>
              </a:rPr>
              <a:t>Each neuron is </a:t>
            </a:r>
            <a:r>
              <a:rPr lang="en" sz="3200" b="1" dirty="0">
                <a:solidFill>
                  <a:schemeClr val="dk1"/>
                </a:solidFill>
                <a:highlight>
                  <a:srgbClr val="FFFFFF"/>
                </a:highlight>
                <a:latin typeface="+mn-lt"/>
                <a:ea typeface="Roboto"/>
                <a:cs typeface="Roboto"/>
                <a:sym typeface="Roboto"/>
              </a:rPr>
              <a:t>fully connected</a:t>
            </a:r>
            <a:r>
              <a:rPr lang="en" sz="3200" dirty="0">
                <a:solidFill>
                  <a:schemeClr val="dk1"/>
                </a:solidFill>
                <a:highlight>
                  <a:srgbClr val="FFFFFF"/>
                </a:highlight>
                <a:latin typeface="+mn-lt"/>
                <a:ea typeface="Roboto"/>
                <a:cs typeface="Roboto"/>
                <a:sym typeface="Roboto"/>
              </a:rPr>
              <a:t> to </a:t>
            </a:r>
            <a:r>
              <a:rPr lang="en" sz="3200" b="1" dirty="0">
                <a:solidFill>
                  <a:schemeClr val="dk1"/>
                </a:solidFill>
                <a:highlight>
                  <a:srgbClr val="FFFFFF"/>
                </a:highlight>
                <a:latin typeface="+mn-lt"/>
                <a:ea typeface="Roboto"/>
                <a:cs typeface="Roboto"/>
                <a:sym typeface="Roboto"/>
              </a:rPr>
              <a:t>all neurons</a:t>
            </a:r>
            <a:r>
              <a:rPr lang="en" sz="3200" dirty="0">
                <a:solidFill>
                  <a:schemeClr val="dk1"/>
                </a:solidFill>
                <a:highlight>
                  <a:srgbClr val="FFFFFF"/>
                </a:highlight>
                <a:latin typeface="+mn-lt"/>
                <a:ea typeface="Roboto"/>
                <a:cs typeface="Roboto"/>
                <a:sym typeface="Roboto"/>
              </a:rPr>
              <a:t> in </a:t>
            </a:r>
            <a:r>
              <a:rPr lang="en" sz="3200" b="1" dirty="0">
                <a:solidFill>
                  <a:schemeClr val="dk1"/>
                </a:solidFill>
                <a:highlight>
                  <a:srgbClr val="FFFFFF"/>
                </a:highlight>
                <a:latin typeface="+mn-lt"/>
                <a:ea typeface="Roboto"/>
                <a:cs typeface="Roboto"/>
                <a:sym typeface="Roboto"/>
              </a:rPr>
              <a:t>previous layer</a:t>
            </a:r>
            <a:r>
              <a:rPr lang="en" sz="3200" dirty="0">
                <a:solidFill>
                  <a:schemeClr val="dk1"/>
                </a:solidFill>
                <a:highlight>
                  <a:srgbClr val="FFFFFF"/>
                </a:highlight>
                <a:latin typeface="+mn-lt"/>
                <a:ea typeface="Roboto"/>
                <a:cs typeface="Roboto"/>
                <a:sym typeface="Roboto"/>
              </a:rPr>
              <a:t>.</a:t>
            </a:r>
            <a:endParaRPr sz="3200" dirty="0">
              <a:solidFill>
                <a:schemeClr val="dk1"/>
              </a:solidFill>
              <a:highlight>
                <a:srgbClr val="FFFFFF"/>
              </a:highlight>
              <a:latin typeface="+mn-lt"/>
              <a:ea typeface="Roboto"/>
              <a:cs typeface="Roboto"/>
              <a:sym typeface="Roboto"/>
            </a:endParaRPr>
          </a:p>
          <a:p>
            <a:pPr marL="914400" lvl="1" indent="-431800" algn="just" rtl="0">
              <a:spcBef>
                <a:spcPts val="0"/>
              </a:spcBef>
              <a:spcAft>
                <a:spcPts val="0"/>
              </a:spcAft>
              <a:buClr>
                <a:schemeClr val="dk1"/>
              </a:buClr>
              <a:buSzPts val="3200"/>
              <a:buFont typeface="Roboto"/>
              <a:buChar char="➢"/>
            </a:pPr>
            <a:r>
              <a:rPr lang="en" sz="3200" dirty="0">
                <a:solidFill>
                  <a:schemeClr val="dk1"/>
                </a:solidFill>
                <a:highlight>
                  <a:srgbClr val="FFFFFF"/>
                </a:highlight>
                <a:latin typeface="+mn-lt"/>
                <a:ea typeface="Roboto"/>
                <a:cs typeface="Roboto"/>
                <a:sym typeface="Roboto"/>
              </a:rPr>
              <a:t>Last </a:t>
            </a:r>
            <a:r>
              <a:rPr lang="en" sz="3200" b="1" dirty="0">
                <a:solidFill>
                  <a:schemeClr val="dk1"/>
                </a:solidFill>
                <a:highlight>
                  <a:srgbClr val="FFFFFF"/>
                </a:highlight>
                <a:latin typeface="+mn-lt"/>
                <a:ea typeface="Roboto"/>
                <a:cs typeface="Roboto"/>
                <a:sym typeface="Roboto"/>
              </a:rPr>
              <a:t>full-connected layer</a:t>
            </a:r>
            <a:r>
              <a:rPr lang="en" sz="3200" dirty="0">
                <a:solidFill>
                  <a:schemeClr val="dk1"/>
                </a:solidFill>
                <a:highlight>
                  <a:srgbClr val="FFFFFF"/>
                </a:highlight>
                <a:latin typeface="+mn-lt"/>
                <a:ea typeface="Roboto"/>
                <a:cs typeface="Roboto"/>
                <a:sym typeface="Roboto"/>
              </a:rPr>
              <a:t> is called the “</a:t>
            </a:r>
            <a:r>
              <a:rPr lang="en" sz="3200" b="1" dirty="0">
                <a:solidFill>
                  <a:schemeClr val="dk1"/>
                </a:solidFill>
                <a:highlight>
                  <a:srgbClr val="FFFFFF"/>
                </a:highlight>
                <a:latin typeface="+mn-lt"/>
                <a:ea typeface="Roboto"/>
                <a:cs typeface="Roboto"/>
                <a:sym typeface="Roboto"/>
              </a:rPr>
              <a:t>output layer</a:t>
            </a:r>
            <a:r>
              <a:rPr lang="en" sz="3200" dirty="0">
                <a:solidFill>
                  <a:schemeClr val="dk1"/>
                </a:solidFill>
                <a:highlight>
                  <a:srgbClr val="FFFFFF"/>
                </a:highlight>
                <a:latin typeface="+mn-lt"/>
                <a:ea typeface="Roboto"/>
                <a:cs typeface="Roboto"/>
                <a:sym typeface="Roboto"/>
              </a:rPr>
              <a:t>” (represents the </a:t>
            </a:r>
            <a:r>
              <a:rPr lang="en" sz="3200" b="1" dirty="0">
                <a:solidFill>
                  <a:schemeClr val="dk1"/>
                </a:solidFill>
                <a:highlight>
                  <a:srgbClr val="FFFFFF"/>
                </a:highlight>
                <a:latin typeface="+mn-lt"/>
                <a:ea typeface="Roboto"/>
                <a:cs typeface="Roboto"/>
                <a:sym typeface="Roboto"/>
              </a:rPr>
              <a:t>class scores</a:t>
            </a:r>
            <a:r>
              <a:rPr lang="en" sz="3200" dirty="0">
                <a:solidFill>
                  <a:schemeClr val="dk1"/>
                </a:solidFill>
                <a:highlight>
                  <a:srgbClr val="FFFFFF"/>
                </a:highlight>
                <a:latin typeface="+mn-lt"/>
                <a:ea typeface="Roboto"/>
                <a:cs typeface="Roboto"/>
                <a:sym typeface="Roboto"/>
              </a:rPr>
              <a:t> in classification task)</a:t>
            </a:r>
            <a:endParaRPr sz="3200" dirty="0">
              <a:solidFill>
                <a:schemeClr val="dk1"/>
              </a:solidFill>
              <a:highlight>
                <a:srgbClr val="FFFFFF"/>
              </a:highlight>
              <a:latin typeface="+mn-lt"/>
              <a:ea typeface="Roboto"/>
              <a:cs typeface="Roboto"/>
              <a:sym typeface="Roboto"/>
            </a:endParaRPr>
          </a:p>
        </p:txBody>
      </p:sp>
      <p:sp>
        <p:nvSpPr>
          <p:cNvPr id="951" name="Google Shape;951;p58"/>
          <p:cNvSpPr txBox="1"/>
          <p:nvPr/>
        </p:nvSpPr>
        <p:spPr>
          <a:xfrm>
            <a:off x="3391525" y="9646175"/>
            <a:ext cx="9031500"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https://www.pyimagesearch.com/wp-content/uploads/2016/08/simple_neural_network_header-768x377.jpg</a:t>
            </a:r>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26</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60"/>
          <p:cNvSpPr txBox="1">
            <a:spLocks noGrp="1"/>
          </p:cNvSpPr>
          <p:nvPr>
            <p:ph type="title"/>
          </p:nvPr>
        </p:nvSpPr>
        <p:spPr>
          <a:prstGeom prst="rect">
            <a:avLst/>
          </a:prstGeom>
        </p:spPr>
        <p:txBody>
          <a:bodyPr spcFirstLastPara="1" wrap="square" lIns="176750" tIns="176750" rIns="176750" bIns="176750" anchor="ctr" anchorCtr="0">
            <a:noAutofit/>
          </a:bodyPr>
          <a:lstStyle/>
          <a:p>
            <a:pPr marL="0" lvl="0" indent="0" algn="ctr" rtl="0">
              <a:spcBef>
                <a:spcPts val="0"/>
              </a:spcBef>
              <a:spcAft>
                <a:spcPts val="0"/>
              </a:spcAft>
              <a:buNone/>
            </a:pPr>
            <a:r>
              <a:rPr lang="en" dirty="0">
                <a:latin typeface="+mj-lt"/>
              </a:rPr>
              <a:t>Convolution Neural Networks</a:t>
            </a:r>
            <a:endParaRPr dirty="0">
              <a:latin typeface="+mj-lt"/>
            </a:endParaRPr>
          </a:p>
        </p:txBody>
      </p:sp>
      <p:grpSp>
        <p:nvGrpSpPr>
          <p:cNvPr id="981" name="Google Shape;981;p60"/>
          <p:cNvGrpSpPr/>
          <p:nvPr/>
        </p:nvGrpSpPr>
        <p:grpSpPr>
          <a:xfrm>
            <a:off x="287177" y="700657"/>
            <a:ext cx="815487" cy="782322"/>
            <a:chOff x="5233525" y="4954450"/>
            <a:chExt cx="538275" cy="516350"/>
          </a:xfrm>
        </p:grpSpPr>
        <p:sp>
          <p:nvSpPr>
            <p:cNvPr id="982" name="Google Shape;982;p60"/>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83" name="Google Shape;983;p60"/>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84" name="Google Shape;984;p60"/>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85" name="Google Shape;985;p60"/>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86" name="Google Shape;986;p60"/>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87" name="Google Shape;987;p60"/>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88" name="Google Shape;988;p60"/>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89" name="Google Shape;989;p60"/>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90" name="Google Shape;990;p60"/>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91" name="Google Shape;991;p60"/>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92" name="Google Shape;992;p60"/>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sp>
        <p:nvSpPr>
          <p:cNvPr id="993" name="Google Shape;993;p60"/>
          <p:cNvSpPr txBox="1"/>
          <p:nvPr/>
        </p:nvSpPr>
        <p:spPr>
          <a:xfrm>
            <a:off x="473200" y="2212314"/>
            <a:ext cx="12866400" cy="3909000"/>
          </a:xfrm>
          <a:prstGeom prst="rect">
            <a:avLst/>
          </a:prstGeom>
          <a:noFill/>
          <a:ln>
            <a:noFill/>
          </a:ln>
        </p:spPr>
        <p:txBody>
          <a:bodyPr spcFirstLastPara="1" wrap="square" lIns="91425" tIns="91425" rIns="91425" bIns="91425" anchor="t" anchorCtr="0">
            <a:noAutofit/>
          </a:bodyPr>
          <a:lstStyle/>
          <a:p>
            <a:pPr marL="457200" lvl="0" indent="-431800" algn="just" rtl="0">
              <a:spcBef>
                <a:spcPts val="0"/>
              </a:spcBef>
              <a:spcAft>
                <a:spcPts val="0"/>
              </a:spcAft>
              <a:buClr>
                <a:srgbClr val="222222"/>
              </a:buClr>
              <a:buSzPts val="3200"/>
              <a:buFont typeface="Roboto Condensed"/>
              <a:buChar char="❖"/>
            </a:pPr>
            <a:r>
              <a:rPr lang="en" sz="3200" b="1" i="1" dirty="0">
                <a:solidFill>
                  <a:srgbClr val="222222"/>
                </a:solidFill>
                <a:highlight>
                  <a:srgbClr val="FFFFFF"/>
                </a:highlight>
                <a:latin typeface="+mn-lt"/>
                <a:ea typeface="Roboto Condensed"/>
                <a:cs typeface="Roboto Condensed"/>
                <a:sym typeface="Roboto Condensed"/>
              </a:rPr>
              <a:t>Convolution Neural Networks (ConvNets)</a:t>
            </a:r>
            <a:endParaRPr sz="3200" b="1" i="1" dirty="0">
              <a:solidFill>
                <a:srgbClr val="222222"/>
              </a:solidFill>
              <a:highlight>
                <a:srgbClr val="FFFFFF"/>
              </a:highlight>
              <a:latin typeface="+mn-lt"/>
              <a:ea typeface="Roboto Condensed"/>
              <a:cs typeface="Roboto Condensed"/>
              <a:sym typeface="Roboto Condensed"/>
            </a:endParaRPr>
          </a:p>
          <a:p>
            <a:pPr marL="914400" lvl="1" indent="-431800" algn="just" rtl="0">
              <a:spcBef>
                <a:spcPts val="0"/>
              </a:spcBef>
              <a:spcAft>
                <a:spcPts val="0"/>
              </a:spcAft>
              <a:buClr>
                <a:schemeClr val="dk1"/>
              </a:buClr>
              <a:buSzPts val="3200"/>
              <a:buFont typeface="Roboto Condensed"/>
              <a:buChar char="➢"/>
            </a:pPr>
            <a:r>
              <a:rPr lang="en" sz="3200" b="1" dirty="0">
                <a:solidFill>
                  <a:schemeClr val="dk1"/>
                </a:solidFill>
                <a:highlight>
                  <a:srgbClr val="FFFFFF"/>
                </a:highlight>
                <a:latin typeface="+mn-lt"/>
                <a:ea typeface="Roboto Condensed"/>
                <a:cs typeface="Roboto Condensed"/>
                <a:sym typeface="Roboto Condensed"/>
              </a:rPr>
              <a:t>A </a:t>
            </a:r>
            <a:r>
              <a:rPr lang="en" sz="3200" dirty="0">
                <a:solidFill>
                  <a:schemeClr val="dk1"/>
                </a:solidFill>
                <a:highlight>
                  <a:srgbClr val="FFFFFF"/>
                </a:highlight>
                <a:latin typeface="+mn-lt"/>
                <a:ea typeface="Roboto Condensed"/>
                <a:cs typeface="Roboto Condensed"/>
                <a:sym typeface="Roboto Condensed"/>
              </a:rPr>
              <a:t>class of deep, feed-forward artificial neural networks.</a:t>
            </a:r>
            <a:endParaRPr sz="3200" dirty="0">
              <a:solidFill>
                <a:schemeClr val="dk1"/>
              </a:solidFill>
              <a:highlight>
                <a:srgbClr val="FFFFFF"/>
              </a:highlight>
              <a:latin typeface="+mn-lt"/>
              <a:ea typeface="Roboto Condensed"/>
              <a:cs typeface="Roboto Condensed"/>
              <a:sym typeface="Roboto Condensed"/>
            </a:endParaRPr>
          </a:p>
          <a:p>
            <a:pPr marL="914400" lvl="1" indent="-431800" algn="just" rtl="0">
              <a:spcBef>
                <a:spcPts val="0"/>
              </a:spcBef>
              <a:spcAft>
                <a:spcPts val="0"/>
              </a:spcAft>
              <a:buClr>
                <a:schemeClr val="dk1"/>
              </a:buClr>
              <a:buSzPts val="3200"/>
              <a:buFont typeface="Roboto"/>
              <a:buChar char="➢"/>
            </a:pPr>
            <a:r>
              <a:rPr lang="en" sz="3200" b="1" dirty="0">
                <a:solidFill>
                  <a:schemeClr val="dk1"/>
                </a:solidFill>
                <a:latin typeface="+mn-lt"/>
                <a:ea typeface="Roboto Condensed"/>
                <a:cs typeface="Roboto Condensed"/>
                <a:sym typeface="Roboto Condensed"/>
              </a:rPr>
              <a:t>Neurons</a:t>
            </a:r>
            <a:r>
              <a:rPr lang="en" sz="3200" dirty="0">
                <a:solidFill>
                  <a:schemeClr val="dk1"/>
                </a:solidFill>
                <a:latin typeface="+mn-lt"/>
                <a:ea typeface="Roboto Condensed Light"/>
                <a:cs typeface="Roboto Condensed Light"/>
                <a:sym typeface="Roboto Condensed Light"/>
              </a:rPr>
              <a:t> that have </a:t>
            </a:r>
            <a:r>
              <a:rPr lang="en" sz="3200" b="1" dirty="0">
                <a:solidFill>
                  <a:schemeClr val="dk1"/>
                </a:solidFill>
                <a:latin typeface="+mn-lt"/>
                <a:ea typeface="Roboto Condensed"/>
                <a:cs typeface="Roboto Condensed"/>
                <a:sym typeface="Roboto Condensed"/>
              </a:rPr>
              <a:t>learnable weights</a:t>
            </a:r>
            <a:r>
              <a:rPr lang="en" sz="3200" dirty="0">
                <a:solidFill>
                  <a:schemeClr val="dk1"/>
                </a:solidFill>
                <a:latin typeface="+mn-lt"/>
                <a:ea typeface="Roboto Condensed Light"/>
                <a:cs typeface="Roboto Condensed Light"/>
                <a:sym typeface="Roboto Condensed Light"/>
              </a:rPr>
              <a:t> and </a:t>
            </a:r>
            <a:r>
              <a:rPr lang="en" sz="3200" b="1" dirty="0">
                <a:solidFill>
                  <a:schemeClr val="dk1"/>
                </a:solidFill>
                <a:latin typeface="+mn-lt"/>
                <a:ea typeface="Roboto Condensed"/>
                <a:cs typeface="Roboto Condensed"/>
                <a:sym typeface="Roboto Condensed"/>
              </a:rPr>
              <a:t>biases</a:t>
            </a:r>
            <a:endParaRPr sz="3200" b="1" dirty="0">
              <a:solidFill>
                <a:schemeClr val="dk1"/>
              </a:solidFill>
              <a:highlight>
                <a:srgbClr val="FFFFFF"/>
              </a:highlight>
              <a:latin typeface="+mn-lt"/>
              <a:ea typeface="Roboto Condensed"/>
              <a:cs typeface="Roboto Condensed"/>
              <a:sym typeface="Roboto Condensed"/>
            </a:endParaRPr>
          </a:p>
          <a:p>
            <a:pPr marL="914400" lvl="1" indent="-431800" algn="just" rtl="0">
              <a:spcBef>
                <a:spcPts val="0"/>
              </a:spcBef>
              <a:spcAft>
                <a:spcPts val="0"/>
              </a:spcAft>
              <a:buClr>
                <a:schemeClr val="dk1"/>
              </a:buClr>
              <a:buSzPts val="3200"/>
              <a:buFont typeface="Roboto Condensed"/>
              <a:buChar char="➢"/>
            </a:pPr>
            <a:r>
              <a:rPr lang="en" sz="3200" dirty="0">
                <a:solidFill>
                  <a:schemeClr val="dk1"/>
                </a:solidFill>
                <a:highlight>
                  <a:srgbClr val="FFFFFF"/>
                </a:highlight>
                <a:latin typeface="+mn-lt"/>
                <a:ea typeface="Roboto Condensed"/>
                <a:cs typeface="Roboto Condensed"/>
                <a:sym typeface="Roboto Condensed"/>
              </a:rPr>
              <a:t>The hidden layers: </a:t>
            </a:r>
            <a:r>
              <a:rPr lang="en" sz="3200" b="1" dirty="0">
                <a:solidFill>
                  <a:schemeClr val="dk1"/>
                </a:solidFill>
                <a:highlight>
                  <a:srgbClr val="FFFFFF"/>
                </a:highlight>
                <a:latin typeface="+mn-lt"/>
                <a:ea typeface="Roboto Condensed"/>
                <a:cs typeface="Roboto Condensed"/>
                <a:sym typeface="Roboto Condensed"/>
              </a:rPr>
              <a:t>convolutional layers</a:t>
            </a:r>
            <a:r>
              <a:rPr lang="en" sz="3200" dirty="0">
                <a:solidFill>
                  <a:schemeClr val="dk1"/>
                </a:solidFill>
                <a:highlight>
                  <a:srgbClr val="FFFFFF"/>
                </a:highlight>
                <a:latin typeface="+mn-lt"/>
                <a:ea typeface="Roboto Condensed"/>
                <a:cs typeface="Roboto Condensed"/>
                <a:sym typeface="Roboto Condensed"/>
              </a:rPr>
              <a:t>, </a:t>
            </a:r>
            <a:r>
              <a:rPr lang="en" sz="3200" b="1" dirty="0">
                <a:solidFill>
                  <a:schemeClr val="dk1"/>
                </a:solidFill>
                <a:highlight>
                  <a:srgbClr val="FFFFFF"/>
                </a:highlight>
                <a:latin typeface="+mn-lt"/>
                <a:ea typeface="Roboto Condensed"/>
                <a:cs typeface="Roboto Condensed"/>
                <a:sym typeface="Roboto Condensed"/>
              </a:rPr>
              <a:t>pooling layers</a:t>
            </a:r>
            <a:r>
              <a:rPr lang="en" sz="3200" dirty="0">
                <a:solidFill>
                  <a:schemeClr val="dk1"/>
                </a:solidFill>
                <a:highlight>
                  <a:srgbClr val="FFFFFF"/>
                </a:highlight>
                <a:latin typeface="+mn-lt"/>
                <a:ea typeface="Roboto Condensed"/>
                <a:cs typeface="Roboto Condensed"/>
                <a:sym typeface="Roboto Condensed"/>
              </a:rPr>
              <a:t>, </a:t>
            </a:r>
            <a:r>
              <a:rPr lang="en" sz="3200" b="1" dirty="0">
                <a:solidFill>
                  <a:schemeClr val="dk1"/>
                </a:solidFill>
                <a:highlight>
                  <a:srgbClr val="FFFFFF"/>
                </a:highlight>
                <a:latin typeface="+mn-lt"/>
                <a:ea typeface="Roboto Condensed"/>
                <a:cs typeface="Roboto Condensed"/>
                <a:sym typeface="Roboto Condensed"/>
              </a:rPr>
              <a:t>fully connected layers</a:t>
            </a:r>
            <a:r>
              <a:rPr lang="en" sz="3200" dirty="0">
                <a:solidFill>
                  <a:schemeClr val="dk1"/>
                </a:solidFill>
                <a:highlight>
                  <a:srgbClr val="FFFFFF"/>
                </a:highlight>
                <a:latin typeface="+mn-lt"/>
                <a:ea typeface="Roboto Condensed"/>
                <a:cs typeface="Roboto Condensed"/>
                <a:sym typeface="Roboto Condensed"/>
              </a:rPr>
              <a:t> and </a:t>
            </a:r>
            <a:r>
              <a:rPr lang="en" sz="3200" b="1" dirty="0">
                <a:solidFill>
                  <a:schemeClr val="dk1"/>
                </a:solidFill>
                <a:highlight>
                  <a:srgbClr val="FFFFFF"/>
                </a:highlight>
                <a:latin typeface="+mn-lt"/>
                <a:ea typeface="Roboto Condensed"/>
                <a:cs typeface="Roboto Condensed"/>
                <a:sym typeface="Roboto Condensed"/>
              </a:rPr>
              <a:t>normalization layers</a:t>
            </a:r>
            <a:r>
              <a:rPr lang="en" sz="3200" dirty="0">
                <a:solidFill>
                  <a:schemeClr val="dk1"/>
                </a:solidFill>
                <a:highlight>
                  <a:srgbClr val="FFFFFF"/>
                </a:highlight>
                <a:latin typeface="+mn-lt"/>
                <a:ea typeface="Roboto Condensed"/>
                <a:cs typeface="Roboto Condensed"/>
                <a:sym typeface="Roboto Condensed"/>
              </a:rPr>
              <a:t>.</a:t>
            </a:r>
            <a:endParaRPr sz="3200" dirty="0">
              <a:solidFill>
                <a:schemeClr val="dk1"/>
              </a:solidFill>
              <a:highlight>
                <a:srgbClr val="FFFFFF"/>
              </a:highlight>
              <a:latin typeface="+mn-lt"/>
              <a:ea typeface="Roboto Condensed"/>
              <a:cs typeface="Roboto Condensed"/>
              <a:sym typeface="Roboto Condensed"/>
            </a:endParaRPr>
          </a:p>
          <a:p>
            <a:pPr marL="914400" lvl="1" indent="-431800" algn="just" rtl="0">
              <a:spcBef>
                <a:spcPts val="0"/>
              </a:spcBef>
              <a:spcAft>
                <a:spcPts val="0"/>
              </a:spcAft>
              <a:buClr>
                <a:schemeClr val="dk1"/>
              </a:buClr>
              <a:buSzPts val="3200"/>
              <a:buFont typeface="Roboto Condensed"/>
              <a:buChar char="➢"/>
            </a:pPr>
            <a:r>
              <a:rPr lang="en" sz="3200" dirty="0">
                <a:solidFill>
                  <a:schemeClr val="dk1"/>
                </a:solidFill>
                <a:highlight>
                  <a:srgbClr val="FFFFFF"/>
                </a:highlight>
                <a:latin typeface="+mn-lt"/>
                <a:ea typeface="Roboto Condensed"/>
                <a:cs typeface="Roboto Condensed"/>
                <a:sym typeface="Roboto Condensed"/>
              </a:rPr>
              <a:t>The </a:t>
            </a:r>
            <a:r>
              <a:rPr lang="en" sz="3200" b="1" dirty="0">
                <a:solidFill>
                  <a:schemeClr val="dk1"/>
                </a:solidFill>
                <a:highlight>
                  <a:srgbClr val="FFFFFF"/>
                </a:highlight>
                <a:latin typeface="+mn-lt"/>
                <a:ea typeface="Roboto Condensed"/>
                <a:cs typeface="Roboto Condensed"/>
                <a:sym typeface="Roboto Condensed"/>
              </a:rPr>
              <a:t>features</a:t>
            </a:r>
            <a:r>
              <a:rPr lang="en" sz="3200" dirty="0">
                <a:solidFill>
                  <a:schemeClr val="dk1"/>
                </a:solidFill>
                <a:highlight>
                  <a:srgbClr val="FFFFFF"/>
                </a:highlight>
                <a:latin typeface="+mn-lt"/>
                <a:ea typeface="Roboto Condensed"/>
                <a:cs typeface="Roboto Condensed"/>
                <a:sym typeface="Roboto Condensed"/>
              </a:rPr>
              <a:t> are </a:t>
            </a:r>
            <a:r>
              <a:rPr lang="en" sz="3200" b="1" dirty="0">
                <a:solidFill>
                  <a:schemeClr val="dk1"/>
                </a:solidFill>
                <a:highlight>
                  <a:srgbClr val="FFFFFF"/>
                </a:highlight>
                <a:latin typeface="+mn-lt"/>
                <a:ea typeface="Roboto Condensed"/>
                <a:cs typeface="Roboto Condensed"/>
                <a:sym typeface="Roboto Condensed"/>
              </a:rPr>
              <a:t>learned directly</a:t>
            </a:r>
            <a:r>
              <a:rPr lang="en" sz="3200" dirty="0">
                <a:solidFill>
                  <a:schemeClr val="dk1"/>
                </a:solidFill>
                <a:highlight>
                  <a:srgbClr val="FFFFFF"/>
                </a:highlight>
                <a:latin typeface="+mn-lt"/>
                <a:ea typeface="Roboto Condensed"/>
                <a:cs typeface="Roboto Condensed"/>
                <a:sym typeface="Roboto Condensed"/>
              </a:rPr>
              <a:t> by the CNN.</a:t>
            </a:r>
            <a:endParaRPr sz="3200" dirty="0">
              <a:solidFill>
                <a:schemeClr val="dk1"/>
              </a:solidFill>
              <a:highlight>
                <a:srgbClr val="FFFFFF"/>
              </a:highlight>
              <a:latin typeface="+mn-lt"/>
              <a:ea typeface="Roboto Condensed"/>
              <a:cs typeface="Roboto Condensed"/>
              <a:sym typeface="Roboto Condensed"/>
            </a:endParaRPr>
          </a:p>
          <a:p>
            <a:pPr marL="914400" lvl="1" indent="-431800" algn="just" rtl="0">
              <a:spcBef>
                <a:spcPts val="0"/>
              </a:spcBef>
              <a:spcAft>
                <a:spcPts val="0"/>
              </a:spcAft>
              <a:buClr>
                <a:schemeClr val="dk1"/>
              </a:buClr>
              <a:buSzPts val="3200"/>
              <a:buFont typeface="Roboto Condensed"/>
              <a:buChar char="➢"/>
            </a:pPr>
            <a:r>
              <a:rPr lang="en" sz="3200" dirty="0">
                <a:solidFill>
                  <a:schemeClr val="dk1"/>
                </a:solidFill>
                <a:highlight>
                  <a:srgbClr val="FFFFFF"/>
                </a:highlight>
                <a:latin typeface="+mn-lt"/>
                <a:ea typeface="Roboto Condensed"/>
                <a:cs typeface="Roboto Condensed"/>
                <a:sym typeface="Roboto Condensed"/>
              </a:rPr>
              <a:t>CNNs </a:t>
            </a:r>
            <a:r>
              <a:rPr lang="en" sz="3200" b="1" dirty="0">
                <a:solidFill>
                  <a:schemeClr val="dk1"/>
                </a:solidFill>
                <a:highlight>
                  <a:srgbClr val="FFFFFF"/>
                </a:highlight>
                <a:latin typeface="+mn-lt"/>
                <a:ea typeface="Roboto Condensed"/>
                <a:cs typeface="Roboto Condensed"/>
                <a:sym typeface="Roboto Condensed"/>
              </a:rPr>
              <a:t>can be retrained</a:t>
            </a:r>
            <a:r>
              <a:rPr lang="en" sz="3200" dirty="0">
                <a:solidFill>
                  <a:schemeClr val="dk1"/>
                </a:solidFill>
                <a:highlight>
                  <a:srgbClr val="FFFFFF"/>
                </a:highlight>
                <a:latin typeface="+mn-lt"/>
                <a:ea typeface="Roboto Condensed"/>
                <a:cs typeface="Roboto Condensed"/>
                <a:sym typeface="Roboto Condensed"/>
              </a:rPr>
              <a:t> for new recognition tasks</a:t>
            </a:r>
            <a:endParaRPr sz="3200" dirty="0">
              <a:solidFill>
                <a:schemeClr val="dk1"/>
              </a:solidFill>
              <a:highlight>
                <a:srgbClr val="FFFFFF"/>
              </a:highlight>
              <a:latin typeface="+mn-lt"/>
              <a:ea typeface="Roboto Condensed"/>
              <a:cs typeface="Roboto Condensed"/>
              <a:sym typeface="Roboto Condensed"/>
            </a:endParaRPr>
          </a:p>
        </p:txBody>
      </p:sp>
      <p:pic>
        <p:nvPicPr>
          <p:cNvPr id="994" name="Google Shape;994;p60"/>
          <p:cNvPicPr preferRelativeResize="0"/>
          <p:nvPr/>
        </p:nvPicPr>
        <p:blipFill>
          <a:blip r:embed="rId3">
            <a:alphaModFix/>
          </a:blip>
          <a:stretch>
            <a:fillRect/>
          </a:stretch>
        </p:blipFill>
        <p:spPr>
          <a:xfrm>
            <a:off x="2530888" y="6703000"/>
            <a:ext cx="8024724" cy="2933225"/>
          </a:xfrm>
          <a:prstGeom prst="rect">
            <a:avLst/>
          </a:prstGeom>
          <a:noFill/>
          <a:ln>
            <a:noFill/>
          </a:ln>
        </p:spPr>
      </p:pic>
      <p:sp>
        <p:nvSpPr>
          <p:cNvPr id="995" name="Google Shape;995;p60"/>
          <p:cNvSpPr txBox="1"/>
          <p:nvPr/>
        </p:nvSpPr>
        <p:spPr>
          <a:xfrm>
            <a:off x="4248638" y="9777325"/>
            <a:ext cx="5640000" cy="299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https://adeshpande3.github.io/assets/Cover.png</a:t>
            </a:r>
            <a:endParaRPr/>
          </a:p>
        </p:txBody>
      </p:sp>
      <p:graphicFrame>
        <p:nvGraphicFramePr>
          <p:cNvPr id="996" name="Google Shape;996;p60"/>
          <p:cNvGraphicFramePr/>
          <p:nvPr>
            <p:extLst>
              <p:ext uri="{D42A27DB-BD31-4B8C-83A1-F6EECF244321}">
                <p14:modId xmlns:p14="http://schemas.microsoft.com/office/powerpoint/2010/main" val="215609281"/>
              </p:ext>
            </p:extLst>
          </p:nvPr>
        </p:nvGraphicFramePr>
        <p:xfrm>
          <a:off x="14000169" y="808204"/>
          <a:ext cx="2974800" cy="7973088"/>
        </p:xfrm>
        <a:graphic>
          <a:graphicData uri="http://schemas.openxmlformats.org/drawingml/2006/table">
            <a:tbl>
              <a:tblPr firstRow="1">
                <a:tableStyleId>{3B4B98B0-60AC-42C2-AFA5-B58CD77FA1E5}</a:tableStyleId>
              </a:tblPr>
              <a:tblGrid>
                <a:gridCol w="2974800">
                  <a:extLst>
                    <a:ext uri="{9D8B030D-6E8A-4147-A177-3AD203B41FA5}">
                      <a16:colId xmlns:a16="http://schemas.microsoft.com/office/drawing/2014/main" val="20000"/>
                    </a:ext>
                  </a:extLst>
                </a:gridCol>
              </a:tblGrid>
              <a:tr h="374925">
                <a:tc>
                  <a:txBody>
                    <a:bodyPr/>
                    <a:lstStyle/>
                    <a:p>
                      <a:pPr marL="0" lvl="0" indent="0" algn="ctr" rtl="0">
                        <a:lnSpc>
                          <a:spcPct val="115000"/>
                        </a:lnSpc>
                        <a:spcBef>
                          <a:spcPts val="0"/>
                        </a:spcBef>
                        <a:spcAft>
                          <a:spcPts val="0"/>
                        </a:spcAft>
                        <a:buNone/>
                      </a:pPr>
                      <a:r>
                        <a:rPr lang="en" sz="1800" dirty="0"/>
                        <a:t>CNN Configuration</a:t>
                      </a:r>
                      <a:endParaRPr sz="1800" dirty="0"/>
                    </a:p>
                  </a:txBody>
                  <a:tcPr marL="68575" marR="68575" marT="91425" marB="91425"/>
                </a:tc>
                <a:extLst>
                  <a:ext uri="{0D108BD9-81ED-4DB2-BD59-A6C34878D82A}">
                    <a16:rowId xmlns:a16="http://schemas.microsoft.com/office/drawing/2014/main" val="10000"/>
                  </a:ext>
                </a:extLst>
              </a:tr>
              <a:tr h="238000">
                <a:tc>
                  <a:txBody>
                    <a:bodyPr/>
                    <a:lstStyle/>
                    <a:p>
                      <a:pPr marL="0" lvl="0" indent="0" algn="ctr" rtl="0">
                        <a:lnSpc>
                          <a:spcPct val="115000"/>
                        </a:lnSpc>
                        <a:spcBef>
                          <a:spcPts val="0"/>
                        </a:spcBef>
                        <a:spcAft>
                          <a:spcPts val="0"/>
                        </a:spcAft>
                        <a:buNone/>
                      </a:pPr>
                      <a:r>
                        <a:rPr lang="en" sz="1800" dirty="0"/>
                        <a:t>Input</a:t>
                      </a:r>
                      <a:endParaRPr sz="1800" dirty="0"/>
                    </a:p>
                  </a:txBody>
                  <a:tcPr marL="68575" marR="68575" marT="91425" marB="91425">
                    <a:solidFill>
                      <a:schemeClr val="bg2">
                        <a:lumMod val="20000"/>
                        <a:lumOff val="80000"/>
                      </a:schemeClr>
                    </a:solidFill>
                  </a:tcPr>
                </a:tc>
                <a:extLst>
                  <a:ext uri="{0D108BD9-81ED-4DB2-BD59-A6C34878D82A}">
                    <a16:rowId xmlns:a16="http://schemas.microsoft.com/office/drawing/2014/main" val="10001"/>
                  </a:ext>
                </a:extLst>
              </a:tr>
              <a:tr h="374925">
                <a:tc>
                  <a:txBody>
                    <a:bodyPr/>
                    <a:lstStyle/>
                    <a:p>
                      <a:pPr marL="0" lvl="0" indent="0" algn="ctr" rtl="0">
                        <a:lnSpc>
                          <a:spcPct val="115000"/>
                        </a:lnSpc>
                        <a:spcBef>
                          <a:spcPts val="0"/>
                        </a:spcBef>
                        <a:spcAft>
                          <a:spcPts val="0"/>
                        </a:spcAft>
                        <a:buNone/>
                      </a:pPr>
                      <a:r>
                        <a:rPr lang="en" sz="1800" dirty="0"/>
                        <a:t>Conv2D-32 ReLU</a:t>
                      </a:r>
                      <a:endParaRPr sz="1800" dirty="0"/>
                    </a:p>
                  </a:txBody>
                  <a:tcPr marL="68575" marR="68575" marT="91425" marB="91425">
                    <a:solidFill>
                      <a:schemeClr val="accent1">
                        <a:lumMod val="20000"/>
                        <a:lumOff val="80000"/>
                      </a:schemeClr>
                    </a:solidFill>
                  </a:tcPr>
                </a:tc>
                <a:extLst>
                  <a:ext uri="{0D108BD9-81ED-4DB2-BD59-A6C34878D82A}">
                    <a16:rowId xmlns:a16="http://schemas.microsoft.com/office/drawing/2014/main" val="10002"/>
                  </a:ext>
                </a:extLst>
              </a:tr>
              <a:tr h="238000">
                <a:tc>
                  <a:txBody>
                    <a:bodyPr/>
                    <a:lstStyle/>
                    <a:p>
                      <a:pPr marL="0" lvl="0" indent="0" algn="ctr" rtl="0">
                        <a:lnSpc>
                          <a:spcPct val="115000"/>
                        </a:lnSpc>
                        <a:spcBef>
                          <a:spcPts val="0"/>
                        </a:spcBef>
                        <a:spcAft>
                          <a:spcPts val="0"/>
                        </a:spcAft>
                        <a:buNone/>
                      </a:pPr>
                      <a:r>
                        <a:rPr lang="en" sz="1800" dirty="0"/>
                        <a:t>max-pooling</a:t>
                      </a:r>
                      <a:endParaRPr sz="1800" dirty="0"/>
                    </a:p>
                  </a:txBody>
                  <a:tcPr marL="68575" marR="68575" marT="91425" marB="91425">
                    <a:solidFill>
                      <a:schemeClr val="accent2">
                        <a:lumMod val="20000"/>
                        <a:lumOff val="80000"/>
                      </a:schemeClr>
                    </a:solidFill>
                  </a:tcPr>
                </a:tc>
                <a:extLst>
                  <a:ext uri="{0D108BD9-81ED-4DB2-BD59-A6C34878D82A}">
                    <a16:rowId xmlns:a16="http://schemas.microsoft.com/office/drawing/2014/main" val="10003"/>
                  </a:ext>
                </a:extLst>
              </a:tr>
              <a:tr h="374925">
                <a:tc>
                  <a:txBody>
                    <a:bodyPr/>
                    <a:lstStyle/>
                    <a:p>
                      <a:pPr marL="0" lvl="0" indent="0" algn="ctr" rtl="0">
                        <a:lnSpc>
                          <a:spcPct val="115000"/>
                        </a:lnSpc>
                        <a:spcBef>
                          <a:spcPts val="0"/>
                        </a:spcBef>
                        <a:spcAft>
                          <a:spcPts val="0"/>
                        </a:spcAft>
                        <a:buNone/>
                      </a:pPr>
                      <a:r>
                        <a:rPr lang="en" sz="1800" dirty="0"/>
                        <a:t>Conv2D-48 ReLU</a:t>
                      </a:r>
                      <a:endParaRPr sz="1800" dirty="0"/>
                    </a:p>
                  </a:txBody>
                  <a:tcPr marL="68575" marR="68575" marT="91425" marB="91425">
                    <a:solidFill>
                      <a:schemeClr val="accent1">
                        <a:lumMod val="20000"/>
                        <a:lumOff val="80000"/>
                      </a:schemeClr>
                    </a:solidFill>
                  </a:tcPr>
                </a:tc>
                <a:extLst>
                  <a:ext uri="{0D108BD9-81ED-4DB2-BD59-A6C34878D82A}">
                    <a16:rowId xmlns:a16="http://schemas.microsoft.com/office/drawing/2014/main" val="10004"/>
                  </a:ext>
                </a:extLst>
              </a:tr>
              <a:tr h="238000">
                <a:tc>
                  <a:txBody>
                    <a:bodyPr/>
                    <a:lstStyle/>
                    <a:p>
                      <a:pPr marL="0" lvl="0" indent="0" algn="ctr" rtl="0">
                        <a:lnSpc>
                          <a:spcPct val="115000"/>
                        </a:lnSpc>
                        <a:spcBef>
                          <a:spcPts val="0"/>
                        </a:spcBef>
                        <a:spcAft>
                          <a:spcPts val="0"/>
                        </a:spcAft>
                        <a:buNone/>
                      </a:pPr>
                      <a:r>
                        <a:rPr lang="en" sz="1800" dirty="0"/>
                        <a:t>max-pooling</a:t>
                      </a:r>
                      <a:endParaRPr sz="1800" dirty="0"/>
                    </a:p>
                  </a:txBody>
                  <a:tcPr marL="68575" marR="68575" marT="91425" marB="91425">
                    <a:solidFill>
                      <a:schemeClr val="accent2">
                        <a:lumMod val="20000"/>
                        <a:lumOff val="80000"/>
                      </a:schemeClr>
                    </a:solidFill>
                  </a:tcPr>
                </a:tc>
                <a:extLst>
                  <a:ext uri="{0D108BD9-81ED-4DB2-BD59-A6C34878D82A}">
                    <a16:rowId xmlns:a16="http://schemas.microsoft.com/office/drawing/2014/main" val="10005"/>
                  </a:ext>
                </a:extLst>
              </a:tr>
              <a:tr h="238000">
                <a:tc>
                  <a:txBody>
                    <a:bodyPr/>
                    <a:lstStyle/>
                    <a:p>
                      <a:pPr marL="0" lvl="0" indent="0" algn="ctr" rtl="0">
                        <a:lnSpc>
                          <a:spcPct val="115000"/>
                        </a:lnSpc>
                        <a:spcBef>
                          <a:spcPts val="0"/>
                        </a:spcBef>
                        <a:spcAft>
                          <a:spcPts val="0"/>
                        </a:spcAft>
                        <a:buNone/>
                      </a:pPr>
                      <a:r>
                        <a:rPr lang="en" sz="1800" dirty="0"/>
                        <a:t>Dropout</a:t>
                      </a:r>
                      <a:endParaRPr sz="1800" dirty="0"/>
                    </a:p>
                  </a:txBody>
                  <a:tcPr marL="68575" marR="68575" marT="91425" marB="91425">
                    <a:solidFill>
                      <a:schemeClr val="accent6">
                        <a:lumMod val="20000"/>
                        <a:lumOff val="80000"/>
                      </a:schemeClr>
                    </a:solidFill>
                  </a:tcPr>
                </a:tc>
                <a:extLst>
                  <a:ext uri="{0D108BD9-81ED-4DB2-BD59-A6C34878D82A}">
                    <a16:rowId xmlns:a16="http://schemas.microsoft.com/office/drawing/2014/main" val="10006"/>
                  </a:ext>
                </a:extLst>
              </a:tr>
              <a:tr h="374925">
                <a:tc>
                  <a:txBody>
                    <a:bodyPr/>
                    <a:lstStyle/>
                    <a:p>
                      <a:pPr marL="0" lvl="0" indent="0" algn="ctr" rtl="0">
                        <a:lnSpc>
                          <a:spcPct val="115000"/>
                        </a:lnSpc>
                        <a:spcBef>
                          <a:spcPts val="0"/>
                        </a:spcBef>
                        <a:spcAft>
                          <a:spcPts val="0"/>
                        </a:spcAft>
                        <a:buNone/>
                      </a:pPr>
                      <a:r>
                        <a:rPr lang="en" sz="1800" dirty="0"/>
                        <a:t>Conv2D-64 ReLU</a:t>
                      </a:r>
                      <a:endParaRPr sz="1800" dirty="0"/>
                    </a:p>
                  </a:txBody>
                  <a:tcPr marL="68575" marR="68575" marT="91425" marB="91425">
                    <a:solidFill>
                      <a:schemeClr val="accent1">
                        <a:lumMod val="20000"/>
                        <a:lumOff val="80000"/>
                      </a:schemeClr>
                    </a:solidFill>
                  </a:tcPr>
                </a:tc>
                <a:extLst>
                  <a:ext uri="{0D108BD9-81ED-4DB2-BD59-A6C34878D82A}">
                    <a16:rowId xmlns:a16="http://schemas.microsoft.com/office/drawing/2014/main" val="10007"/>
                  </a:ext>
                </a:extLst>
              </a:tr>
              <a:tr h="238000">
                <a:tc>
                  <a:txBody>
                    <a:bodyPr/>
                    <a:lstStyle/>
                    <a:p>
                      <a:pPr marL="0" lvl="0" indent="0" algn="ctr" rtl="0">
                        <a:lnSpc>
                          <a:spcPct val="115000"/>
                        </a:lnSpc>
                        <a:spcBef>
                          <a:spcPts val="0"/>
                        </a:spcBef>
                        <a:spcAft>
                          <a:spcPts val="0"/>
                        </a:spcAft>
                        <a:buNone/>
                      </a:pPr>
                      <a:r>
                        <a:rPr lang="en" sz="1800" dirty="0"/>
                        <a:t>max-pooling</a:t>
                      </a:r>
                      <a:endParaRPr sz="1800" dirty="0"/>
                    </a:p>
                  </a:txBody>
                  <a:tcPr marL="68575" marR="68575" marT="91425" marB="91425">
                    <a:solidFill>
                      <a:schemeClr val="accent2">
                        <a:lumMod val="20000"/>
                        <a:lumOff val="80000"/>
                      </a:schemeClr>
                    </a:solidFill>
                  </a:tcPr>
                </a:tc>
                <a:extLst>
                  <a:ext uri="{0D108BD9-81ED-4DB2-BD59-A6C34878D82A}">
                    <a16:rowId xmlns:a16="http://schemas.microsoft.com/office/drawing/2014/main" val="10008"/>
                  </a:ext>
                </a:extLst>
              </a:tr>
              <a:tr h="374925">
                <a:tc>
                  <a:txBody>
                    <a:bodyPr/>
                    <a:lstStyle/>
                    <a:p>
                      <a:pPr marL="0" lvl="0" indent="0" algn="ctr" rtl="0">
                        <a:lnSpc>
                          <a:spcPct val="115000"/>
                        </a:lnSpc>
                        <a:spcBef>
                          <a:spcPts val="0"/>
                        </a:spcBef>
                        <a:spcAft>
                          <a:spcPts val="0"/>
                        </a:spcAft>
                        <a:buNone/>
                      </a:pPr>
                      <a:r>
                        <a:rPr lang="en" sz="1800" dirty="0"/>
                        <a:t>Conv2D-96 ReLU</a:t>
                      </a:r>
                      <a:endParaRPr sz="1800" dirty="0"/>
                    </a:p>
                  </a:txBody>
                  <a:tcPr marL="68575" marR="68575" marT="91425" marB="91425">
                    <a:solidFill>
                      <a:schemeClr val="accent1">
                        <a:lumMod val="20000"/>
                        <a:lumOff val="80000"/>
                      </a:schemeClr>
                    </a:solidFill>
                  </a:tcPr>
                </a:tc>
                <a:extLst>
                  <a:ext uri="{0D108BD9-81ED-4DB2-BD59-A6C34878D82A}">
                    <a16:rowId xmlns:a16="http://schemas.microsoft.com/office/drawing/2014/main" val="10009"/>
                  </a:ext>
                </a:extLst>
              </a:tr>
              <a:tr h="238000">
                <a:tc>
                  <a:txBody>
                    <a:bodyPr/>
                    <a:lstStyle/>
                    <a:p>
                      <a:pPr marL="0" lvl="0" indent="0" algn="ctr" rtl="0">
                        <a:lnSpc>
                          <a:spcPct val="115000"/>
                        </a:lnSpc>
                        <a:spcBef>
                          <a:spcPts val="0"/>
                        </a:spcBef>
                        <a:spcAft>
                          <a:spcPts val="0"/>
                        </a:spcAft>
                        <a:buNone/>
                      </a:pPr>
                      <a:r>
                        <a:rPr lang="en" sz="1800" dirty="0"/>
                        <a:t>max-pooling</a:t>
                      </a:r>
                      <a:endParaRPr sz="1800" dirty="0"/>
                    </a:p>
                  </a:txBody>
                  <a:tcPr marL="68575" marR="68575" marT="91425" marB="91425">
                    <a:solidFill>
                      <a:schemeClr val="accent2">
                        <a:lumMod val="20000"/>
                        <a:lumOff val="80000"/>
                      </a:schemeClr>
                    </a:solidFill>
                  </a:tcPr>
                </a:tc>
                <a:extLst>
                  <a:ext uri="{0D108BD9-81ED-4DB2-BD59-A6C34878D82A}">
                    <a16:rowId xmlns:a16="http://schemas.microsoft.com/office/drawing/2014/main" val="10010"/>
                  </a:ext>
                </a:extLst>
              </a:tr>
              <a:tr h="238000">
                <a:tc>
                  <a:txBody>
                    <a:bodyPr/>
                    <a:lstStyle/>
                    <a:p>
                      <a:pPr marL="0" lvl="0" indent="0" algn="ctr" rtl="0">
                        <a:lnSpc>
                          <a:spcPct val="115000"/>
                        </a:lnSpc>
                        <a:spcBef>
                          <a:spcPts val="0"/>
                        </a:spcBef>
                        <a:spcAft>
                          <a:spcPts val="0"/>
                        </a:spcAft>
                        <a:buNone/>
                      </a:pPr>
                      <a:r>
                        <a:rPr lang="en" sz="1800" dirty="0"/>
                        <a:t>Dropout</a:t>
                      </a:r>
                      <a:endParaRPr sz="1800" dirty="0"/>
                    </a:p>
                  </a:txBody>
                  <a:tcPr marL="68575" marR="68575" marT="91425" marB="91425">
                    <a:solidFill>
                      <a:schemeClr val="accent6">
                        <a:lumMod val="20000"/>
                        <a:lumOff val="80000"/>
                      </a:schemeClr>
                    </a:solidFill>
                  </a:tcPr>
                </a:tc>
                <a:extLst>
                  <a:ext uri="{0D108BD9-81ED-4DB2-BD59-A6C34878D82A}">
                    <a16:rowId xmlns:a16="http://schemas.microsoft.com/office/drawing/2014/main" val="10011"/>
                  </a:ext>
                </a:extLst>
              </a:tr>
              <a:tr h="238000">
                <a:tc>
                  <a:txBody>
                    <a:bodyPr/>
                    <a:lstStyle/>
                    <a:p>
                      <a:pPr marL="0" lvl="0" indent="0" algn="ctr" rtl="0">
                        <a:lnSpc>
                          <a:spcPct val="115000"/>
                        </a:lnSpc>
                        <a:spcBef>
                          <a:spcPts val="0"/>
                        </a:spcBef>
                        <a:spcAft>
                          <a:spcPts val="0"/>
                        </a:spcAft>
                        <a:buNone/>
                      </a:pPr>
                      <a:r>
                        <a:rPr lang="en" sz="1800" dirty="0"/>
                        <a:t>Flatten</a:t>
                      </a:r>
                      <a:endParaRPr sz="1800" dirty="0"/>
                    </a:p>
                  </a:txBody>
                  <a:tcPr marL="68575" marR="68575" marT="91425" marB="91425">
                    <a:solidFill>
                      <a:schemeClr val="accent5">
                        <a:lumMod val="20000"/>
                        <a:lumOff val="80000"/>
                      </a:schemeClr>
                    </a:solidFill>
                  </a:tcPr>
                </a:tc>
                <a:extLst>
                  <a:ext uri="{0D108BD9-81ED-4DB2-BD59-A6C34878D82A}">
                    <a16:rowId xmlns:a16="http://schemas.microsoft.com/office/drawing/2014/main" val="10012"/>
                  </a:ext>
                </a:extLst>
              </a:tr>
              <a:tr h="238000">
                <a:tc>
                  <a:txBody>
                    <a:bodyPr/>
                    <a:lstStyle/>
                    <a:p>
                      <a:pPr marL="0" lvl="0" indent="0" algn="ctr" rtl="0">
                        <a:lnSpc>
                          <a:spcPct val="115000"/>
                        </a:lnSpc>
                        <a:spcBef>
                          <a:spcPts val="0"/>
                        </a:spcBef>
                        <a:spcAft>
                          <a:spcPts val="0"/>
                        </a:spcAft>
                        <a:buNone/>
                      </a:pPr>
                      <a:r>
                        <a:rPr lang="en" sz="1800" dirty="0"/>
                        <a:t>Dense-256</a:t>
                      </a:r>
                      <a:endParaRPr sz="1800" dirty="0"/>
                    </a:p>
                  </a:txBody>
                  <a:tcPr marL="68575" marR="68575" marT="91425" marB="91425">
                    <a:solidFill>
                      <a:schemeClr val="accent3">
                        <a:lumMod val="20000"/>
                        <a:lumOff val="80000"/>
                      </a:schemeClr>
                    </a:solidFill>
                  </a:tcPr>
                </a:tc>
                <a:extLst>
                  <a:ext uri="{0D108BD9-81ED-4DB2-BD59-A6C34878D82A}">
                    <a16:rowId xmlns:a16="http://schemas.microsoft.com/office/drawing/2014/main" val="10013"/>
                  </a:ext>
                </a:extLst>
              </a:tr>
              <a:tr h="238000">
                <a:tc>
                  <a:txBody>
                    <a:bodyPr/>
                    <a:lstStyle/>
                    <a:p>
                      <a:pPr marL="0" lvl="0" indent="0" algn="ctr" rtl="0">
                        <a:lnSpc>
                          <a:spcPct val="115000"/>
                        </a:lnSpc>
                        <a:spcBef>
                          <a:spcPts val="0"/>
                        </a:spcBef>
                        <a:spcAft>
                          <a:spcPts val="0"/>
                        </a:spcAft>
                        <a:buNone/>
                      </a:pPr>
                      <a:r>
                        <a:rPr lang="en" sz="1800" dirty="0"/>
                        <a:t>Dropout</a:t>
                      </a:r>
                      <a:endParaRPr sz="1800" dirty="0"/>
                    </a:p>
                  </a:txBody>
                  <a:tcPr marL="68575" marR="68575" marT="91425" marB="91425">
                    <a:solidFill>
                      <a:schemeClr val="accent6">
                        <a:lumMod val="20000"/>
                        <a:lumOff val="80000"/>
                      </a:schemeClr>
                    </a:solidFill>
                  </a:tcPr>
                </a:tc>
                <a:extLst>
                  <a:ext uri="{0D108BD9-81ED-4DB2-BD59-A6C34878D82A}">
                    <a16:rowId xmlns:a16="http://schemas.microsoft.com/office/drawing/2014/main" val="10014"/>
                  </a:ext>
                </a:extLst>
              </a:tr>
              <a:tr h="238000">
                <a:tc>
                  <a:txBody>
                    <a:bodyPr/>
                    <a:lstStyle/>
                    <a:p>
                      <a:pPr marL="0" lvl="0" indent="0" algn="ctr" rtl="0">
                        <a:lnSpc>
                          <a:spcPct val="115000"/>
                        </a:lnSpc>
                        <a:spcBef>
                          <a:spcPts val="0"/>
                        </a:spcBef>
                        <a:spcAft>
                          <a:spcPts val="0"/>
                        </a:spcAft>
                        <a:buNone/>
                      </a:pPr>
                      <a:r>
                        <a:rPr lang="en" sz="1800" dirty="0"/>
                        <a:t>Dense-2</a:t>
                      </a:r>
                      <a:endParaRPr sz="1800" dirty="0"/>
                    </a:p>
                  </a:txBody>
                  <a:tcPr marL="68575" marR="68575" marT="91425" marB="91425">
                    <a:solidFill>
                      <a:schemeClr val="accent3">
                        <a:lumMod val="20000"/>
                        <a:lumOff val="80000"/>
                      </a:schemeClr>
                    </a:solidFill>
                  </a:tcPr>
                </a:tc>
                <a:extLst>
                  <a:ext uri="{0D108BD9-81ED-4DB2-BD59-A6C34878D82A}">
                    <a16:rowId xmlns:a16="http://schemas.microsoft.com/office/drawing/2014/main" val="10015"/>
                  </a:ext>
                </a:extLst>
              </a:tr>
            </a:tbl>
          </a:graphicData>
        </a:graphic>
      </p:graphicFrame>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27</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pic>
        <p:nvPicPr>
          <p:cNvPr id="1016" name="Google Shape;1016;p61"/>
          <p:cNvPicPr preferRelativeResize="0"/>
          <p:nvPr/>
        </p:nvPicPr>
        <p:blipFill>
          <a:blip r:embed="rId3">
            <a:alphaModFix/>
          </a:blip>
          <a:stretch>
            <a:fillRect/>
          </a:stretch>
        </p:blipFill>
        <p:spPr>
          <a:xfrm>
            <a:off x="13128171" y="2271107"/>
            <a:ext cx="4386497" cy="6588374"/>
          </a:xfrm>
          <a:prstGeom prst="rect">
            <a:avLst/>
          </a:prstGeom>
          <a:noFill/>
          <a:ln>
            <a:noFill/>
          </a:ln>
        </p:spPr>
      </p:pic>
      <p:sp>
        <p:nvSpPr>
          <p:cNvPr id="1001" name="Google Shape;1001;p61"/>
          <p:cNvSpPr txBox="1">
            <a:spLocks noGrp="1"/>
          </p:cNvSpPr>
          <p:nvPr>
            <p:ph type="title"/>
          </p:nvPr>
        </p:nvSpPr>
        <p:spPr>
          <a:prstGeom prst="rect">
            <a:avLst/>
          </a:prstGeom>
        </p:spPr>
        <p:txBody>
          <a:bodyPr spcFirstLastPara="1" wrap="square" lIns="176750" tIns="176750" rIns="176750" bIns="176750" anchor="ctr" anchorCtr="0">
            <a:noAutofit/>
          </a:bodyPr>
          <a:lstStyle/>
          <a:p>
            <a:pPr marL="0" lvl="0" indent="0">
              <a:spcBef>
                <a:spcPts val="0"/>
              </a:spcBef>
              <a:spcAft>
                <a:spcPts val="0"/>
              </a:spcAft>
              <a:buNone/>
            </a:pPr>
            <a:r>
              <a:rPr lang="en" dirty="0">
                <a:latin typeface="+mj-lt"/>
              </a:rPr>
              <a:t>RESIDUAL NETWORK</a:t>
            </a:r>
            <a:endParaRPr dirty="0">
              <a:latin typeface="+mj-lt"/>
            </a:endParaRPr>
          </a:p>
        </p:txBody>
      </p:sp>
      <p:sp>
        <p:nvSpPr>
          <p:cNvPr id="1002" name="Google Shape;1002;p61"/>
          <p:cNvSpPr txBox="1">
            <a:spLocks noGrp="1"/>
          </p:cNvSpPr>
          <p:nvPr>
            <p:ph type="body" idx="1"/>
          </p:nvPr>
        </p:nvSpPr>
        <p:spPr>
          <a:xfrm>
            <a:off x="1628550" y="2654700"/>
            <a:ext cx="12265200" cy="3419529"/>
          </a:xfrm>
          <a:prstGeom prst="rect">
            <a:avLst/>
          </a:prstGeom>
        </p:spPr>
        <p:txBody>
          <a:bodyPr spcFirstLastPara="1" wrap="square" lIns="176750" tIns="176750" rIns="176750" bIns="176750" anchor="ctr" anchorCtr="0">
            <a:noAutofit/>
          </a:bodyPr>
          <a:lstStyle/>
          <a:p>
            <a:pPr marL="889000" lvl="0" indent="-647700" algn="just">
              <a:spcBef>
                <a:spcPts val="1200"/>
              </a:spcBef>
              <a:spcAft>
                <a:spcPts val="0"/>
              </a:spcAft>
              <a:buClr>
                <a:srgbClr val="000000"/>
              </a:buClr>
              <a:buSzPts val="3200"/>
              <a:buChar char="❖"/>
            </a:pPr>
            <a:r>
              <a:rPr lang="en" sz="3200" dirty="0">
                <a:solidFill>
                  <a:srgbClr val="000000"/>
                </a:solidFill>
                <a:latin typeface="+mn-lt"/>
              </a:rPr>
              <a:t>Developed by (He, Zhang et al. 2016) was the winner of ILSVRC 2015. </a:t>
            </a:r>
            <a:endParaRPr sz="3200" dirty="0">
              <a:solidFill>
                <a:srgbClr val="000000"/>
              </a:solidFill>
              <a:latin typeface="+mn-lt"/>
            </a:endParaRPr>
          </a:p>
          <a:p>
            <a:pPr marL="889000" lvl="0" indent="-647700" algn="just">
              <a:spcBef>
                <a:spcPts val="0"/>
              </a:spcBef>
              <a:spcAft>
                <a:spcPts val="0"/>
              </a:spcAft>
              <a:buClr>
                <a:srgbClr val="000000"/>
              </a:buClr>
              <a:buSzPts val="3200"/>
              <a:buChar char="❖"/>
            </a:pPr>
            <a:r>
              <a:rPr lang="en" sz="3200" dirty="0">
                <a:solidFill>
                  <a:srgbClr val="000000"/>
                </a:solidFill>
                <a:latin typeface="+mn-lt"/>
              </a:rPr>
              <a:t>It features special </a:t>
            </a:r>
            <a:r>
              <a:rPr lang="en" sz="3200" b="1" dirty="0">
                <a:solidFill>
                  <a:srgbClr val="000000"/>
                </a:solidFill>
                <a:latin typeface="+mn-lt"/>
                <a:ea typeface="Roboto Condensed"/>
                <a:cs typeface="Roboto Condensed"/>
                <a:sym typeface="Roboto Condensed"/>
              </a:rPr>
              <a:t>skip connections</a:t>
            </a:r>
            <a:r>
              <a:rPr lang="en" sz="3200" dirty="0">
                <a:solidFill>
                  <a:srgbClr val="000000"/>
                </a:solidFill>
                <a:latin typeface="+mn-lt"/>
              </a:rPr>
              <a:t> and a </a:t>
            </a:r>
            <a:r>
              <a:rPr lang="en" sz="3200" b="1" dirty="0">
                <a:solidFill>
                  <a:srgbClr val="000000"/>
                </a:solidFill>
                <a:latin typeface="+mn-lt"/>
                <a:ea typeface="Roboto Condensed"/>
                <a:cs typeface="Roboto Condensed"/>
                <a:sym typeface="Roboto Condensed"/>
              </a:rPr>
              <a:t>heavy use of batch normalization</a:t>
            </a:r>
            <a:r>
              <a:rPr lang="en" sz="3200" dirty="0">
                <a:solidFill>
                  <a:srgbClr val="000000"/>
                </a:solidFill>
                <a:latin typeface="+mn-lt"/>
              </a:rPr>
              <a:t>. </a:t>
            </a:r>
            <a:endParaRPr sz="3200" dirty="0">
              <a:solidFill>
                <a:srgbClr val="000000"/>
              </a:solidFill>
              <a:latin typeface="+mn-lt"/>
            </a:endParaRPr>
          </a:p>
          <a:p>
            <a:pPr marL="889000" lvl="0" indent="-647700" algn="just">
              <a:spcBef>
                <a:spcPts val="0"/>
              </a:spcBef>
              <a:spcAft>
                <a:spcPts val="0"/>
              </a:spcAft>
              <a:buClr>
                <a:srgbClr val="000000"/>
              </a:buClr>
              <a:buSzPts val="3200"/>
              <a:buChar char="❖"/>
            </a:pPr>
            <a:r>
              <a:rPr lang="en" sz="3200" dirty="0">
                <a:solidFill>
                  <a:srgbClr val="000000"/>
                </a:solidFill>
                <a:latin typeface="+mn-lt"/>
              </a:rPr>
              <a:t>ResNets are currently by </a:t>
            </a:r>
            <a:r>
              <a:rPr lang="en" sz="3200" b="1" dirty="0">
                <a:solidFill>
                  <a:srgbClr val="000000"/>
                </a:solidFill>
                <a:latin typeface="+mn-lt"/>
                <a:ea typeface="Roboto Condensed"/>
                <a:cs typeface="Roboto Condensed"/>
                <a:sym typeface="Roboto Condensed"/>
              </a:rPr>
              <a:t>far state of the art Convolutional Neural Network models</a:t>
            </a:r>
            <a:endParaRPr sz="3200" b="1" dirty="0">
              <a:solidFill>
                <a:srgbClr val="000000"/>
              </a:solidFill>
              <a:latin typeface="+mn-lt"/>
              <a:ea typeface="Roboto Condensed"/>
              <a:cs typeface="Roboto Condensed"/>
              <a:sym typeface="Roboto Condensed"/>
            </a:endParaRPr>
          </a:p>
        </p:txBody>
      </p:sp>
      <p:grpSp>
        <p:nvGrpSpPr>
          <p:cNvPr id="1004" name="Google Shape;1004;p61"/>
          <p:cNvGrpSpPr/>
          <p:nvPr/>
        </p:nvGrpSpPr>
        <p:grpSpPr>
          <a:xfrm>
            <a:off x="287177" y="700657"/>
            <a:ext cx="815487" cy="782322"/>
            <a:chOff x="5233525" y="4954450"/>
            <a:chExt cx="538275" cy="516350"/>
          </a:xfrm>
        </p:grpSpPr>
        <p:sp>
          <p:nvSpPr>
            <p:cNvPr id="1005" name="Google Shape;1005;p61"/>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06" name="Google Shape;1006;p61"/>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07" name="Google Shape;1007;p61"/>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08" name="Google Shape;1008;p61"/>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09" name="Google Shape;1009;p61"/>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10" name="Google Shape;1010;p61"/>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11" name="Google Shape;1011;p61"/>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12" name="Google Shape;1012;p61"/>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13" name="Google Shape;1013;p61"/>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14" name="Google Shape;1014;p61"/>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15" name="Google Shape;1015;p61"/>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28</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62"/>
          <p:cNvSpPr txBox="1">
            <a:spLocks noGrp="1"/>
          </p:cNvSpPr>
          <p:nvPr>
            <p:ph type="title"/>
          </p:nvPr>
        </p:nvSpPr>
        <p:spPr>
          <a:xfrm>
            <a:off x="1377523" y="325618"/>
            <a:ext cx="8199614" cy="1532400"/>
          </a:xfrm>
          <a:prstGeom prst="rect">
            <a:avLst/>
          </a:prstGeom>
        </p:spPr>
        <p:txBody>
          <a:bodyPr spcFirstLastPara="1" wrap="square" lIns="176750" tIns="176750" rIns="176750" bIns="176750" anchor="ctr" anchorCtr="0">
            <a:noAutofit/>
          </a:bodyPr>
          <a:lstStyle/>
          <a:p>
            <a:pPr marL="0" lvl="0" indent="0">
              <a:spcBef>
                <a:spcPts val="0"/>
              </a:spcBef>
              <a:spcAft>
                <a:spcPts val="0"/>
              </a:spcAft>
              <a:buNone/>
            </a:pPr>
            <a:r>
              <a:rPr lang="en-US" dirty="0" smtClean="0">
                <a:latin typeface="+mj-lt"/>
              </a:rPr>
              <a:t>Visual Geometry Group Network</a:t>
            </a:r>
            <a:endParaRPr lang="en-US" dirty="0">
              <a:latin typeface="+mj-lt"/>
            </a:endParaRPr>
          </a:p>
        </p:txBody>
      </p:sp>
      <p:sp>
        <p:nvSpPr>
          <p:cNvPr id="1022" name="Google Shape;1022;p62"/>
          <p:cNvSpPr txBox="1">
            <a:spLocks noGrp="1"/>
          </p:cNvSpPr>
          <p:nvPr>
            <p:ph type="body" idx="1"/>
          </p:nvPr>
        </p:nvSpPr>
        <p:spPr>
          <a:xfrm>
            <a:off x="1628550" y="2119438"/>
            <a:ext cx="12265200" cy="2692117"/>
          </a:xfrm>
          <a:prstGeom prst="rect">
            <a:avLst/>
          </a:prstGeom>
        </p:spPr>
        <p:txBody>
          <a:bodyPr spcFirstLastPara="1" wrap="square" lIns="176750" tIns="176750" rIns="176750" bIns="176750" anchor="ctr" anchorCtr="0">
            <a:noAutofit/>
          </a:bodyPr>
          <a:lstStyle/>
          <a:p>
            <a:pPr marL="889000" lvl="0" indent="-647700" algn="just">
              <a:spcBef>
                <a:spcPts val="1200"/>
              </a:spcBef>
              <a:spcAft>
                <a:spcPts val="0"/>
              </a:spcAft>
              <a:buClr>
                <a:srgbClr val="000000"/>
              </a:buClr>
              <a:buSzPts val="3200"/>
              <a:buChar char="❖"/>
            </a:pPr>
            <a:r>
              <a:rPr lang="en" sz="3200" dirty="0" smtClean="0">
                <a:solidFill>
                  <a:srgbClr val="000000"/>
                </a:solidFill>
                <a:latin typeface="+mn-lt"/>
              </a:rPr>
              <a:t>The VGG network architecture was introduced by (Simonyan and Zisserman 2014). </a:t>
            </a:r>
            <a:endParaRPr sz="3200" dirty="0" smtClean="0">
              <a:solidFill>
                <a:srgbClr val="000000"/>
              </a:solidFill>
              <a:latin typeface="+mn-lt"/>
            </a:endParaRPr>
          </a:p>
          <a:p>
            <a:pPr marL="889000" lvl="0" indent="-647700" algn="just">
              <a:spcBef>
                <a:spcPts val="0"/>
              </a:spcBef>
              <a:spcAft>
                <a:spcPts val="0"/>
              </a:spcAft>
              <a:buClr>
                <a:srgbClr val="000000"/>
              </a:buClr>
              <a:buSzPts val="3200"/>
              <a:buChar char="❖"/>
            </a:pPr>
            <a:r>
              <a:rPr lang="en" sz="3200" dirty="0" smtClean="0">
                <a:solidFill>
                  <a:srgbClr val="000000"/>
                </a:solidFill>
                <a:latin typeface="+mn-lt"/>
              </a:rPr>
              <a:t>using only </a:t>
            </a:r>
            <a:r>
              <a:rPr lang="en" sz="3200" b="1" dirty="0" smtClean="0">
                <a:solidFill>
                  <a:srgbClr val="000000"/>
                </a:solidFill>
                <a:latin typeface="+mn-lt"/>
                <a:ea typeface="Roboto Condensed"/>
                <a:cs typeface="Roboto Condensed"/>
                <a:sym typeface="Roboto Condensed"/>
              </a:rPr>
              <a:t>3x3 convolutional layers stacked</a:t>
            </a:r>
            <a:r>
              <a:rPr lang="en" sz="3200" dirty="0" smtClean="0">
                <a:solidFill>
                  <a:srgbClr val="000000"/>
                </a:solidFill>
                <a:latin typeface="+mn-lt"/>
              </a:rPr>
              <a:t> on top of each other in increasing depth. </a:t>
            </a:r>
            <a:endParaRPr sz="3200" dirty="0" smtClean="0">
              <a:solidFill>
                <a:srgbClr val="000000"/>
              </a:solidFill>
              <a:latin typeface="+mn-lt"/>
            </a:endParaRPr>
          </a:p>
          <a:p>
            <a:pPr marL="889000" lvl="0" indent="-647700" algn="just">
              <a:spcBef>
                <a:spcPts val="0"/>
              </a:spcBef>
              <a:spcAft>
                <a:spcPts val="0"/>
              </a:spcAft>
              <a:buClr>
                <a:srgbClr val="000000"/>
              </a:buClr>
              <a:buSzPts val="3200"/>
              <a:buChar char="❖"/>
            </a:pPr>
            <a:r>
              <a:rPr lang="en" sz="3200" b="1" dirty="0" smtClean="0">
                <a:solidFill>
                  <a:srgbClr val="000000"/>
                </a:solidFill>
                <a:latin typeface="+mn-lt"/>
                <a:ea typeface="Roboto Condensed"/>
                <a:cs typeface="Roboto Condensed"/>
                <a:sym typeface="Roboto Condensed"/>
              </a:rPr>
              <a:t>Reducing volume size</a:t>
            </a:r>
            <a:r>
              <a:rPr lang="en" sz="3200" dirty="0" smtClean="0">
                <a:solidFill>
                  <a:srgbClr val="000000"/>
                </a:solidFill>
                <a:latin typeface="+mn-lt"/>
              </a:rPr>
              <a:t> is handled by </a:t>
            </a:r>
            <a:r>
              <a:rPr lang="en" sz="3200" b="1" dirty="0" smtClean="0">
                <a:solidFill>
                  <a:srgbClr val="000000"/>
                </a:solidFill>
                <a:latin typeface="+mn-lt"/>
                <a:ea typeface="Roboto Condensed"/>
                <a:cs typeface="Roboto Condensed"/>
                <a:sym typeface="Roboto Condensed"/>
              </a:rPr>
              <a:t>max pooling</a:t>
            </a:r>
            <a:endParaRPr sz="3200" b="1" dirty="0">
              <a:solidFill>
                <a:srgbClr val="000000"/>
              </a:solidFill>
              <a:latin typeface="+mn-lt"/>
              <a:ea typeface="Roboto Condensed"/>
              <a:cs typeface="Roboto Condensed"/>
              <a:sym typeface="Roboto Condensed"/>
            </a:endParaRPr>
          </a:p>
        </p:txBody>
      </p:sp>
      <p:grpSp>
        <p:nvGrpSpPr>
          <p:cNvPr id="1024" name="Google Shape;1024;p62"/>
          <p:cNvGrpSpPr/>
          <p:nvPr/>
        </p:nvGrpSpPr>
        <p:grpSpPr>
          <a:xfrm>
            <a:off x="287177" y="700657"/>
            <a:ext cx="815487" cy="782322"/>
            <a:chOff x="5233525" y="4954450"/>
            <a:chExt cx="538275" cy="516350"/>
          </a:xfrm>
        </p:grpSpPr>
        <p:sp>
          <p:nvSpPr>
            <p:cNvPr id="1025" name="Google Shape;1025;p62"/>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26" name="Google Shape;1026;p62"/>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27" name="Google Shape;1027;p62"/>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28" name="Google Shape;1028;p62"/>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29" name="Google Shape;1029;p62"/>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30" name="Google Shape;1030;p62"/>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31" name="Google Shape;1031;p62"/>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32" name="Google Shape;1032;p62"/>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33" name="Google Shape;1033;p62"/>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34" name="Google Shape;1034;p62"/>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35" name="Google Shape;1035;p62"/>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grpSp>
        <p:nvGrpSpPr>
          <p:cNvPr id="1036" name="Google Shape;1036;p62"/>
          <p:cNvGrpSpPr/>
          <p:nvPr/>
        </p:nvGrpSpPr>
        <p:grpSpPr>
          <a:xfrm>
            <a:off x="842501" y="5072975"/>
            <a:ext cx="14858225" cy="4029825"/>
            <a:chOff x="687300" y="5582825"/>
            <a:chExt cx="14858225" cy="4029825"/>
          </a:xfrm>
        </p:grpSpPr>
        <p:pic>
          <p:nvPicPr>
            <p:cNvPr id="1037" name="Google Shape;1037;p62"/>
            <p:cNvPicPr preferRelativeResize="0"/>
            <p:nvPr/>
          </p:nvPicPr>
          <p:blipFill rotWithShape="1">
            <a:blip r:embed="rId3">
              <a:alphaModFix/>
            </a:blip>
            <a:srcRect r="6611"/>
            <a:stretch/>
          </p:blipFill>
          <p:spPr>
            <a:xfrm>
              <a:off x="687300" y="5582825"/>
              <a:ext cx="13940826" cy="4029825"/>
            </a:xfrm>
            <a:prstGeom prst="rect">
              <a:avLst/>
            </a:prstGeom>
            <a:noFill/>
            <a:ln>
              <a:noFill/>
            </a:ln>
          </p:spPr>
        </p:pic>
        <p:sp>
          <p:nvSpPr>
            <p:cNvPr id="1038" name="Google Shape;1038;p62"/>
            <p:cNvSpPr/>
            <p:nvPr/>
          </p:nvSpPr>
          <p:spPr>
            <a:xfrm>
              <a:off x="15028625" y="5702388"/>
              <a:ext cx="516900" cy="2740200"/>
            </a:xfrm>
            <a:prstGeom prst="roundRect">
              <a:avLst>
                <a:gd name="adj" fmla="val 16667"/>
              </a:avLst>
            </a:prstGeom>
            <a:solidFill>
              <a:srgbClr val="C9DAF8"/>
            </a:solid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9" name="Google Shape;1039;p62"/>
            <p:cNvSpPr txBox="1"/>
            <p:nvPr/>
          </p:nvSpPr>
          <p:spPr>
            <a:xfrm rot="-5400921">
              <a:off x="14652425" y="6878738"/>
              <a:ext cx="1120200" cy="367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200" b="1">
                  <a:latin typeface="Times New Roman"/>
                  <a:ea typeface="Times New Roman"/>
                  <a:cs typeface="Times New Roman"/>
                  <a:sym typeface="Times New Roman"/>
                </a:rPr>
                <a:t>fc 4096</a:t>
              </a:r>
              <a:endParaRPr sz="2200" b="1">
                <a:latin typeface="Times New Roman"/>
                <a:ea typeface="Times New Roman"/>
                <a:cs typeface="Times New Roman"/>
                <a:sym typeface="Times New Roman"/>
              </a:endParaRPr>
            </a:p>
          </p:txBody>
        </p:sp>
        <p:cxnSp>
          <p:nvCxnSpPr>
            <p:cNvPr id="1040" name="Google Shape;1040;p62"/>
            <p:cNvCxnSpPr/>
            <p:nvPr/>
          </p:nvCxnSpPr>
          <p:spPr>
            <a:xfrm>
              <a:off x="14628125" y="7055225"/>
              <a:ext cx="400500" cy="9600"/>
            </a:xfrm>
            <a:prstGeom prst="straightConnector1">
              <a:avLst/>
            </a:prstGeom>
            <a:noFill/>
            <a:ln w="19050" cap="flat" cmpd="sng">
              <a:solidFill>
                <a:srgbClr val="0000FF"/>
              </a:solidFill>
              <a:prstDash val="solid"/>
              <a:round/>
              <a:headEnd type="none" w="med" len="med"/>
              <a:tailEnd type="triangle" w="med" len="med"/>
            </a:ln>
          </p:spPr>
        </p:cxnSp>
      </p:grpSp>
      <p:sp>
        <p:nvSpPr>
          <p:cNvPr id="1041" name="Google Shape;1041;p62"/>
          <p:cNvSpPr txBox="1"/>
          <p:nvPr/>
        </p:nvSpPr>
        <p:spPr>
          <a:xfrm>
            <a:off x="4331250" y="9102800"/>
            <a:ext cx="8282100" cy="543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https://www.quora.com/What-is-the-VGG-neural-network</a:t>
            </a:r>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29</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5"/>
          <p:cNvSpPr txBox="1">
            <a:spLocks noGrp="1"/>
          </p:cNvSpPr>
          <p:nvPr>
            <p:ph type="ctrTitle"/>
          </p:nvPr>
        </p:nvSpPr>
        <p:spPr>
          <a:xfrm>
            <a:off x="927050" y="5742296"/>
            <a:ext cx="8188800" cy="2319900"/>
          </a:xfrm>
          <a:prstGeom prst="rect">
            <a:avLst/>
          </a:prstGeom>
        </p:spPr>
        <p:txBody>
          <a:bodyPr spcFirstLastPara="1" wrap="square" lIns="176750" tIns="176750" rIns="176750" bIns="176750" anchor="b" anchorCtr="0">
            <a:noAutofit/>
          </a:bodyPr>
          <a:lstStyle/>
          <a:p>
            <a:pPr marL="0" lvl="0" indent="0" rtl="0">
              <a:spcBef>
                <a:spcPts val="0"/>
              </a:spcBef>
              <a:spcAft>
                <a:spcPts val="0"/>
              </a:spcAft>
              <a:buNone/>
            </a:pPr>
            <a:r>
              <a:rPr lang="en" dirty="0">
                <a:latin typeface="+mj-lt"/>
              </a:rPr>
              <a:t>INTRODUCTION</a:t>
            </a:r>
            <a:endParaRPr dirty="0">
              <a:latin typeface="+mj-lt"/>
            </a:endParaRPr>
          </a:p>
        </p:txBody>
      </p:sp>
      <p:sp>
        <p:nvSpPr>
          <p:cNvPr id="469" name="Google Shape;469;p35"/>
          <p:cNvSpPr txBox="1"/>
          <p:nvPr/>
        </p:nvSpPr>
        <p:spPr>
          <a:xfrm>
            <a:off x="927050" y="0"/>
            <a:ext cx="4363200" cy="6272700"/>
          </a:xfrm>
          <a:prstGeom prst="rect">
            <a:avLst/>
          </a:prstGeom>
          <a:noFill/>
          <a:ln>
            <a:noFill/>
          </a:ln>
        </p:spPr>
        <p:txBody>
          <a:bodyPr spcFirstLastPara="1" wrap="square" lIns="176750" tIns="176750" rIns="176750" bIns="176750" anchor="b" anchorCtr="0">
            <a:noAutofit/>
          </a:bodyPr>
          <a:lstStyle/>
          <a:p>
            <a:pPr marL="0" lvl="0" indent="0" rtl="0">
              <a:spcBef>
                <a:spcPts val="0"/>
              </a:spcBef>
              <a:spcAft>
                <a:spcPts val="0"/>
              </a:spcAft>
              <a:buNone/>
            </a:pPr>
            <a:r>
              <a:rPr lang="en" sz="23200" b="1" dirty="0">
                <a:solidFill>
                  <a:srgbClr val="3F5378"/>
                </a:solidFill>
                <a:latin typeface="+mj-lt"/>
                <a:ea typeface="Roboto Condensed"/>
                <a:cs typeface="Roboto Condensed"/>
                <a:sym typeface="Roboto Condensed"/>
              </a:rPr>
              <a:t>1</a:t>
            </a:r>
            <a:endParaRPr sz="5800" b="1" dirty="0">
              <a:solidFill>
                <a:srgbClr val="3F5378"/>
              </a:solidFill>
              <a:latin typeface="+mj-lt"/>
              <a:ea typeface="Roboto Condensed"/>
              <a:cs typeface="Roboto Condensed"/>
              <a:sym typeface="Roboto Condensed"/>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63"/>
          <p:cNvSpPr txBox="1">
            <a:spLocks noGrp="1"/>
          </p:cNvSpPr>
          <p:nvPr>
            <p:ph type="title"/>
          </p:nvPr>
        </p:nvSpPr>
        <p:spPr>
          <a:prstGeom prst="rect">
            <a:avLst/>
          </a:prstGeom>
        </p:spPr>
        <p:txBody>
          <a:bodyPr spcFirstLastPara="1" wrap="square" lIns="176750" tIns="176750" rIns="176750" bIns="176750" anchor="ctr" anchorCtr="0">
            <a:noAutofit/>
          </a:bodyPr>
          <a:lstStyle/>
          <a:p>
            <a:pPr marL="0" lvl="0" indent="0" algn="ctr" rtl="0">
              <a:spcBef>
                <a:spcPts val="0"/>
              </a:spcBef>
              <a:spcAft>
                <a:spcPts val="0"/>
              </a:spcAft>
              <a:buNone/>
            </a:pPr>
            <a:r>
              <a:rPr lang="en" dirty="0">
                <a:latin typeface="+mj-lt"/>
              </a:rPr>
              <a:t>Performance Evaluation</a:t>
            </a:r>
            <a:endParaRPr dirty="0">
              <a:latin typeface="+mj-lt"/>
            </a:endParaRPr>
          </a:p>
        </p:txBody>
      </p:sp>
      <p:pic>
        <p:nvPicPr>
          <p:cNvPr id="1048" name="Google Shape;1048;p63"/>
          <p:cNvPicPr preferRelativeResize="0"/>
          <p:nvPr/>
        </p:nvPicPr>
        <p:blipFill>
          <a:blip r:embed="rId3">
            <a:alphaModFix/>
          </a:blip>
          <a:stretch>
            <a:fillRect/>
          </a:stretch>
        </p:blipFill>
        <p:spPr>
          <a:xfrm>
            <a:off x="1113550" y="4025988"/>
            <a:ext cx="3743325" cy="781050"/>
          </a:xfrm>
          <a:prstGeom prst="rect">
            <a:avLst/>
          </a:prstGeom>
          <a:noFill/>
          <a:ln>
            <a:noFill/>
          </a:ln>
        </p:spPr>
      </p:pic>
      <p:pic>
        <p:nvPicPr>
          <p:cNvPr id="1049" name="Google Shape;1049;p63"/>
          <p:cNvPicPr preferRelativeResize="0"/>
          <p:nvPr/>
        </p:nvPicPr>
        <p:blipFill>
          <a:blip r:embed="rId4">
            <a:alphaModFix/>
          </a:blip>
          <a:stretch>
            <a:fillRect/>
          </a:stretch>
        </p:blipFill>
        <p:spPr>
          <a:xfrm>
            <a:off x="1113538" y="2766088"/>
            <a:ext cx="3790950" cy="781050"/>
          </a:xfrm>
          <a:prstGeom prst="rect">
            <a:avLst/>
          </a:prstGeom>
          <a:noFill/>
          <a:ln>
            <a:noFill/>
          </a:ln>
        </p:spPr>
      </p:pic>
      <p:pic>
        <p:nvPicPr>
          <p:cNvPr id="1050" name="Google Shape;1050;p63"/>
          <p:cNvPicPr preferRelativeResize="0"/>
          <p:nvPr/>
        </p:nvPicPr>
        <p:blipFill>
          <a:blip r:embed="rId5">
            <a:alphaModFix/>
          </a:blip>
          <a:stretch>
            <a:fillRect/>
          </a:stretch>
        </p:blipFill>
        <p:spPr>
          <a:xfrm>
            <a:off x="1113550" y="5285888"/>
            <a:ext cx="5457825" cy="781050"/>
          </a:xfrm>
          <a:prstGeom prst="rect">
            <a:avLst/>
          </a:prstGeom>
          <a:noFill/>
          <a:ln>
            <a:noFill/>
          </a:ln>
        </p:spPr>
      </p:pic>
      <p:pic>
        <p:nvPicPr>
          <p:cNvPr id="1051" name="Google Shape;1051;p63"/>
          <p:cNvPicPr preferRelativeResize="0"/>
          <p:nvPr/>
        </p:nvPicPr>
        <p:blipFill>
          <a:blip r:embed="rId6">
            <a:alphaModFix/>
          </a:blip>
          <a:stretch>
            <a:fillRect/>
          </a:stretch>
        </p:blipFill>
        <p:spPr>
          <a:xfrm>
            <a:off x="1113550" y="6691638"/>
            <a:ext cx="9001125" cy="914400"/>
          </a:xfrm>
          <a:prstGeom prst="rect">
            <a:avLst/>
          </a:prstGeom>
          <a:noFill/>
          <a:ln>
            <a:noFill/>
          </a:ln>
        </p:spPr>
      </p:pic>
      <p:sp>
        <p:nvSpPr>
          <p:cNvPr id="1052" name="Google Shape;1052;p63"/>
          <p:cNvSpPr/>
          <p:nvPr/>
        </p:nvSpPr>
        <p:spPr>
          <a:xfrm>
            <a:off x="10383962" y="2203704"/>
            <a:ext cx="6052800" cy="40785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3" name="Google Shape;1053;p63"/>
          <p:cNvSpPr/>
          <p:nvPr/>
        </p:nvSpPr>
        <p:spPr>
          <a:xfrm>
            <a:off x="11353975" y="2738379"/>
            <a:ext cx="2725500" cy="27255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4" name="Google Shape;1054;p63"/>
          <p:cNvSpPr/>
          <p:nvPr/>
        </p:nvSpPr>
        <p:spPr>
          <a:xfrm>
            <a:off x="12741256" y="2738379"/>
            <a:ext cx="2725500" cy="2725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5" name="Google Shape;1055;p63"/>
          <p:cNvSpPr txBox="1"/>
          <p:nvPr/>
        </p:nvSpPr>
        <p:spPr>
          <a:xfrm>
            <a:off x="11656887" y="3685479"/>
            <a:ext cx="961200" cy="831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3600"/>
              <a:t>FN</a:t>
            </a:r>
            <a:endParaRPr sz="3600"/>
          </a:p>
        </p:txBody>
      </p:sp>
      <p:sp>
        <p:nvSpPr>
          <p:cNvPr id="1056" name="Google Shape;1056;p63"/>
          <p:cNvSpPr txBox="1"/>
          <p:nvPr/>
        </p:nvSpPr>
        <p:spPr>
          <a:xfrm>
            <a:off x="12929762" y="3685479"/>
            <a:ext cx="961200" cy="831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a:t>TP</a:t>
            </a:r>
            <a:endParaRPr sz="3600"/>
          </a:p>
        </p:txBody>
      </p:sp>
      <p:sp>
        <p:nvSpPr>
          <p:cNvPr id="1057" name="Google Shape;1057;p63"/>
          <p:cNvSpPr txBox="1"/>
          <p:nvPr/>
        </p:nvSpPr>
        <p:spPr>
          <a:xfrm>
            <a:off x="14355062" y="3685479"/>
            <a:ext cx="961200" cy="831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a:t>FP</a:t>
            </a:r>
            <a:endParaRPr sz="3600"/>
          </a:p>
        </p:txBody>
      </p:sp>
      <p:sp>
        <p:nvSpPr>
          <p:cNvPr id="1058" name="Google Shape;1058;p63"/>
          <p:cNvSpPr txBox="1"/>
          <p:nvPr/>
        </p:nvSpPr>
        <p:spPr>
          <a:xfrm>
            <a:off x="12236137" y="5463879"/>
            <a:ext cx="961200" cy="831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a:t>TN</a:t>
            </a:r>
            <a:endParaRPr sz="3600"/>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30</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64"/>
          <p:cNvSpPr txBox="1">
            <a:spLocks noGrp="1"/>
          </p:cNvSpPr>
          <p:nvPr>
            <p:ph type="ctrTitle"/>
          </p:nvPr>
        </p:nvSpPr>
        <p:spPr>
          <a:xfrm>
            <a:off x="927050" y="5742296"/>
            <a:ext cx="8188800" cy="2319900"/>
          </a:xfrm>
          <a:prstGeom prst="rect">
            <a:avLst/>
          </a:prstGeom>
        </p:spPr>
        <p:txBody>
          <a:bodyPr spcFirstLastPara="1" wrap="square" lIns="176750" tIns="176750" rIns="176750" bIns="176750" anchor="b" anchorCtr="0">
            <a:noAutofit/>
          </a:bodyPr>
          <a:lstStyle/>
          <a:p>
            <a:pPr marL="0" lvl="0" indent="0">
              <a:spcBef>
                <a:spcPts val="0"/>
              </a:spcBef>
              <a:spcAft>
                <a:spcPts val="0"/>
              </a:spcAft>
              <a:buNone/>
            </a:pPr>
            <a:r>
              <a:rPr lang="en-US" dirty="0" smtClean="0">
                <a:latin typeface="+mj-lt"/>
              </a:rPr>
              <a:t>TESTING RESULT</a:t>
            </a:r>
            <a:endParaRPr lang="en-US" dirty="0">
              <a:latin typeface="+mj-lt"/>
            </a:endParaRPr>
          </a:p>
        </p:txBody>
      </p:sp>
      <p:sp>
        <p:nvSpPr>
          <p:cNvPr id="1064" name="Google Shape;1064;p64"/>
          <p:cNvSpPr txBox="1">
            <a:spLocks noGrp="1"/>
          </p:cNvSpPr>
          <p:nvPr>
            <p:ph type="subTitle" idx="1"/>
          </p:nvPr>
        </p:nvSpPr>
        <p:spPr>
          <a:xfrm>
            <a:off x="927050" y="7950897"/>
            <a:ext cx="8188800" cy="1569900"/>
          </a:xfrm>
          <a:prstGeom prst="rect">
            <a:avLst/>
          </a:prstGeom>
        </p:spPr>
        <p:txBody>
          <a:bodyPr spcFirstLastPara="1" wrap="square" lIns="176750" tIns="176750" rIns="176750" bIns="176750" anchor="t" anchorCtr="0">
            <a:noAutofit/>
          </a:bodyPr>
          <a:lstStyle/>
          <a:p>
            <a:pPr marL="0" lvl="0" indent="0">
              <a:spcBef>
                <a:spcPts val="0"/>
              </a:spcBef>
              <a:spcAft>
                <a:spcPts val="1900"/>
              </a:spcAft>
              <a:buNone/>
            </a:pPr>
            <a:r>
              <a:rPr lang="en" dirty="0">
                <a:latin typeface="+mj-lt"/>
              </a:rPr>
              <a:t>TW50 </a:t>
            </a:r>
            <a:r>
              <a:rPr lang="en" dirty="0" smtClean="0">
                <a:latin typeface="+mj-lt"/>
              </a:rPr>
              <a:t>and </a:t>
            </a:r>
            <a:r>
              <a:rPr lang="en" dirty="0">
                <a:latin typeface="+mj-lt"/>
              </a:rPr>
              <a:t>ID10</a:t>
            </a:r>
            <a:endParaRPr dirty="0">
              <a:latin typeface="+mj-lt"/>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31</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mj-lt"/>
              </a:rPr>
              <a:t>Testing Result TW50</a:t>
            </a:r>
            <a:endParaRPr lang="en-US" dirty="0">
              <a:latin typeface="+mj-lt"/>
            </a:endParaRPr>
          </a:p>
        </p:txBody>
      </p:sp>
      <p:graphicFrame>
        <p:nvGraphicFramePr>
          <p:cNvPr id="3" name="Table 2"/>
          <p:cNvGraphicFramePr>
            <a:graphicFrameLocks noGrp="1"/>
          </p:cNvGraphicFramePr>
          <p:nvPr>
            <p:extLst>
              <p:ext uri="{D42A27DB-BD31-4B8C-83A1-F6EECF244321}">
                <p14:modId xmlns:p14="http://schemas.microsoft.com/office/powerpoint/2010/main" val="3656900161"/>
              </p:ext>
            </p:extLst>
          </p:nvPr>
        </p:nvGraphicFramePr>
        <p:xfrm>
          <a:off x="1162897" y="2172427"/>
          <a:ext cx="16055168" cy="6736080"/>
        </p:xfrm>
        <a:graphic>
          <a:graphicData uri="http://schemas.openxmlformats.org/drawingml/2006/table">
            <a:tbl>
              <a:tblPr firstRow="1" bandRow="1">
                <a:tableStyleId>{0660B408-B3CF-4A94-85FC-2B1E0A45F4A2}</a:tableStyleId>
              </a:tblPr>
              <a:tblGrid>
                <a:gridCol w="692029">
                  <a:extLst>
                    <a:ext uri="{9D8B030D-6E8A-4147-A177-3AD203B41FA5}">
                      <a16:colId xmlns:a16="http://schemas.microsoft.com/office/drawing/2014/main" val="3442776631"/>
                    </a:ext>
                  </a:extLst>
                </a:gridCol>
                <a:gridCol w="3321763">
                  <a:extLst>
                    <a:ext uri="{9D8B030D-6E8A-4147-A177-3AD203B41FA5}">
                      <a16:colId xmlns:a16="http://schemas.microsoft.com/office/drawing/2014/main" val="2814910953"/>
                    </a:ext>
                  </a:extLst>
                </a:gridCol>
                <a:gridCol w="2006896">
                  <a:extLst>
                    <a:ext uri="{9D8B030D-6E8A-4147-A177-3AD203B41FA5}">
                      <a16:colId xmlns:a16="http://schemas.microsoft.com/office/drawing/2014/main" val="2573249668"/>
                    </a:ext>
                  </a:extLst>
                </a:gridCol>
                <a:gridCol w="2006896">
                  <a:extLst>
                    <a:ext uri="{9D8B030D-6E8A-4147-A177-3AD203B41FA5}">
                      <a16:colId xmlns:a16="http://schemas.microsoft.com/office/drawing/2014/main" val="1723195919"/>
                    </a:ext>
                  </a:extLst>
                </a:gridCol>
                <a:gridCol w="2006896">
                  <a:extLst>
                    <a:ext uri="{9D8B030D-6E8A-4147-A177-3AD203B41FA5}">
                      <a16:colId xmlns:a16="http://schemas.microsoft.com/office/drawing/2014/main" val="3418306986"/>
                    </a:ext>
                  </a:extLst>
                </a:gridCol>
                <a:gridCol w="2006896">
                  <a:extLst>
                    <a:ext uri="{9D8B030D-6E8A-4147-A177-3AD203B41FA5}">
                      <a16:colId xmlns:a16="http://schemas.microsoft.com/office/drawing/2014/main" val="1628574950"/>
                    </a:ext>
                  </a:extLst>
                </a:gridCol>
                <a:gridCol w="2006896">
                  <a:extLst>
                    <a:ext uri="{9D8B030D-6E8A-4147-A177-3AD203B41FA5}">
                      <a16:colId xmlns:a16="http://schemas.microsoft.com/office/drawing/2014/main" val="759426506"/>
                    </a:ext>
                  </a:extLst>
                </a:gridCol>
                <a:gridCol w="2006896">
                  <a:extLst>
                    <a:ext uri="{9D8B030D-6E8A-4147-A177-3AD203B41FA5}">
                      <a16:colId xmlns:a16="http://schemas.microsoft.com/office/drawing/2014/main" val="1950315062"/>
                    </a:ext>
                  </a:extLst>
                </a:gridCol>
              </a:tblGrid>
              <a:tr h="370840">
                <a:tc>
                  <a:txBody>
                    <a:bodyPr/>
                    <a:lstStyle/>
                    <a:p>
                      <a:pPr algn="ctr"/>
                      <a:endParaRPr lang="en-US" sz="2800" dirty="0"/>
                    </a:p>
                  </a:txBody>
                  <a:tcPr anchor="ctr"/>
                </a:tc>
                <a:tc>
                  <a:txBody>
                    <a:bodyPr/>
                    <a:lstStyle/>
                    <a:p>
                      <a:pPr algn="ctr"/>
                      <a:r>
                        <a:rPr lang="en-US" sz="2800" dirty="0" smtClean="0"/>
                        <a:t>Classifier</a:t>
                      </a:r>
                      <a:endParaRPr lang="en-US" sz="2800" dirty="0"/>
                    </a:p>
                  </a:txBody>
                  <a:tcPr anchor="ctr"/>
                </a:tc>
                <a:tc>
                  <a:txBody>
                    <a:bodyPr/>
                    <a:lstStyle/>
                    <a:p>
                      <a:pPr algn="ctr"/>
                      <a:r>
                        <a:rPr lang="en-US" sz="2800" dirty="0" smtClean="0"/>
                        <a:t>Periods</a:t>
                      </a:r>
                      <a:endParaRPr lang="en-US" sz="2800" dirty="0"/>
                    </a:p>
                  </a:txBody>
                  <a:tcPr anchor="ctr"/>
                </a:tc>
                <a:tc>
                  <a:txBody>
                    <a:bodyPr/>
                    <a:lstStyle/>
                    <a:p>
                      <a:pPr algn="ctr"/>
                      <a:r>
                        <a:rPr lang="en-US" sz="2800" dirty="0" smtClean="0"/>
                        <a:t>Dimension</a:t>
                      </a:r>
                      <a:endParaRPr lang="en-US" sz="2800" dirty="0"/>
                    </a:p>
                  </a:txBody>
                  <a:tcPr anchor="ctr"/>
                </a:tc>
                <a:tc>
                  <a:txBody>
                    <a:bodyPr/>
                    <a:lstStyle/>
                    <a:p>
                      <a:pPr algn="ctr"/>
                      <a:r>
                        <a:rPr lang="en-US" sz="2800" dirty="0" smtClean="0"/>
                        <a:t>Sensitivity</a:t>
                      </a:r>
                      <a:endParaRPr lang="en-US" sz="2800" dirty="0"/>
                    </a:p>
                  </a:txBody>
                  <a:tcPr anchor="ctr"/>
                </a:tc>
                <a:tc>
                  <a:txBody>
                    <a:bodyPr/>
                    <a:lstStyle/>
                    <a:p>
                      <a:pPr algn="ctr"/>
                      <a:r>
                        <a:rPr lang="en-US" sz="2800" dirty="0" smtClean="0"/>
                        <a:t>Specificity</a:t>
                      </a:r>
                      <a:endParaRPr lang="en-US" sz="2800" dirty="0"/>
                    </a:p>
                  </a:txBody>
                  <a:tcPr anchor="ctr"/>
                </a:tc>
                <a:tc>
                  <a:txBody>
                    <a:bodyPr/>
                    <a:lstStyle/>
                    <a:p>
                      <a:pPr algn="ctr"/>
                      <a:r>
                        <a:rPr lang="en-US" sz="2800" dirty="0" smtClean="0"/>
                        <a:t>Accuracy</a:t>
                      </a:r>
                      <a:endParaRPr lang="en-US" sz="2800" dirty="0"/>
                    </a:p>
                  </a:txBody>
                  <a:tcPr anchor="ctr"/>
                </a:tc>
                <a:tc>
                  <a:txBody>
                    <a:bodyPr/>
                    <a:lstStyle/>
                    <a:p>
                      <a:pPr algn="ctr"/>
                      <a:r>
                        <a:rPr lang="en-US" sz="2800" dirty="0" smtClean="0"/>
                        <a:t>MCC</a:t>
                      </a:r>
                      <a:endParaRPr lang="en-US" sz="2800" dirty="0"/>
                    </a:p>
                  </a:txBody>
                  <a:tcPr anchor="ctr"/>
                </a:tc>
                <a:extLst>
                  <a:ext uri="{0D108BD9-81ED-4DB2-BD59-A6C34878D82A}">
                    <a16:rowId xmlns:a16="http://schemas.microsoft.com/office/drawing/2014/main" val="46343882"/>
                  </a:ext>
                </a:extLst>
              </a:tr>
              <a:tr h="370840">
                <a:tc rowSpan="6">
                  <a:txBody>
                    <a:bodyPr/>
                    <a:lstStyle/>
                    <a:p>
                      <a:pPr algn="ctr"/>
                      <a:r>
                        <a:rPr lang="en-US" sz="2800" dirty="0" smtClean="0"/>
                        <a:t>With Volume</a:t>
                      </a:r>
                      <a:endParaRPr lang="en-US" sz="2800" dirty="0"/>
                    </a:p>
                  </a:txBody>
                  <a:tcPr vert="vert270" anchor="ctr"/>
                </a:tc>
                <a:tc>
                  <a:txBody>
                    <a:bodyPr/>
                    <a:lstStyle/>
                    <a:p>
                      <a:pPr algn="ctr"/>
                      <a:r>
                        <a:rPr lang="en-US" sz="2800" smtClean="0"/>
                        <a:t>CNN</a:t>
                      </a:r>
                      <a:endParaRPr lang="en-US" sz="2800" dirty="0"/>
                    </a:p>
                  </a:txBody>
                  <a:tcPr anchor="ctr"/>
                </a:tc>
                <a:tc>
                  <a:txBody>
                    <a:bodyPr/>
                    <a:lstStyle/>
                    <a:p>
                      <a:pPr algn="ctr"/>
                      <a:r>
                        <a:rPr lang="en-US" sz="2800" dirty="0" smtClean="0"/>
                        <a:t>5</a:t>
                      </a:r>
                      <a:endParaRPr lang="en-US" sz="2800" dirty="0"/>
                    </a:p>
                  </a:txBody>
                  <a:tcPr anchor="ctr"/>
                </a:tc>
                <a:tc>
                  <a:txBody>
                    <a:bodyPr/>
                    <a:lstStyle/>
                    <a:p>
                      <a:pPr algn="ctr"/>
                      <a:r>
                        <a:rPr lang="en-US" sz="2800" dirty="0" smtClean="0"/>
                        <a:t>50</a:t>
                      </a:r>
                      <a:endParaRPr lang="en-US" sz="2800" dirty="0"/>
                    </a:p>
                  </a:txBody>
                  <a:tcPr anchor="ctr"/>
                </a:tc>
                <a:tc>
                  <a:txBody>
                    <a:bodyPr/>
                    <a:lstStyle/>
                    <a:p>
                      <a:pPr algn="ctr" rtl="0" fontAlgn="ctr">
                        <a:spcBef>
                          <a:spcPts val="0"/>
                        </a:spcBef>
                        <a:spcAft>
                          <a:spcPts val="0"/>
                        </a:spcAft>
                      </a:pPr>
                      <a:r>
                        <a:rPr lang="en-US" sz="2800" dirty="0"/>
                        <a:t>83.2</a:t>
                      </a:r>
                    </a:p>
                  </a:txBody>
                  <a:tcPr marL="45720" marR="45720" anchor="ctr"/>
                </a:tc>
                <a:tc>
                  <a:txBody>
                    <a:bodyPr/>
                    <a:lstStyle/>
                    <a:p>
                      <a:pPr algn="ctr" rtl="0" fontAlgn="ctr">
                        <a:spcBef>
                          <a:spcPts val="0"/>
                        </a:spcBef>
                        <a:spcAft>
                          <a:spcPts val="0"/>
                        </a:spcAft>
                      </a:pPr>
                      <a:r>
                        <a:rPr lang="en-US" sz="2800"/>
                        <a:t>83.8</a:t>
                      </a:r>
                    </a:p>
                  </a:txBody>
                  <a:tcPr marL="45720" marR="45720" anchor="ctr"/>
                </a:tc>
                <a:tc>
                  <a:txBody>
                    <a:bodyPr/>
                    <a:lstStyle/>
                    <a:p>
                      <a:pPr algn="ctr" rtl="0" fontAlgn="ctr">
                        <a:spcBef>
                          <a:spcPts val="0"/>
                        </a:spcBef>
                        <a:spcAft>
                          <a:spcPts val="0"/>
                        </a:spcAft>
                      </a:pPr>
                      <a:r>
                        <a:rPr lang="en-US" sz="2800"/>
                        <a:t>83.5</a:t>
                      </a:r>
                    </a:p>
                  </a:txBody>
                  <a:tcPr marL="45720" marR="45720" anchor="ctr"/>
                </a:tc>
                <a:tc>
                  <a:txBody>
                    <a:bodyPr/>
                    <a:lstStyle/>
                    <a:p>
                      <a:pPr algn="ctr" rtl="0" fontAlgn="ctr">
                        <a:spcBef>
                          <a:spcPts val="0"/>
                        </a:spcBef>
                        <a:spcAft>
                          <a:spcPts val="0"/>
                        </a:spcAft>
                      </a:pPr>
                      <a:r>
                        <a:rPr lang="en-US" sz="2800"/>
                        <a:t>0.67</a:t>
                      </a:r>
                    </a:p>
                  </a:txBody>
                  <a:tcPr marL="45720" marR="45720" anchor="ctr"/>
                </a:tc>
                <a:extLst>
                  <a:ext uri="{0D108BD9-81ED-4DB2-BD59-A6C34878D82A}">
                    <a16:rowId xmlns:a16="http://schemas.microsoft.com/office/drawing/2014/main" val="195945691"/>
                  </a:ext>
                </a:extLst>
              </a:tr>
              <a:tr h="370840">
                <a:tc vMerge="1">
                  <a:txBody>
                    <a:bodyPr/>
                    <a:lstStyle/>
                    <a:p>
                      <a:pPr algn="ctr"/>
                      <a:endParaRPr lang="en-US" dirty="0"/>
                    </a:p>
                  </a:txBody>
                  <a:tcPr/>
                </a:tc>
                <a:tc>
                  <a:txBody>
                    <a:bodyPr/>
                    <a:lstStyle/>
                    <a:p>
                      <a:pPr algn="ctr"/>
                      <a:r>
                        <a:rPr lang="en-US" sz="2800" smtClean="0"/>
                        <a:t>CNN</a:t>
                      </a:r>
                      <a:endParaRPr lang="en-US" sz="2800" dirty="0"/>
                    </a:p>
                  </a:txBody>
                  <a:tcPr anchor="ctr"/>
                </a:tc>
                <a:tc>
                  <a:txBody>
                    <a:bodyPr/>
                    <a:lstStyle/>
                    <a:p>
                      <a:pPr algn="ctr"/>
                      <a:r>
                        <a:rPr lang="en-US" sz="2800" dirty="0" smtClean="0"/>
                        <a:t>10</a:t>
                      </a:r>
                      <a:endParaRPr lang="en-US" sz="2800" dirty="0"/>
                    </a:p>
                  </a:txBody>
                  <a:tcPr anchor="ctr"/>
                </a:tc>
                <a:tc>
                  <a:txBody>
                    <a:bodyPr/>
                    <a:lstStyle/>
                    <a:p>
                      <a:pPr algn="ctr"/>
                      <a:r>
                        <a:rPr lang="en-US" sz="2800" dirty="0" smtClean="0"/>
                        <a:t>50</a:t>
                      </a:r>
                      <a:endParaRPr lang="en-US" sz="2800" dirty="0"/>
                    </a:p>
                  </a:txBody>
                  <a:tcPr anchor="ctr"/>
                </a:tc>
                <a:tc>
                  <a:txBody>
                    <a:bodyPr/>
                    <a:lstStyle/>
                    <a:p>
                      <a:pPr algn="ctr" rtl="0" fontAlgn="ctr">
                        <a:spcBef>
                          <a:spcPts val="0"/>
                        </a:spcBef>
                        <a:spcAft>
                          <a:spcPts val="0"/>
                        </a:spcAft>
                      </a:pPr>
                      <a:r>
                        <a:rPr lang="en-US" sz="2800" dirty="0"/>
                        <a:t>88.6</a:t>
                      </a:r>
                    </a:p>
                  </a:txBody>
                  <a:tcPr marL="45720" marR="45720" anchor="ctr"/>
                </a:tc>
                <a:tc>
                  <a:txBody>
                    <a:bodyPr/>
                    <a:lstStyle/>
                    <a:p>
                      <a:pPr algn="ctr" rtl="0" fontAlgn="ctr">
                        <a:spcBef>
                          <a:spcPts val="0"/>
                        </a:spcBef>
                        <a:spcAft>
                          <a:spcPts val="0"/>
                        </a:spcAft>
                      </a:pPr>
                      <a:r>
                        <a:rPr lang="en-US" sz="2800"/>
                        <a:t>87.3</a:t>
                      </a:r>
                    </a:p>
                  </a:txBody>
                  <a:tcPr marL="45720" marR="45720" anchor="ctr"/>
                </a:tc>
                <a:tc>
                  <a:txBody>
                    <a:bodyPr/>
                    <a:lstStyle/>
                    <a:p>
                      <a:pPr algn="ctr" rtl="0" fontAlgn="ctr">
                        <a:spcBef>
                          <a:spcPts val="0"/>
                        </a:spcBef>
                        <a:spcAft>
                          <a:spcPts val="0"/>
                        </a:spcAft>
                      </a:pPr>
                      <a:r>
                        <a:rPr lang="en-US" sz="2800"/>
                        <a:t>88.0</a:t>
                      </a:r>
                    </a:p>
                  </a:txBody>
                  <a:tcPr marL="45720" marR="45720" anchor="ctr"/>
                </a:tc>
                <a:tc>
                  <a:txBody>
                    <a:bodyPr/>
                    <a:lstStyle/>
                    <a:p>
                      <a:pPr algn="ctr" rtl="0" fontAlgn="ctr">
                        <a:spcBef>
                          <a:spcPts val="0"/>
                        </a:spcBef>
                        <a:spcAft>
                          <a:spcPts val="0"/>
                        </a:spcAft>
                      </a:pPr>
                      <a:r>
                        <a:rPr lang="en-US" sz="2800"/>
                        <a:t>0.758</a:t>
                      </a:r>
                    </a:p>
                  </a:txBody>
                  <a:tcPr marL="45720" marR="45720" anchor="ctr"/>
                </a:tc>
                <a:extLst>
                  <a:ext uri="{0D108BD9-81ED-4DB2-BD59-A6C34878D82A}">
                    <a16:rowId xmlns:a16="http://schemas.microsoft.com/office/drawing/2014/main" val="2251862580"/>
                  </a:ext>
                </a:extLst>
              </a:tr>
              <a:tr h="370840">
                <a:tc vMerge="1">
                  <a:txBody>
                    <a:bodyPr/>
                    <a:lstStyle/>
                    <a:p>
                      <a:pPr algn="ctr"/>
                      <a:endParaRPr lang="en-US" dirty="0"/>
                    </a:p>
                  </a:txBody>
                  <a:tcPr/>
                </a:tc>
                <a:tc>
                  <a:txBody>
                    <a:bodyPr/>
                    <a:lstStyle/>
                    <a:p>
                      <a:pPr algn="ctr"/>
                      <a:r>
                        <a:rPr lang="en-US" sz="2800" smtClean="0"/>
                        <a:t>CNN</a:t>
                      </a:r>
                      <a:endParaRPr lang="en-US" sz="2800" dirty="0"/>
                    </a:p>
                  </a:txBody>
                  <a:tcPr anchor="ctr"/>
                </a:tc>
                <a:tc>
                  <a:txBody>
                    <a:bodyPr/>
                    <a:lstStyle/>
                    <a:p>
                      <a:pPr algn="ctr"/>
                      <a:r>
                        <a:rPr lang="en-US" sz="2800" dirty="0" smtClean="0"/>
                        <a:t>20</a:t>
                      </a:r>
                      <a:endParaRPr lang="en-US" sz="2800" dirty="0"/>
                    </a:p>
                  </a:txBody>
                  <a:tcPr anchor="ctr"/>
                </a:tc>
                <a:tc>
                  <a:txBody>
                    <a:bodyPr/>
                    <a:lstStyle/>
                    <a:p>
                      <a:pPr algn="ctr"/>
                      <a:r>
                        <a:rPr lang="en-US" sz="2800" dirty="0" smtClean="0"/>
                        <a:t>50</a:t>
                      </a:r>
                      <a:endParaRPr lang="en-US" sz="2800" dirty="0"/>
                    </a:p>
                  </a:txBody>
                  <a:tcPr anchor="ctr"/>
                </a:tc>
                <a:tc>
                  <a:txBody>
                    <a:bodyPr/>
                    <a:lstStyle/>
                    <a:p>
                      <a:pPr algn="ctr" rtl="0" fontAlgn="ctr">
                        <a:spcBef>
                          <a:spcPts val="0"/>
                        </a:spcBef>
                        <a:spcAft>
                          <a:spcPts val="0"/>
                        </a:spcAft>
                      </a:pPr>
                      <a:r>
                        <a:rPr lang="en-US" sz="2800"/>
                        <a:t>91.6</a:t>
                      </a:r>
                    </a:p>
                  </a:txBody>
                  <a:tcPr marL="45720" marR="45720" anchor="ctr"/>
                </a:tc>
                <a:tc>
                  <a:txBody>
                    <a:bodyPr/>
                    <a:lstStyle/>
                    <a:p>
                      <a:pPr algn="ctr" rtl="0" fontAlgn="ctr">
                        <a:spcBef>
                          <a:spcPts val="0"/>
                        </a:spcBef>
                        <a:spcAft>
                          <a:spcPts val="0"/>
                        </a:spcAft>
                      </a:pPr>
                      <a:r>
                        <a:rPr lang="en-US" sz="2800" dirty="0"/>
                        <a:t>91.3</a:t>
                      </a:r>
                    </a:p>
                  </a:txBody>
                  <a:tcPr marL="45720" marR="45720" anchor="ctr"/>
                </a:tc>
                <a:tc>
                  <a:txBody>
                    <a:bodyPr/>
                    <a:lstStyle/>
                    <a:p>
                      <a:pPr algn="ctr" rtl="0" fontAlgn="ctr">
                        <a:spcBef>
                          <a:spcPts val="0"/>
                        </a:spcBef>
                        <a:spcAft>
                          <a:spcPts val="0"/>
                        </a:spcAft>
                      </a:pPr>
                      <a:r>
                        <a:rPr lang="en-US" sz="2800"/>
                        <a:t>91.5</a:t>
                      </a:r>
                    </a:p>
                  </a:txBody>
                  <a:tcPr marL="45720" marR="45720" anchor="ctr"/>
                </a:tc>
                <a:tc>
                  <a:txBody>
                    <a:bodyPr/>
                    <a:lstStyle/>
                    <a:p>
                      <a:pPr algn="ctr" rtl="0" fontAlgn="ctr">
                        <a:spcBef>
                          <a:spcPts val="0"/>
                        </a:spcBef>
                        <a:spcAft>
                          <a:spcPts val="0"/>
                        </a:spcAft>
                      </a:pPr>
                      <a:r>
                        <a:rPr lang="en-US" sz="2800"/>
                        <a:t>0.827</a:t>
                      </a:r>
                    </a:p>
                  </a:txBody>
                  <a:tcPr marL="45720" marR="45720" anchor="ctr"/>
                </a:tc>
                <a:extLst>
                  <a:ext uri="{0D108BD9-81ED-4DB2-BD59-A6C34878D82A}">
                    <a16:rowId xmlns:a16="http://schemas.microsoft.com/office/drawing/2014/main" val="2516914625"/>
                  </a:ext>
                </a:extLst>
              </a:tr>
              <a:tr h="370840">
                <a:tc vMerge="1">
                  <a:txBody>
                    <a:bodyPr/>
                    <a:lstStyle/>
                    <a:p>
                      <a:pPr algn="ctr"/>
                      <a:endParaRPr lang="en-US" dirty="0"/>
                    </a:p>
                  </a:txBody>
                  <a:tcPr/>
                </a:tc>
                <a:tc>
                  <a:txBody>
                    <a:bodyPr/>
                    <a:lstStyle/>
                    <a:p>
                      <a:pPr algn="ctr"/>
                      <a:r>
                        <a:rPr lang="en-US" sz="2800" smtClean="0"/>
                        <a:t>CNN</a:t>
                      </a:r>
                      <a:endParaRPr lang="en-US" sz="2800" dirty="0"/>
                    </a:p>
                  </a:txBody>
                  <a:tcPr anchor="ctr"/>
                </a:tc>
                <a:tc>
                  <a:txBody>
                    <a:bodyPr/>
                    <a:lstStyle/>
                    <a:p>
                      <a:pPr algn="ctr"/>
                      <a:r>
                        <a:rPr lang="en-US" sz="2800" dirty="0" smtClean="0"/>
                        <a:t>5</a:t>
                      </a:r>
                      <a:endParaRPr lang="en-US" sz="2800" dirty="0"/>
                    </a:p>
                  </a:txBody>
                  <a:tcPr anchor="ctr"/>
                </a:tc>
                <a:tc>
                  <a:txBody>
                    <a:bodyPr/>
                    <a:lstStyle/>
                    <a:p>
                      <a:pPr algn="ctr"/>
                      <a:r>
                        <a:rPr lang="en-US" sz="2800" dirty="0" smtClean="0"/>
                        <a:t>20</a:t>
                      </a:r>
                      <a:endParaRPr lang="en-US" sz="2800" dirty="0"/>
                    </a:p>
                  </a:txBody>
                  <a:tcPr anchor="ctr"/>
                </a:tc>
                <a:tc>
                  <a:txBody>
                    <a:bodyPr/>
                    <a:lstStyle/>
                    <a:p>
                      <a:pPr algn="ctr" rtl="0" fontAlgn="ctr">
                        <a:spcBef>
                          <a:spcPts val="0"/>
                        </a:spcBef>
                        <a:spcAft>
                          <a:spcPts val="0"/>
                        </a:spcAft>
                      </a:pPr>
                      <a:r>
                        <a:rPr lang="en-US" sz="2800" dirty="0"/>
                        <a:t>83.9</a:t>
                      </a:r>
                    </a:p>
                  </a:txBody>
                  <a:tcPr marL="45720" marR="45720" anchor="ctr"/>
                </a:tc>
                <a:tc>
                  <a:txBody>
                    <a:bodyPr/>
                    <a:lstStyle/>
                    <a:p>
                      <a:pPr algn="ctr" rtl="0" fontAlgn="ctr">
                        <a:spcBef>
                          <a:spcPts val="0"/>
                        </a:spcBef>
                        <a:spcAft>
                          <a:spcPts val="0"/>
                        </a:spcAft>
                      </a:pPr>
                      <a:r>
                        <a:rPr lang="en-US" sz="2800" dirty="0"/>
                        <a:t>82.7</a:t>
                      </a:r>
                    </a:p>
                  </a:txBody>
                  <a:tcPr marL="45720" marR="45720" anchor="ctr"/>
                </a:tc>
                <a:tc>
                  <a:txBody>
                    <a:bodyPr/>
                    <a:lstStyle/>
                    <a:p>
                      <a:pPr algn="ctr" rtl="0" fontAlgn="ctr">
                        <a:spcBef>
                          <a:spcPts val="0"/>
                        </a:spcBef>
                        <a:spcAft>
                          <a:spcPts val="0"/>
                        </a:spcAft>
                      </a:pPr>
                      <a:r>
                        <a:rPr lang="en-US" sz="2800"/>
                        <a:t>83.3</a:t>
                      </a:r>
                    </a:p>
                  </a:txBody>
                  <a:tcPr marL="45720" marR="45720" anchor="ctr"/>
                </a:tc>
                <a:tc>
                  <a:txBody>
                    <a:bodyPr/>
                    <a:lstStyle/>
                    <a:p>
                      <a:pPr algn="ctr" rtl="0" fontAlgn="ctr">
                        <a:spcBef>
                          <a:spcPts val="0"/>
                        </a:spcBef>
                        <a:spcAft>
                          <a:spcPts val="0"/>
                        </a:spcAft>
                      </a:pPr>
                      <a:r>
                        <a:rPr lang="en-US" sz="2800"/>
                        <a:t>0.666</a:t>
                      </a:r>
                    </a:p>
                  </a:txBody>
                  <a:tcPr marL="45720" marR="45720" anchor="ctr"/>
                </a:tc>
                <a:extLst>
                  <a:ext uri="{0D108BD9-81ED-4DB2-BD59-A6C34878D82A}">
                    <a16:rowId xmlns:a16="http://schemas.microsoft.com/office/drawing/2014/main" val="1300973216"/>
                  </a:ext>
                </a:extLst>
              </a:tr>
              <a:tr h="370840">
                <a:tc vMerge="1">
                  <a:txBody>
                    <a:bodyPr/>
                    <a:lstStyle/>
                    <a:p>
                      <a:pPr algn="ctr"/>
                      <a:endParaRPr lang="en-US" dirty="0"/>
                    </a:p>
                  </a:txBody>
                  <a:tcPr/>
                </a:tc>
                <a:tc>
                  <a:txBody>
                    <a:bodyPr/>
                    <a:lstStyle/>
                    <a:p>
                      <a:pPr algn="ctr"/>
                      <a:r>
                        <a:rPr lang="en-US" sz="2800" smtClean="0"/>
                        <a:t>Random</a:t>
                      </a:r>
                      <a:r>
                        <a:rPr lang="en-US" sz="2800" baseline="0" smtClean="0"/>
                        <a:t> Forest</a:t>
                      </a:r>
                      <a:endParaRPr lang="en-US" sz="2800" dirty="0"/>
                    </a:p>
                  </a:txBody>
                  <a:tcPr anchor="ctr"/>
                </a:tc>
                <a:tc>
                  <a:txBody>
                    <a:bodyPr/>
                    <a:lstStyle/>
                    <a:p>
                      <a:pPr algn="ctr"/>
                      <a:r>
                        <a:rPr lang="en-US" sz="2800" dirty="0" smtClean="0"/>
                        <a:t>10</a:t>
                      </a:r>
                      <a:endParaRPr lang="en-US" sz="2800" dirty="0"/>
                    </a:p>
                  </a:txBody>
                  <a:tcPr anchor="ctr"/>
                </a:tc>
                <a:tc>
                  <a:txBody>
                    <a:bodyPr/>
                    <a:lstStyle/>
                    <a:p>
                      <a:pPr algn="ctr"/>
                      <a:r>
                        <a:rPr lang="en-US" sz="2800" dirty="0" smtClean="0"/>
                        <a:t>20</a:t>
                      </a:r>
                      <a:endParaRPr lang="en-US" sz="2800" dirty="0"/>
                    </a:p>
                  </a:txBody>
                  <a:tcPr anchor="ctr"/>
                </a:tc>
                <a:tc>
                  <a:txBody>
                    <a:bodyPr/>
                    <a:lstStyle/>
                    <a:p>
                      <a:pPr algn="ctr" rtl="0" fontAlgn="ctr">
                        <a:spcBef>
                          <a:spcPts val="0"/>
                        </a:spcBef>
                        <a:spcAft>
                          <a:spcPts val="0"/>
                        </a:spcAft>
                      </a:pPr>
                      <a:r>
                        <a:rPr lang="en-US" sz="2800" dirty="0"/>
                        <a:t>87.0</a:t>
                      </a:r>
                    </a:p>
                  </a:txBody>
                  <a:tcPr marL="45720" marR="45720" anchor="ctr"/>
                </a:tc>
                <a:tc>
                  <a:txBody>
                    <a:bodyPr/>
                    <a:lstStyle/>
                    <a:p>
                      <a:pPr algn="ctr" rtl="0" fontAlgn="ctr">
                        <a:spcBef>
                          <a:spcPts val="0"/>
                        </a:spcBef>
                        <a:spcAft>
                          <a:spcPts val="0"/>
                        </a:spcAft>
                      </a:pPr>
                      <a:r>
                        <a:rPr lang="en-US" sz="2800" dirty="0"/>
                        <a:t>88.3</a:t>
                      </a:r>
                    </a:p>
                  </a:txBody>
                  <a:tcPr marL="45720" marR="45720" anchor="ctr"/>
                </a:tc>
                <a:tc>
                  <a:txBody>
                    <a:bodyPr/>
                    <a:lstStyle/>
                    <a:p>
                      <a:pPr algn="ctr" rtl="0" fontAlgn="ctr">
                        <a:spcBef>
                          <a:spcPts val="0"/>
                        </a:spcBef>
                        <a:spcAft>
                          <a:spcPts val="0"/>
                        </a:spcAft>
                      </a:pPr>
                      <a:r>
                        <a:rPr lang="en-US" sz="2800" dirty="0"/>
                        <a:t>87.6</a:t>
                      </a:r>
                    </a:p>
                  </a:txBody>
                  <a:tcPr marL="45720" marR="45720" anchor="ctr"/>
                </a:tc>
                <a:tc>
                  <a:txBody>
                    <a:bodyPr/>
                    <a:lstStyle/>
                    <a:p>
                      <a:pPr algn="ctr" rtl="0" fontAlgn="ctr">
                        <a:spcBef>
                          <a:spcPts val="0"/>
                        </a:spcBef>
                        <a:spcAft>
                          <a:spcPts val="0"/>
                        </a:spcAft>
                      </a:pPr>
                      <a:r>
                        <a:rPr lang="en-US" sz="2800"/>
                        <a:t>0.751</a:t>
                      </a:r>
                    </a:p>
                  </a:txBody>
                  <a:tcPr marL="45720" marR="45720" anchor="ctr"/>
                </a:tc>
                <a:extLst>
                  <a:ext uri="{0D108BD9-81ED-4DB2-BD59-A6C34878D82A}">
                    <a16:rowId xmlns:a16="http://schemas.microsoft.com/office/drawing/2014/main" val="2119834306"/>
                  </a:ext>
                </a:extLst>
              </a:tr>
              <a:tr h="370840">
                <a:tc vMerge="1">
                  <a:txBody>
                    <a:bodyPr/>
                    <a:lstStyle/>
                    <a:p>
                      <a:pPr algn="ctr"/>
                      <a:endParaRPr lang="en-US" dirty="0"/>
                    </a:p>
                  </a:txBody>
                  <a:tcPr/>
                </a:tc>
                <a:tc>
                  <a:txBody>
                    <a:bodyPr/>
                    <a:lstStyle/>
                    <a:p>
                      <a:pPr algn="ctr"/>
                      <a:r>
                        <a:rPr lang="en-US" sz="2800" smtClean="0"/>
                        <a:t>CNN</a:t>
                      </a:r>
                      <a:endParaRPr lang="en-US" sz="2800" dirty="0"/>
                    </a:p>
                  </a:txBody>
                  <a:tcPr anchor="ctr"/>
                </a:tc>
                <a:tc>
                  <a:txBody>
                    <a:bodyPr/>
                    <a:lstStyle/>
                    <a:p>
                      <a:pPr algn="ctr"/>
                      <a:r>
                        <a:rPr lang="en-US" sz="2800" dirty="0" smtClean="0"/>
                        <a:t>20</a:t>
                      </a:r>
                      <a:endParaRPr lang="en-US" sz="2800" dirty="0"/>
                    </a:p>
                  </a:txBody>
                  <a:tcPr anchor="ctr"/>
                </a:tc>
                <a:tc>
                  <a:txBody>
                    <a:bodyPr/>
                    <a:lstStyle/>
                    <a:p>
                      <a:pPr algn="ctr"/>
                      <a:r>
                        <a:rPr lang="en-US" sz="2800" dirty="0" smtClean="0"/>
                        <a:t>20</a:t>
                      </a:r>
                      <a:endParaRPr lang="en-US" sz="2800" dirty="0"/>
                    </a:p>
                  </a:txBody>
                  <a:tcPr anchor="ctr"/>
                </a:tc>
                <a:tc>
                  <a:txBody>
                    <a:bodyPr/>
                    <a:lstStyle/>
                    <a:p>
                      <a:pPr algn="ctr" rtl="0" fontAlgn="ctr">
                        <a:spcBef>
                          <a:spcPts val="0"/>
                        </a:spcBef>
                        <a:spcAft>
                          <a:spcPts val="0"/>
                        </a:spcAft>
                      </a:pPr>
                      <a:r>
                        <a:rPr lang="en-US" sz="2800" dirty="0"/>
                        <a:t>90.8</a:t>
                      </a:r>
                    </a:p>
                  </a:txBody>
                  <a:tcPr marL="45720" marR="45720" anchor="ctr"/>
                </a:tc>
                <a:tc>
                  <a:txBody>
                    <a:bodyPr/>
                    <a:lstStyle/>
                    <a:p>
                      <a:pPr algn="ctr" rtl="0" fontAlgn="ctr">
                        <a:spcBef>
                          <a:spcPts val="0"/>
                        </a:spcBef>
                        <a:spcAft>
                          <a:spcPts val="0"/>
                        </a:spcAft>
                      </a:pPr>
                      <a:r>
                        <a:rPr lang="en-US" sz="2800" dirty="0"/>
                        <a:t>90.2</a:t>
                      </a:r>
                    </a:p>
                  </a:txBody>
                  <a:tcPr marL="45720" marR="45720" anchor="ctr"/>
                </a:tc>
                <a:tc>
                  <a:txBody>
                    <a:bodyPr/>
                    <a:lstStyle/>
                    <a:p>
                      <a:pPr algn="ctr" rtl="0" fontAlgn="ctr">
                        <a:spcBef>
                          <a:spcPts val="0"/>
                        </a:spcBef>
                        <a:spcAft>
                          <a:spcPts val="0"/>
                        </a:spcAft>
                      </a:pPr>
                      <a:r>
                        <a:rPr lang="en-US" sz="2800" dirty="0"/>
                        <a:t>90.6</a:t>
                      </a:r>
                    </a:p>
                  </a:txBody>
                  <a:tcPr marL="45720" marR="45720" anchor="ctr"/>
                </a:tc>
                <a:tc>
                  <a:txBody>
                    <a:bodyPr/>
                    <a:lstStyle/>
                    <a:p>
                      <a:pPr algn="ctr" rtl="0" fontAlgn="ctr">
                        <a:spcBef>
                          <a:spcPts val="0"/>
                        </a:spcBef>
                        <a:spcAft>
                          <a:spcPts val="0"/>
                        </a:spcAft>
                      </a:pPr>
                      <a:r>
                        <a:rPr lang="en-US" sz="2800"/>
                        <a:t>0.808</a:t>
                      </a:r>
                    </a:p>
                  </a:txBody>
                  <a:tcPr marL="45720" marR="45720" anchor="ctr"/>
                </a:tc>
                <a:extLst>
                  <a:ext uri="{0D108BD9-81ED-4DB2-BD59-A6C34878D82A}">
                    <a16:rowId xmlns:a16="http://schemas.microsoft.com/office/drawing/2014/main" val="1429068882"/>
                  </a:ext>
                </a:extLst>
              </a:tr>
              <a:tr h="370840">
                <a:tc rowSpan="6">
                  <a:txBody>
                    <a:bodyPr/>
                    <a:lstStyle/>
                    <a:p>
                      <a:pPr algn="ctr"/>
                      <a:r>
                        <a:rPr lang="en-US" sz="2800" dirty="0" smtClean="0"/>
                        <a:t>Without Volume</a:t>
                      </a:r>
                      <a:endParaRPr lang="en-US" sz="2800" dirty="0"/>
                    </a:p>
                  </a:txBody>
                  <a:tcPr vert="vert270" anchor="ctr"/>
                </a:tc>
                <a:tc>
                  <a:txBody>
                    <a:bodyPr/>
                    <a:lstStyle/>
                    <a:p>
                      <a:pPr algn="ctr"/>
                      <a:r>
                        <a:rPr lang="en-US" sz="2800" smtClean="0"/>
                        <a:t>CNN</a:t>
                      </a:r>
                      <a:endParaRPr lang="en-US" sz="2800" dirty="0"/>
                    </a:p>
                  </a:txBody>
                  <a:tcPr anchor="ctr"/>
                </a:tc>
                <a:tc>
                  <a:txBody>
                    <a:bodyPr/>
                    <a:lstStyle/>
                    <a:p>
                      <a:pPr algn="ctr"/>
                      <a:r>
                        <a:rPr lang="en-US" sz="2800" dirty="0" smtClean="0"/>
                        <a:t>5</a:t>
                      </a:r>
                      <a:endParaRPr lang="en-US" sz="2800" dirty="0"/>
                    </a:p>
                  </a:txBody>
                  <a:tcPr anchor="ctr"/>
                </a:tc>
                <a:tc>
                  <a:txBody>
                    <a:bodyPr/>
                    <a:lstStyle/>
                    <a:p>
                      <a:pPr algn="ctr"/>
                      <a:r>
                        <a:rPr lang="en-US" sz="2800" dirty="0" smtClean="0"/>
                        <a:t>50</a:t>
                      </a:r>
                      <a:endParaRPr lang="en-US" sz="2800" dirty="0"/>
                    </a:p>
                  </a:txBody>
                  <a:tcPr anchor="ctr"/>
                </a:tc>
                <a:tc>
                  <a:txBody>
                    <a:bodyPr/>
                    <a:lstStyle/>
                    <a:p>
                      <a:pPr algn="ctr" rtl="0" fontAlgn="ctr">
                        <a:spcBef>
                          <a:spcPts val="0"/>
                        </a:spcBef>
                        <a:spcAft>
                          <a:spcPts val="0"/>
                        </a:spcAft>
                      </a:pPr>
                      <a:r>
                        <a:rPr lang="en-US" sz="2800" dirty="0"/>
                        <a:t>83.6</a:t>
                      </a:r>
                    </a:p>
                  </a:txBody>
                  <a:tcPr marL="45720" marR="45720" anchor="ctr"/>
                </a:tc>
                <a:tc>
                  <a:txBody>
                    <a:bodyPr/>
                    <a:lstStyle/>
                    <a:p>
                      <a:pPr algn="ctr" rtl="0" fontAlgn="ctr">
                        <a:spcBef>
                          <a:spcPts val="0"/>
                        </a:spcBef>
                        <a:spcAft>
                          <a:spcPts val="0"/>
                        </a:spcAft>
                      </a:pPr>
                      <a:r>
                        <a:rPr lang="en-US" sz="2800" dirty="0"/>
                        <a:t>85.1</a:t>
                      </a:r>
                    </a:p>
                  </a:txBody>
                  <a:tcPr marL="45720" marR="45720" anchor="ctr"/>
                </a:tc>
                <a:tc>
                  <a:txBody>
                    <a:bodyPr/>
                    <a:lstStyle/>
                    <a:p>
                      <a:pPr algn="ctr" rtl="0" fontAlgn="ctr">
                        <a:spcBef>
                          <a:spcPts val="0"/>
                        </a:spcBef>
                        <a:spcAft>
                          <a:spcPts val="0"/>
                        </a:spcAft>
                      </a:pPr>
                      <a:r>
                        <a:rPr lang="en-US" sz="2800" dirty="0"/>
                        <a:t>84.4</a:t>
                      </a:r>
                    </a:p>
                  </a:txBody>
                  <a:tcPr marL="45720" marR="45720" anchor="ctr"/>
                </a:tc>
                <a:tc>
                  <a:txBody>
                    <a:bodyPr/>
                    <a:lstStyle/>
                    <a:p>
                      <a:pPr algn="ctr" rtl="0" fontAlgn="ctr">
                        <a:spcBef>
                          <a:spcPts val="0"/>
                        </a:spcBef>
                        <a:spcAft>
                          <a:spcPts val="0"/>
                        </a:spcAft>
                      </a:pPr>
                      <a:r>
                        <a:rPr lang="en-US" sz="2800" dirty="0"/>
                        <a:t>0.687</a:t>
                      </a:r>
                    </a:p>
                  </a:txBody>
                  <a:tcPr marL="45720" marR="45720" anchor="ctr"/>
                </a:tc>
                <a:extLst>
                  <a:ext uri="{0D108BD9-81ED-4DB2-BD59-A6C34878D82A}">
                    <a16:rowId xmlns:a16="http://schemas.microsoft.com/office/drawing/2014/main" val="2569943252"/>
                  </a:ext>
                </a:extLst>
              </a:tr>
              <a:tr h="370840">
                <a:tc vMerge="1">
                  <a:txBody>
                    <a:bodyPr/>
                    <a:lstStyle/>
                    <a:p>
                      <a:pPr algn="ctr"/>
                      <a:endParaRPr lang="en-US" dirty="0"/>
                    </a:p>
                  </a:txBody>
                  <a:tcPr/>
                </a:tc>
                <a:tc>
                  <a:txBody>
                    <a:bodyPr/>
                    <a:lstStyle/>
                    <a:p>
                      <a:pPr algn="ctr"/>
                      <a:r>
                        <a:rPr lang="en-US" sz="2800" smtClean="0"/>
                        <a:t>CNN</a:t>
                      </a:r>
                      <a:endParaRPr lang="en-US" sz="2800" dirty="0"/>
                    </a:p>
                  </a:txBody>
                  <a:tcPr anchor="ctr"/>
                </a:tc>
                <a:tc>
                  <a:txBody>
                    <a:bodyPr/>
                    <a:lstStyle/>
                    <a:p>
                      <a:pPr algn="ctr"/>
                      <a:r>
                        <a:rPr lang="en-US" sz="2800" dirty="0" smtClean="0"/>
                        <a:t>10</a:t>
                      </a:r>
                      <a:endParaRPr lang="en-US" sz="2800" dirty="0"/>
                    </a:p>
                  </a:txBody>
                  <a:tcPr anchor="ctr"/>
                </a:tc>
                <a:tc>
                  <a:txBody>
                    <a:bodyPr/>
                    <a:lstStyle/>
                    <a:p>
                      <a:pPr algn="ctr"/>
                      <a:r>
                        <a:rPr lang="en-US" sz="2800" dirty="0" smtClean="0"/>
                        <a:t>50</a:t>
                      </a:r>
                      <a:endParaRPr lang="en-US" sz="2800" dirty="0"/>
                    </a:p>
                  </a:txBody>
                  <a:tcPr anchor="ctr"/>
                </a:tc>
                <a:tc>
                  <a:txBody>
                    <a:bodyPr/>
                    <a:lstStyle/>
                    <a:p>
                      <a:pPr algn="ctr" rtl="0" fontAlgn="ctr">
                        <a:spcBef>
                          <a:spcPts val="0"/>
                        </a:spcBef>
                        <a:spcAft>
                          <a:spcPts val="0"/>
                        </a:spcAft>
                      </a:pPr>
                      <a:r>
                        <a:rPr lang="en-US" sz="2800"/>
                        <a:t>89.2</a:t>
                      </a:r>
                    </a:p>
                  </a:txBody>
                  <a:tcPr marL="45720" marR="45720" anchor="ctr"/>
                </a:tc>
                <a:tc>
                  <a:txBody>
                    <a:bodyPr/>
                    <a:lstStyle/>
                    <a:p>
                      <a:pPr algn="ctr" rtl="0" fontAlgn="ctr">
                        <a:spcBef>
                          <a:spcPts val="0"/>
                        </a:spcBef>
                        <a:spcAft>
                          <a:spcPts val="0"/>
                        </a:spcAft>
                      </a:pPr>
                      <a:r>
                        <a:rPr lang="en-US" sz="2800" dirty="0"/>
                        <a:t>88.1</a:t>
                      </a:r>
                    </a:p>
                  </a:txBody>
                  <a:tcPr marL="45720" marR="45720" anchor="ctr"/>
                </a:tc>
                <a:tc>
                  <a:txBody>
                    <a:bodyPr/>
                    <a:lstStyle/>
                    <a:p>
                      <a:pPr algn="ctr" rtl="0" fontAlgn="ctr">
                        <a:spcBef>
                          <a:spcPts val="0"/>
                        </a:spcBef>
                        <a:spcAft>
                          <a:spcPts val="0"/>
                        </a:spcAft>
                      </a:pPr>
                      <a:r>
                        <a:rPr lang="en-US" sz="2800" dirty="0"/>
                        <a:t>88.7</a:t>
                      </a:r>
                    </a:p>
                  </a:txBody>
                  <a:tcPr marL="45720" marR="45720" anchor="ctr"/>
                </a:tc>
                <a:tc>
                  <a:txBody>
                    <a:bodyPr/>
                    <a:lstStyle/>
                    <a:p>
                      <a:pPr algn="ctr" rtl="0" fontAlgn="ctr">
                        <a:spcBef>
                          <a:spcPts val="0"/>
                        </a:spcBef>
                        <a:spcAft>
                          <a:spcPts val="0"/>
                        </a:spcAft>
                      </a:pPr>
                      <a:r>
                        <a:rPr lang="en-US" sz="2800" dirty="0"/>
                        <a:t>0.773</a:t>
                      </a:r>
                    </a:p>
                  </a:txBody>
                  <a:tcPr marL="45720" marR="45720" anchor="ctr"/>
                </a:tc>
                <a:extLst>
                  <a:ext uri="{0D108BD9-81ED-4DB2-BD59-A6C34878D82A}">
                    <a16:rowId xmlns:a16="http://schemas.microsoft.com/office/drawing/2014/main" val="2594289982"/>
                  </a:ext>
                </a:extLst>
              </a:tr>
              <a:tr h="370840">
                <a:tc vMerge="1">
                  <a:txBody>
                    <a:bodyPr/>
                    <a:lstStyle/>
                    <a:p>
                      <a:pPr algn="ctr"/>
                      <a:endParaRPr lang="en-US" dirty="0"/>
                    </a:p>
                  </a:txBody>
                  <a:tcPr/>
                </a:tc>
                <a:tc>
                  <a:txBody>
                    <a:bodyPr/>
                    <a:lstStyle/>
                    <a:p>
                      <a:pPr algn="ctr"/>
                      <a:r>
                        <a:rPr lang="en-US" sz="2800" b="1" smtClean="0">
                          <a:solidFill>
                            <a:srgbClr val="FF0000"/>
                          </a:solidFill>
                        </a:rPr>
                        <a:t>CNN</a:t>
                      </a:r>
                      <a:endParaRPr lang="en-US" sz="2800" b="1" dirty="0">
                        <a:solidFill>
                          <a:srgbClr val="FF0000"/>
                        </a:solidFill>
                      </a:endParaRPr>
                    </a:p>
                  </a:txBody>
                  <a:tcPr anchor="ctr"/>
                </a:tc>
                <a:tc>
                  <a:txBody>
                    <a:bodyPr/>
                    <a:lstStyle/>
                    <a:p>
                      <a:pPr algn="ctr"/>
                      <a:r>
                        <a:rPr lang="en-US" sz="2800" b="1" dirty="0" smtClean="0">
                          <a:solidFill>
                            <a:srgbClr val="FF0000"/>
                          </a:solidFill>
                        </a:rPr>
                        <a:t>20</a:t>
                      </a:r>
                      <a:endParaRPr lang="en-US" sz="2800" b="1" dirty="0">
                        <a:solidFill>
                          <a:srgbClr val="FF0000"/>
                        </a:solidFill>
                      </a:endParaRPr>
                    </a:p>
                  </a:txBody>
                  <a:tcPr anchor="ctr"/>
                </a:tc>
                <a:tc>
                  <a:txBody>
                    <a:bodyPr/>
                    <a:lstStyle/>
                    <a:p>
                      <a:pPr algn="ctr"/>
                      <a:r>
                        <a:rPr lang="en-US" sz="2800" b="1" dirty="0" smtClean="0">
                          <a:solidFill>
                            <a:srgbClr val="FF0000"/>
                          </a:solidFill>
                        </a:rPr>
                        <a:t>50</a:t>
                      </a:r>
                      <a:endParaRPr lang="en-US" sz="2800" b="1" dirty="0">
                        <a:solidFill>
                          <a:srgbClr val="FF0000"/>
                        </a:solidFill>
                      </a:endParaRPr>
                    </a:p>
                  </a:txBody>
                  <a:tcPr anchor="ctr"/>
                </a:tc>
                <a:tc>
                  <a:txBody>
                    <a:bodyPr/>
                    <a:lstStyle/>
                    <a:p>
                      <a:pPr algn="ctr" rtl="0" fontAlgn="ctr">
                        <a:spcBef>
                          <a:spcPts val="0"/>
                        </a:spcBef>
                        <a:spcAft>
                          <a:spcPts val="0"/>
                        </a:spcAft>
                      </a:pPr>
                      <a:r>
                        <a:rPr lang="en-US" sz="2800" b="1" dirty="0">
                          <a:solidFill>
                            <a:srgbClr val="FF0000"/>
                          </a:solidFill>
                        </a:rPr>
                        <a:t>93.3</a:t>
                      </a:r>
                    </a:p>
                  </a:txBody>
                  <a:tcPr marL="45720" marR="45720" anchor="ctr"/>
                </a:tc>
                <a:tc>
                  <a:txBody>
                    <a:bodyPr/>
                    <a:lstStyle/>
                    <a:p>
                      <a:pPr algn="ctr" rtl="0" fontAlgn="ctr">
                        <a:spcBef>
                          <a:spcPts val="0"/>
                        </a:spcBef>
                        <a:spcAft>
                          <a:spcPts val="0"/>
                        </a:spcAft>
                      </a:pPr>
                      <a:r>
                        <a:rPr lang="en-US" sz="2800" b="1" dirty="0">
                          <a:solidFill>
                            <a:srgbClr val="FF0000"/>
                          </a:solidFill>
                        </a:rPr>
                        <a:t>90.7</a:t>
                      </a:r>
                    </a:p>
                  </a:txBody>
                  <a:tcPr marL="45720" marR="45720" anchor="ctr"/>
                </a:tc>
                <a:tc>
                  <a:txBody>
                    <a:bodyPr/>
                    <a:lstStyle/>
                    <a:p>
                      <a:pPr algn="ctr" rtl="0" fontAlgn="ctr">
                        <a:spcBef>
                          <a:spcPts val="0"/>
                        </a:spcBef>
                        <a:spcAft>
                          <a:spcPts val="0"/>
                        </a:spcAft>
                      </a:pPr>
                      <a:r>
                        <a:rPr lang="en-US" sz="2800" b="1" dirty="0">
                          <a:solidFill>
                            <a:srgbClr val="FF0000"/>
                          </a:solidFill>
                        </a:rPr>
                        <a:t>92.2</a:t>
                      </a:r>
                    </a:p>
                  </a:txBody>
                  <a:tcPr marL="45720" marR="45720" anchor="ctr"/>
                </a:tc>
                <a:tc>
                  <a:txBody>
                    <a:bodyPr/>
                    <a:lstStyle/>
                    <a:p>
                      <a:pPr algn="ctr" rtl="0" fontAlgn="ctr">
                        <a:spcBef>
                          <a:spcPts val="0"/>
                        </a:spcBef>
                        <a:spcAft>
                          <a:spcPts val="0"/>
                        </a:spcAft>
                      </a:pPr>
                      <a:r>
                        <a:rPr lang="en-US" sz="2800" b="1" dirty="0">
                          <a:solidFill>
                            <a:srgbClr val="FF0000"/>
                          </a:solidFill>
                        </a:rPr>
                        <a:t>0.84</a:t>
                      </a:r>
                    </a:p>
                  </a:txBody>
                  <a:tcPr marL="45720" marR="45720" anchor="ctr"/>
                </a:tc>
                <a:extLst>
                  <a:ext uri="{0D108BD9-81ED-4DB2-BD59-A6C34878D82A}">
                    <a16:rowId xmlns:a16="http://schemas.microsoft.com/office/drawing/2014/main" val="174509976"/>
                  </a:ext>
                </a:extLst>
              </a:tr>
              <a:tr h="370840">
                <a:tc vMerge="1">
                  <a:txBody>
                    <a:bodyPr/>
                    <a:lstStyle/>
                    <a:p>
                      <a:pPr algn="ctr"/>
                      <a:endParaRPr lang="en-US" dirty="0"/>
                    </a:p>
                  </a:txBody>
                  <a:tcPr/>
                </a:tc>
                <a:tc>
                  <a:txBody>
                    <a:bodyPr/>
                    <a:lstStyle/>
                    <a:p>
                      <a:pPr algn="ctr"/>
                      <a:r>
                        <a:rPr lang="en-US" sz="2800" smtClean="0"/>
                        <a:t>CNN</a:t>
                      </a:r>
                      <a:endParaRPr lang="en-US" sz="2800" dirty="0"/>
                    </a:p>
                  </a:txBody>
                  <a:tcPr anchor="ctr"/>
                </a:tc>
                <a:tc>
                  <a:txBody>
                    <a:bodyPr/>
                    <a:lstStyle/>
                    <a:p>
                      <a:pPr algn="ctr"/>
                      <a:r>
                        <a:rPr lang="en-US" sz="2800" dirty="0" smtClean="0"/>
                        <a:t>5</a:t>
                      </a:r>
                      <a:endParaRPr lang="en-US" sz="2800" dirty="0"/>
                    </a:p>
                  </a:txBody>
                  <a:tcPr anchor="ctr"/>
                </a:tc>
                <a:tc>
                  <a:txBody>
                    <a:bodyPr/>
                    <a:lstStyle/>
                    <a:p>
                      <a:pPr algn="ctr"/>
                      <a:r>
                        <a:rPr lang="en-US" sz="2800" dirty="0" smtClean="0"/>
                        <a:t>20</a:t>
                      </a:r>
                      <a:endParaRPr lang="en-US" sz="2800" dirty="0"/>
                    </a:p>
                  </a:txBody>
                  <a:tcPr anchor="ctr"/>
                </a:tc>
                <a:tc>
                  <a:txBody>
                    <a:bodyPr/>
                    <a:lstStyle/>
                    <a:p>
                      <a:pPr algn="ctr" rtl="0" fontAlgn="ctr">
                        <a:spcBef>
                          <a:spcPts val="0"/>
                        </a:spcBef>
                        <a:spcAft>
                          <a:spcPts val="0"/>
                        </a:spcAft>
                      </a:pPr>
                      <a:r>
                        <a:rPr lang="en-US" sz="2800" dirty="0"/>
                        <a:t>84.8</a:t>
                      </a:r>
                    </a:p>
                  </a:txBody>
                  <a:tcPr marL="45720" marR="45720" anchor="ctr"/>
                </a:tc>
                <a:tc>
                  <a:txBody>
                    <a:bodyPr/>
                    <a:lstStyle/>
                    <a:p>
                      <a:pPr algn="ctr" rtl="0" fontAlgn="ctr">
                        <a:spcBef>
                          <a:spcPts val="0"/>
                        </a:spcBef>
                        <a:spcAft>
                          <a:spcPts val="0"/>
                        </a:spcAft>
                      </a:pPr>
                      <a:r>
                        <a:rPr lang="en-US" sz="2800"/>
                        <a:t>83.0</a:t>
                      </a:r>
                    </a:p>
                  </a:txBody>
                  <a:tcPr marL="45720" marR="45720" anchor="ctr"/>
                </a:tc>
                <a:tc>
                  <a:txBody>
                    <a:bodyPr/>
                    <a:lstStyle/>
                    <a:p>
                      <a:pPr algn="ctr" rtl="0" fontAlgn="ctr">
                        <a:spcBef>
                          <a:spcPts val="0"/>
                        </a:spcBef>
                        <a:spcAft>
                          <a:spcPts val="0"/>
                        </a:spcAft>
                      </a:pPr>
                      <a:r>
                        <a:rPr lang="en-US" sz="2800" dirty="0"/>
                        <a:t>83.9</a:t>
                      </a:r>
                    </a:p>
                  </a:txBody>
                  <a:tcPr marL="45720" marR="45720" anchor="ctr"/>
                </a:tc>
                <a:tc>
                  <a:txBody>
                    <a:bodyPr/>
                    <a:lstStyle/>
                    <a:p>
                      <a:pPr algn="ctr" rtl="0" fontAlgn="ctr">
                        <a:spcBef>
                          <a:spcPts val="0"/>
                        </a:spcBef>
                        <a:spcAft>
                          <a:spcPts val="0"/>
                        </a:spcAft>
                      </a:pPr>
                      <a:r>
                        <a:rPr lang="en-US" sz="2800" dirty="0"/>
                        <a:t>0.678</a:t>
                      </a:r>
                    </a:p>
                  </a:txBody>
                  <a:tcPr marL="45720" marR="45720" anchor="ctr"/>
                </a:tc>
                <a:extLst>
                  <a:ext uri="{0D108BD9-81ED-4DB2-BD59-A6C34878D82A}">
                    <a16:rowId xmlns:a16="http://schemas.microsoft.com/office/drawing/2014/main" val="3061779822"/>
                  </a:ext>
                </a:extLst>
              </a:tr>
              <a:tr h="370840">
                <a:tc vMerge="1">
                  <a:txBody>
                    <a:bodyPr/>
                    <a:lstStyle/>
                    <a:p>
                      <a:pPr algn="ctr"/>
                      <a:endParaRPr lang="en-US" dirty="0"/>
                    </a:p>
                  </a:txBody>
                  <a:tcPr/>
                </a:tc>
                <a:tc>
                  <a:txBody>
                    <a:bodyPr/>
                    <a:lstStyle/>
                    <a:p>
                      <a:pPr algn="ctr"/>
                      <a:r>
                        <a:rPr lang="en-US" sz="2800" smtClean="0"/>
                        <a:t>CNN</a:t>
                      </a:r>
                      <a:endParaRPr lang="en-US" sz="2800" dirty="0"/>
                    </a:p>
                  </a:txBody>
                  <a:tcPr anchor="ctr"/>
                </a:tc>
                <a:tc>
                  <a:txBody>
                    <a:bodyPr/>
                    <a:lstStyle/>
                    <a:p>
                      <a:pPr algn="ctr"/>
                      <a:r>
                        <a:rPr lang="en-US" sz="2800" dirty="0" smtClean="0"/>
                        <a:t>10</a:t>
                      </a:r>
                      <a:endParaRPr lang="en-US" sz="2800" dirty="0"/>
                    </a:p>
                  </a:txBody>
                  <a:tcPr anchor="ctr"/>
                </a:tc>
                <a:tc>
                  <a:txBody>
                    <a:bodyPr/>
                    <a:lstStyle/>
                    <a:p>
                      <a:pPr algn="ctr"/>
                      <a:r>
                        <a:rPr lang="en-US" sz="2800" dirty="0" smtClean="0"/>
                        <a:t>20</a:t>
                      </a:r>
                      <a:endParaRPr lang="en-US" sz="2800" dirty="0"/>
                    </a:p>
                  </a:txBody>
                  <a:tcPr anchor="ctr"/>
                </a:tc>
                <a:tc>
                  <a:txBody>
                    <a:bodyPr/>
                    <a:lstStyle/>
                    <a:p>
                      <a:pPr algn="ctr" rtl="0" fontAlgn="ctr">
                        <a:spcBef>
                          <a:spcPts val="0"/>
                        </a:spcBef>
                        <a:spcAft>
                          <a:spcPts val="0"/>
                        </a:spcAft>
                      </a:pPr>
                      <a:r>
                        <a:rPr lang="en-US" sz="2800" dirty="0"/>
                        <a:t>88.0</a:t>
                      </a:r>
                    </a:p>
                  </a:txBody>
                  <a:tcPr marL="45720" marR="45720" anchor="ctr"/>
                </a:tc>
                <a:tc>
                  <a:txBody>
                    <a:bodyPr/>
                    <a:lstStyle/>
                    <a:p>
                      <a:pPr algn="ctr" rtl="0" fontAlgn="ctr">
                        <a:spcBef>
                          <a:spcPts val="0"/>
                        </a:spcBef>
                        <a:spcAft>
                          <a:spcPts val="0"/>
                        </a:spcAft>
                      </a:pPr>
                      <a:r>
                        <a:rPr lang="en-US" sz="2800" dirty="0"/>
                        <a:t>88.2</a:t>
                      </a:r>
                    </a:p>
                  </a:txBody>
                  <a:tcPr marL="45720" marR="45720" anchor="ctr"/>
                </a:tc>
                <a:tc>
                  <a:txBody>
                    <a:bodyPr/>
                    <a:lstStyle/>
                    <a:p>
                      <a:pPr algn="ctr" rtl="0" fontAlgn="ctr">
                        <a:spcBef>
                          <a:spcPts val="0"/>
                        </a:spcBef>
                        <a:spcAft>
                          <a:spcPts val="0"/>
                        </a:spcAft>
                      </a:pPr>
                      <a:r>
                        <a:rPr lang="en-US" sz="2800" dirty="0"/>
                        <a:t>88.1</a:t>
                      </a:r>
                    </a:p>
                  </a:txBody>
                  <a:tcPr marL="45720" marR="45720" anchor="ctr"/>
                </a:tc>
                <a:tc>
                  <a:txBody>
                    <a:bodyPr/>
                    <a:lstStyle/>
                    <a:p>
                      <a:pPr algn="ctr" rtl="0" fontAlgn="ctr">
                        <a:spcBef>
                          <a:spcPts val="0"/>
                        </a:spcBef>
                        <a:spcAft>
                          <a:spcPts val="0"/>
                        </a:spcAft>
                      </a:pPr>
                      <a:r>
                        <a:rPr lang="en-US" sz="2800" dirty="0"/>
                        <a:t>0.761</a:t>
                      </a:r>
                    </a:p>
                  </a:txBody>
                  <a:tcPr marL="45720" marR="45720" anchor="ctr"/>
                </a:tc>
                <a:extLst>
                  <a:ext uri="{0D108BD9-81ED-4DB2-BD59-A6C34878D82A}">
                    <a16:rowId xmlns:a16="http://schemas.microsoft.com/office/drawing/2014/main" val="686473147"/>
                  </a:ext>
                </a:extLst>
              </a:tr>
              <a:tr h="370840">
                <a:tc vMerge="1">
                  <a:txBody>
                    <a:bodyPr/>
                    <a:lstStyle/>
                    <a:p>
                      <a:pPr algn="ctr"/>
                      <a:endParaRPr lang="en-US" dirty="0"/>
                    </a:p>
                  </a:txBody>
                  <a:tcPr/>
                </a:tc>
                <a:tc>
                  <a:txBody>
                    <a:bodyPr/>
                    <a:lstStyle/>
                    <a:p>
                      <a:pPr algn="ctr"/>
                      <a:r>
                        <a:rPr lang="en-US" sz="2800" dirty="0" smtClean="0"/>
                        <a:t>CNN</a:t>
                      </a:r>
                      <a:endParaRPr lang="en-US" sz="2800" dirty="0"/>
                    </a:p>
                  </a:txBody>
                  <a:tcPr anchor="ctr"/>
                </a:tc>
                <a:tc>
                  <a:txBody>
                    <a:bodyPr/>
                    <a:lstStyle/>
                    <a:p>
                      <a:pPr algn="ctr"/>
                      <a:r>
                        <a:rPr lang="en-US" sz="2800" dirty="0" smtClean="0"/>
                        <a:t>20</a:t>
                      </a:r>
                      <a:endParaRPr lang="en-US" sz="2800" dirty="0"/>
                    </a:p>
                  </a:txBody>
                  <a:tcPr anchor="ctr"/>
                </a:tc>
                <a:tc>
                  <a:txBody>
                    <a:bodyPr/>
                    <a:lstStyle/>
                    <a:p>
                      <a:pPr algn="ctr"/>
                      <a:r>
                        <a:rPr lang="en-US" sz="2800" dirty="0" smtClean="0"/>
                        <a:t>20</a:t>
                      </a:r>
                      <a:endParaRPr lang="en-US" sz="2800" dirty="0"/>
                    </a:p>
                  </a:txBody>
                  <a:tcPr anchor="ctr"/>
                </a:tc>
                <a:tc>
                  <a:txBody>
                    <a:bodyPr/>
                    <a:lstStyle/>
                    <a:p>
                      <a:pPr algn="ctr" rtl="0" fontAlgn="ctr">
                        <a:spcBef>
                          <a:spcPts val="0"/>
                        </a:spcBef>
                        <a:spcAft>
                          <a:spcPts val="0"/>
                        </a:spcAft>
                      </a:pPr>
                      <a:r>
                        <a:rPr lang="en-US" sz="2800"/>
                        <a:t>81.7</a:t>
                      </a:r>
                    </a:p>
                  </a:txBody>
                  <a:tcPr marL="45720" marR="45720" anchor="ctr"/>
                </a:tc>
                <a:tc>
                  <a:txBody>
                    <a:bodyPr/>
                    <a:lstStyle/>
                    <a:p>
                      <a:pPr algn="ctr" rtl="0" fontAlgn="ctr">
                        <a:spcBef>
                          <a:spcPts val="0"/>
                        </a:spcBef>
                        <a:spcAft>
                          <a:spcPts val="0"/>
                        </a:spcAft>
                      </a:pPr>
                      <a:r>
                        <a:rPr lang="en-US" sz="2800" dirty="0"/>
                        <a:t>91.4</a:t>
                      </a:r>
                    </a:p>
                  </a:txBody>
                  <a:tcPr marL="45720" marR="45720" anchor="ctr"/>
                </a:tc>
                <a:tc>
                  <a:txBody>
                    <a:bodyPr/>
                    <a:lstStyle/>
                    <a:p>
                      <a:pPr algn="ctr" rtl="0" fontAlgn="ctr">
                        <a:spcBef>
                          <a:spcPts val="0"/>
                        </a:spcBef>
                        <a:spcAft>
                          <a:spcPts val="0"/>
                        </a:spcAft>
                      </a:pPr>
                      <a:r>
                        <a:rPr lang="en-US" sz="2800" dirty="0"/>
                        <a:t>91.0</a:t>
                      </a:r>
                    </a:p>
                  </a:txBody>
                  <a:tcPr marL="45720" marR="45720" anchor="ctr"/>
                </a:tc>
                <a:tc>
                  <a:txBody>
                    <a:bodyPr/>
                    <a:lstStyle/>
                    <a:p>
                      <a:pPr algn="ctr" rtl="0" fontAlgn="ctr">
                        <a:spcBef>
                          <a:spcPts val="0"/>
                        </a:spcBef>
                        <a:spcAft>
                          <a:spcPts val="0"/>
                        </a:spcAft>
                      </a:pPr>
                      <a:r>
                        <a:rPr lang="en-US" sz="2800" dirty="0"/>
                        <a:t>0.817</a:t>
                      </a:r>
                    </a:p>
                  </a:txBody>
                  <a:tcPr marL="45720" marR="45720" anchor="ctr"/>
                </a:tc>
                <a:extLst>
                  <a:ext uri="{0D108BD9-81ED-4DB2-BD59-A6C34878D82A}">
                    <a16:rowId xmlns:a16="http://schemas.microsoft.com/office/drawing/2014/main" val="145623053"/>
                  </a:ext>
                </a:extLst>
              </a:tr>
            </a:tbl>
          </a:graphicData>
        </a:graphic>
      </p:graphicFrame>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575109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mj-lt"/>
              </a:rPr>
              <a:t>Testing Result ID10</a:t>
            </a:r>
            <a:endParaRPr lang="en-US" dirty="0">
              <a:latin typeface="+mj-lt"/>
            </a:endParaRPr>
          </a:p>
        </p:txBody>
      </p:sp>
      <p:graphicFrame>
        <p:nvGraphicFramePr>
          <p:cNvPr id="3" name="Table 2"/>
          <p:cNvGraphicFramePr>
            <a:graphicFrameLocks noGrp="1"/>
          </p:cNvGraphicFramePr>
          <p:nvPr>
            <p:extLst>
              <p:ext uri="{D42A27DB-BD31-4B8C-83A1-F6EECF244321}">
                <p14:modId xmlns:p14="http://schemas.microsoft.com/office/powerpoint/2010/main" val="3652586343"/>
              </p:ext>
            </p:extLst>
          </p:nvPr>
        </p:nvGraphicFramePr>
        <p:xfrm>
          <a:off x="1162897" y="2172427"/>
          <a:ext cx="16055168" cy="6736080"/>
        </p:xfrm>
        <a:graphic>
          <a:graphicData uri="http://schemas.openxmlformats.org/drawingml/2006/table">
            <a:tbl>
              <a:tblPr firstRow="1" bandRow="1">
                <a:tableStyleId>{0660B408-B3CF-4A94-85FC-2B1E0A45F4A2}</a:tableStyleId>
              </a:tblPr>
              <a:tblGrid>
                <a:gridCol w="692029">
                  <a:extLst>
                    <a:ext uri="{9D8B030D-6E8A-4147-A177-3AD203B41FA5}">
                      <a16:colId xmlns:a16="http://schemas.microsoft.com/office/drawing/2014/main" val="3442776631"/>
                    </a:ext>
                  </a:extLst>
                </a:gridCol>
                <a:gridCol w="3321763">
                  <a:extLst>
                    <a:ext uri="{9D8B030D-6E8A-4147-A177-3AD203B41FA5}">
                      <a16:colId xmlns:a16="http://schemas.microsoft.com/office/drawing/2014/main" val="2814910953"/>
                    </a:ext>
                  </a:extLst>
                </a:gridCol>
                <a:gridCol w="2006896">
                  <a:extLst>
                    <a:ext uri="{9D8B030D-6E8A-4147-A177-3AD203B41FA5}">
                      <a16:colId xmlns:a16="http://schemas.microsoft.com/office/drawing/2014/main" val="2573249668"/>
                    </a:ext>
                  </a:extLst>
                </a:gridCol>
                <a:gridCol w="2006896">
                  <a:extLst>
                    <a:ext uri="{9D8B030D-6E8A-4147-A177-3AD203B41FA5}">
                      <a16:colId xmlns:a16="http://schemas.microsoft.com/office/drawing/2014/main" val="1723195919"/>
                    </a:ext>
                  </a:extLst>
                </a:gridCol>
                <a:gridCol w="2006896">
                  <a:extLst>
                    <a:ext uri="{9D8B030D-6E8A-4147-A177-3AD203B41FA5}">
                      <a16:colId xmlns:a16="http://schemas.microsoft.com/office/drawing/2014/main" val="3418306986"/>
                    </a:ext>
                  </a:extLst>
                </a:gridCol>
                <a:gridCol w="2006896">
                  <a:extLst>
                    <a:ext uri="{9D8B030D-6E8A-4147-A177-3AD203B41FA5}">
                      <a16:colId xmlns:a16="http://schemas.microsoft.com/office/drawing/2014/main" val="1628574950"/>
                    </a:ext>
                  </a:extLst>
                </a:gridCol>
                <a:gridCol w="2006896">
                  <a:extLst>
                    <a:ext uri="{9D8B030D-6E8A-4147-A177-3AD203B41FA5}">
                      <a16:colId xmlns:a16="http://schemas.microsoft.com/office/drawing/2014/main" val="759426506"/>
                    </a:ext>
                  </a:extLst>
                </a:gridCol>
                <a:gridCol w="2006896">
                  <a:extLst>
                    <a:ext uri="{9D8B030D-6E8A-4147-A177-3AD203B41FA5}">
                      <a16:colId xmlns:a16="http://schemas.microsoft.com/office/drawing/2014/main" val="1950315062"/>
                    </a:ext>
                  </a:extLst>
                </a:gridCol>
              </a:tblGrid>
              <a:tr h="370840">
                <a:tc>
                  <a:txBody>
                    <a:bodyPr/>
                    <a:lstStyle/>
                    <a:p>
                      <a:pPr algn="ctr"/>
                      <a:endParaRPr lang="en-US" sz="2800" dirty="0"/>
                    </a:p>
                  </a:txBody>
                  <a:tcPr/>
                </a:tc>
                <a:tc>
                  <a:txBody>
                    <a:bodyPr/>
                    <a:lstStyle/>
                    <a:p>
                      <a:pPr algn="ctr"/>
                      <a:r>
                        <a:rPr lang="en-US" sz="2800" dirty="0" smtClean="0"/>
                        <a:t>Classifier</a:t>
                      </a:r>
                      <a:endParaRPr lang="en-US" sz="2800" dirty="0"/>
                    </a:p>
                  </a:txBody>
                  <a:tcPr anchor="ctr"/>
                </a:tc>
                <a:tc>
                  <a:txBody>
                    <a:bodyPr/>
                    <a:lstStyle/>
                    <a:p>
                      <a:pPr algn="ctr"/>
                      <a:r>
                        <a:rPr lang="en-US" sz="2800" dirty="0" smtClean="0"/>
                        <a:t>Periods</a:t>
                      </a:r>
                      <a:endParaRPr lang="en-US" sz="2800" dirty="0"/>
                    </a:p>
                  </a:txBody>
                  <a:tcPr anchor="ctr"/>
                </a:tc>
                <a:tc>
                  <a:txBody>
                    <a:bodyPr/>
                    <a:lstStyle/>
                    <a:p>
                      <a:pPr algn="ctr"/>
                      <a:r>
                        <a:rPr lang="en-US" sz="2800" dirty="0" smtClean="0"/>
                        <a:t>Dimension</a:t>
                      </a:r>
                      <a:endParaRPr lang="en-US" sz="2800" dirty="0"/>
                    </a:p>
                  </a:txBody>
                  <a:tcPr anchor="ctr"/>
                </a:tc>
                <a:tc>
                  <a:txBody>
                    <a:bodyPr/>
                    <a:lstStyle/>
                    <a:p>
                      <a:pPr algn="ctr"/>
                      <a:r>
                        <a:rPr lang="en-US" sz="2800" dirty="0" smtClean="0"/>
                        <a:t>Sensitivity</a:t>
                      </a:r>
                      <a:endParaRPr lang="en-US" sz="2800" dirty="0"/>
                    </a:p>
                  </a:txBody>
                  <a:tcPr anchor="ctr"/>
                </a:tc>
                <a:tc>
                  <a:txBody>
                    <a:bodyPr/>
                    <a:lstStyle/>
                    <a:p>
                      <a:pPr algn="ctr"/>
                      <a:r>
                        <a:rPr lang="en-US" sz="2800" dirty="0" smtClean="0"/>
                        <a:t>Specificity</a:t>
                      </a:r>
                      <a:endParaRPr lang="en-US" sz="2800" dirty="0"/>
                    </a:p>
                  </a:txBody>
                  <a:tcPr anchor="ctr"/>
                </a:tc>
                <a:tc>
                  <a:txBody>
                    <a:bodyPr/>
                    <a:lstStyle/>
                    <a:p>
                      <a:pPr algn="ctr"/>
                      <a:r>
                        <a:rPr lang="en-US" sz="2800" dirty="0" smtClean="0"/>
                        <a:t>Accuracy</a:t>
                      </a:r>
                      <a:endParaRPr lang="en-US" sz="2800" dirty="0"/>
                    </a:p>
                  </a:txBody>
                  <a:tcPr anchor="ctr"/>
                </a:tc>
                <a:tc>
                  <a:txBody>
                    <a:bodyPr/>
                    <a:lstStyle/>
                    <a:p>
                      <a:pPr algn="ctr"/>
                      <a:r>
                        <a:rPr lang="en-US" sz="2800" dirty="0" smtClean="0"/>
                        <a:t>MCC</a:t>
                      </a:r>
                      <a:endParaRPr lang="en-US" sz="2800" dirty="0"/>
                    </a:p>
                  </a:txBody>
                  <a:tcPr anchor="ctr"/>
                </a:tc>
                <a:extLst>
                  <a:ext uri="{0D108BD9-81ED-4DB2-BD59-A6C34878D82A}">
                    <a16:rowId xmlns:a16="http://schemas.microsoft.com/office/drawing/2014/main" val="46343882"/>
                  </a:ext>
                </a:extLst>
              </a:tr>
              <a:tr h="370840">
                <a:tc rowSpan="6">
                  <a:txBody>
                    <a:bodyPr/>
                    <a:lstStyle/>
                    <a:p>
                      <a:pPr algn="ctr"/>
                      <a:r>
                        <a:rPr lang="en-US" sz="2800" dirty="0" smtClean="0"/>
                        <a:t>With Volume</a:t>
                      </a:r>
                      <a:endParaRPr lang="en-US" sz="2800" dirty="0"/>
                    </a:p>
                  </a:txBody>
                  <a:tcPr vert="vert270" anchor="ctr"/>
                </a:tc>
                <a:tc>
                  <a:txBody>
                    <a:bodyPr/>
                    <a:lstStyle/>
                    <a:p>
                      <a:pPr algn="ctr" rtl="0" fontAlgn="ctr">
                        <a:spcBef>
                          <a:spcPts val="0"/>
                        </a:spcBef>
                        <a:spcAft>
                          <a:spcPts val="0"/>
                        </a:spcAft>
                      </a:pPr>
                      <a:r>
                        <a:rPr lang="en-US" sz="2800"/>
                        <a:t>ResNet50</a:t>
                      </a:r>
                    </a:p>
                  </a:txBody>
                  <a:tcPr marL="144780" marR="144780" anchor="ctr"/>
                </a:tc>
                <a:tc>
                  <a:txBody>
                    <a:bodyPr/>
                    <a:lstStyle/>
                    <a:p>
                      <a:pPr algn="ctr"/>
                      <a:r>
                        <a:rPr lang="en-US" sz="2800" dirty="0" smtClean="0"/>
                        <a:t>5</a:t>
                      </a:r>
                      <a:endParaRPr lang="en-US" sz="2800" dirty="0"/>
                    </a:p>
                  </a:txBody>
                  <a:tcPr anchor="ctr"/>
                </a:tc>
                <a:tc>
                  <a:txBody>
                    <a:bodyPr/>
                    <a:lstStyle/>
                    <a:p>
                      <a:pPr algn="ctr"/>
                      <a:r>
                        <a:rPr lang="en-US" sz="2800" dirty="0" smtClean="0"/>
                        <a:t>50</a:t>
                      </a:r>
                      <a:endParaRPr lang="en-US" sz="2800" dirty="0"/>
                    </a:p>
                  </a:txBody>
                  <a:tcPr anchor="ctr"/>
                </a:tc>
                <a:tc>
                  <a:txBody>
                    <a:bodyPr/>
                    <a:lstStyle/>
                    <a:p>
                      <a:pPr marL="0" lvl="0" indent="0" algn="ctr" rtl="0">
                        <a:lnSpc>
                          <a:spcPct val="100000"/>
                        </a:lnSpc>
                        <a:spcBef>
                          <a:spcPts val="0"/>
                        </a:spcBef>
                        <a:spcAft>
                          <a:spcPts val="0"/>
                        </a:spcAft>
                        <a:buNone/>
                      </a:pPr>
                      <a:r>
                        <a:rPr lang="en" sz="2800" dirty="0">
                          <a:sym typeface="Roboto Condensed"/>
                        </a:rPr>
                        <a:t>80.7</a:t>
                      </a:r>
                      <a:endParaRPr sz="2800" dirty="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a:sym typeface="Roboto Condensed"/>
                        </a:rPr>
                        <a:t>85.4</a:t>
                      </a:r>
                      <a:endParaRPr sz="280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a:sym typeface="Roboto Condensed"/>
                        </a:rPr>
                        <a:t>83.1</a:t>
                      </a:r>
                      <a:endParaRPr sz="280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a:sym typeface="Roboto Condensed"/>
                        </a:rPr>
                        <a:t>0.661</a:t>
                      </a:r>
                      <a:endParaRPr sz="2800">
                        <a:sym typeface="Roboto Condensed"/>
                      </a:endParaRPr>
                    </a:p>
                  </a:txBody>
                  <a:tcPr marL="57150" marR="57150" marT="38125" marB="38125" anchor="ctr"/>
                </a:tc>
                <a:extLst>
                  <a:ext uri="{0D108BD9-81ED-4DB2-BD59-A6C34878D82A}">
                    <a16:rowId xmlns:a16="http://schemas.microsoft.com/office/drawing/2014/main" val="195945691"/>
                  </a:ext>
                </a:extLst>
              </a:tr>
              <a:tr h="370840">
                <a:tc vMerge="1">
                  <a:txBody>
                    <a:bodyPr/>
                    <a:lstStyle/>
                    <a:p>
                      <a:pPr algn="ctr"/>
                      <a:endParaRPr lang="en-US" dirty="0"/>
                    </a:p>
                  </a:txBody>
                  <a:tcPr/>
                </a:tc>
                <a:tc>
                  <a:txBody>
                    <a:bodyPr/>
                    <a:lstStyle/>
                    <a:p>
                      <a:pPr algn="ctr" rtl="0" fontAlgn="ctr">
                        <a:spcBef>
                          <a:spcPts val="0"/>
                        </a:spcBef>
                        <a:spcAft>
                          <a:spcPts val="0"/>
                        </a:spcAft>
                      </a:pPr>
                      <a:r>
                        <a:rPr lang="en-US" sz="2800"/>
                        <a:t>ResNet50</a:t>
                      </a:r>
                    </a:p>
                  </a:txBody>
                  <a:tcPr marL="144780" marR="144780" anchor="ctr"/>
                </a:tc>
                <a:tc>
                  <a:txBody>
                    <a:bodyPr/>
                    <a:lstStyle/>
                    <a:p>
                      <a:pPr algn="ctr"/>
                      <a:r>
                        <a:rPr lang="en-US" sz="2800" dirty="0" smtClean="0"/>
                        <a:t>10</a:t>
                      </a:r>
                      <a:endParaRPr lang="en-US" sz="2800" dirty="0"/>
                    </a:p>
                  </a:txBody>
                  <a:tcPr anchor="ctr"/>
                </a:tc>
                <a:tc>
                  <a:txBody>
                    <a:bodyPr/>
                    <a:lstStyle/>
                    <a:p>
                      <a:pPr algn="ctr"/>
                      <a:r>
                        <a:rPr lang="en-US" sz="2800" dirty="0" smtClean="0"/>
                        <a:t>50</a:t>
                      </a:r>
                      <a:endParaRPr lang="en-US" sz="2800" dirty="0"/>
                    </a:p>
                  </a:txBody>
                  <a:tcPr anchor="ctr"/>
                </a:tc>
                <a:tc>
                  <a:txBody>
                    <a:bodyPr/>
                    <a:lstStyle/>
                    <a:p>
                      <a:pPr marL="0" lvl="0" indent="0" algn="ctr" rtl="0">
                        <a:lnSpc>
                          <a:spcPct val="100000"/>
                        </a:lnSpc>
                        <a:spcBef>
                          <a:spcPts val="0"/>
                        </a:spcBef>
                        <a:spcAft>
                          <a:spcPts val="0"/>
                        </a:spcAft>
                        <a:buNone/>
                      </a:pPr>
                      <a:r>
                        <a:rPr lang="en" sz="2800" dirty="0">
                          <a:sym typeface="Roboto Condensed"/>
                        </a:rPr>
                        <a:t>88.6</a:t>
                      </a:r>
                      <a:endParaRPr sz="2800" dirty="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dirty="0">
                          <a:sym typeface="Roboto Condensed"/>
                        </a:rPr>
                        <a:t>88.4</a:t>
                      </a:r>
                      <a:endParaRPr sz="2800" dirty="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a:sym typeface="Roboto Condensed"/>
                        </a:rPr>
                        <a:t>88.5</a:t>
                      </a:r>
                      <a:endParaRPr sz="280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a:sym typeface="Roboto Condensed"/>
                        </a:rPr>
                        <a:t>0.77</a:t>
                      </a:r>
                      <a:endParaRPr sz="2800">
                        <a:sym typeface="Roboto Condensed"/>
                      </a:endParaRPr>
                    </a:p>
                  </a:txBody>
                  <a:tcPr marL="57150" marR="57150" marT="38125" marB="38125" anchor="ctr"/>
                </a:tc>
                <a:extLst>
                  <a:ext uri="{0D108BD9-81ED-4DB2-BD59-A6C34878D82A}">
                    <a16:rowId xmlns:a16="http://schemas.microsoft.com/office/drawing/2014/main" val="2251862580"/>
                  </a:ext>
                </a:extLst>
              </a:tr>
              <a:tr h="370840">
                <a:tc vMerge="1">
                  <a:txBody>
                    <a:bodyPr/>
                    <a:lstStyle/>
                    <a:p>
                      <a:pPr algn="ctr"/>
                      <a:endParaRPr lang="en-US" dirty="0"/>
                    </a:p>
                  </a:txBody>
                  <a:tcPr/>
                </a:tc>
                <a:tc>
                  <a:txBody>
                    <a:bodyPr/>
                    <a:lstStyle/>
                    <a:p>
                      <a:pPr algn="ctr" rtl="0" fontAlgn="ctr">
                        <a:spcBef>
                          <a:spcPts val="0"/>
                        </a:spcBef>
                        <a:spcAft>
                          <a:spcPts val="0"/>
                        </a:spcAft>
                      </a:pPr>
                      <a:r>
                        <a:rPr lang="en-US" sz="2800"/>
                        <a:t>CNN</a:t>
                      </a:r>
                    </a:p>
                  </a:txBody>
                  <a:tcPr marL="144780" marR="144780" anchor="ctr"/>
                </a:tc>
                <a:tc>
                  <a:txBody>
                    <a:bodyPr/>
                    <a:lstStyle/>
                    <a:p>
                      <a:pPr algn="ctr"/>
                      <a:r>
                        <a:rPr lang="en-US" sz="2800" dirty="0" smtClean="0"/>
                        <a:t>20</a:t>
                      </a:r>
                      <a:endParaRPr lang="en-US" sz="2800" dirty="0"/>
                    </a:p>
                  </a:txBody>
                  <a:tcPr anchor="ctr"/>
                </a:tc>
                <a:tc>
                  <a:txBody>
                    <a:bodyPr/>
                    <a:lstStyle/>
                    <a:p>
                      <a:pPr algn="ctr"/>
                      <a:r>
                        <a:rPr lang="en-US" sz="2800" dirty="0" smtClean="0"/>
                        <a:t>50</a:t>
                      </a:r>
                      <a:endParaRPr lang="en-US" sz="2800" dirty="0"/>
                    </a:p>
                  </a:txBody>
                  <a:tcPr anchor="ctr"/>
                </a:tc>
                <a:tc>
                  <a:txBody>
                    <a:bodyPr/>
                    <a:lstStyle/>
                    <a:p>
                      <a:pPr marL="0" lvl="0" indent="0" algn="ctr" rtl="0">
                        <a:lnSpc>
                          <a:spcPct val="100000"/>
                        </a:lnSpc>
                        <a:spcBef>
                          <a:spcPts val="0"/>
                        </a:spcBef>
                        <a:spcAft>
                          <a:spcPts val="0"/>
                        </a:spcAft>
                        <a:buNone/>
                      </a:pPr>
                      <a:r>
                        <a:rPr lang="en" sz="2800">
                          <a:sym typeface="Roboto Condensed"/>
                        </a:rPr>
                        <a:t>90.0</a:t>
                      </a:r>
                      <a:endParaRPr sz="280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dirty="0">
                          <a:sym typeface="Roboto Condensed"/>
                        </a:rPr>
                        <a:t>90.1</a:t>
                      </a:r>
                      <a:endParaRPr sz="2800" dirty="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a:sym typeface="Roboto Condensed"/>
                        </a:rPr>
                        <a:t>90.0</a:t>
                      </a:r>
                      <a:endParaRPr sz="280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a:sym typeface="Roboto Condensed"/>
                        </a:rPr>
                        <a:t>0.798</a:t>
                      </a:r>
                      <a:endParaRPr sz="2800">
                        <a:sym typeface="Roboto Condensed"/>
                      </a:endParaRPr>
                    </a:p>
                  </a:txBody>
                  <a:tcPr marL="57150" marR="57150" marT="38125" marB="38125" anchor="ctr"/>
                </a:tc>
                <a:extLst>
                  <a:ext uri="{0D108BD9-81ED-4DB2-BD59-A6C34878D82A}">
                    <a16:rowId xmlns:a16="http://schemas.microsoft.com/office/drawing/2014/main" val="2516914625"/>
                  </a:ext>
                </a:extLst>
              </a:tr>
              <a:tr h="370840">
                <a:tc vMerge="1">
                  <a:txBody>
                    <a:bodyPr/>
                    <a:lstStyle/>
                    <a:p>
                      <a:pPr algn="ctr"/>
                      <a:endParaRPr lang="en-US" dirty="0"/>
                    </a:p>
                  </a:txBody>
                  <a:tcPr/>
                </a:tc>
                <a:tc>
                  <a:txBody>
                    <a:bodyPr/>
                    <a:lstStyle/>
                    <a:p>
                      <a:pPr algn="ctr" rtl="0" fontAlgn="ctr">
                        <a:spcBef>
                          <a:spcPts val="0"/>
                        </a:spcBef>
                        <a:spcAft>
                          <a:spcPts val="0"/>
                        </a:spcAft>
                      </a:pPr>
                      <a:r>
                        <a:rPr lang="en-US" sz="2800"/>
                        <a:t>ResNet50</a:t>
                      </a:r>
                    </a:p>
                  </a:txBody>
                  <a:tcPr marL="144780" marR="144780" anchor="ctr"/>
                </a:tc>
                <a:tc>
                  <a:txBody>
                    <a:bodyPr/>
                    <a:lstStyle/>
                    <a:p>
                      <a:pPr algn="ctr"/>
                      <a:r>
                        <a:rPr lang="en-US" sz="2800" dirty="0" smtClean="0"/>
                        <a:t>5</a:t>
                      </a:r>
                      <a:endParaRPr lang="en-US" sz="2800" dirty="0"/>
                    </a:p>
                  </a:txBody>
                  <a:tcPr anchor="ctr"/>
                </a:tc>
                <a:tc>
                  <a:txBody>
                    <a:bodyPr/>
                    <a:lstStyle/>
                    <a:p>
                      <a:pPr algn="ctr"/>
                      <a:r>
                        <a:rPr lang="en-US" sz="2800" dirty="0" smtClean="0"/>
                        <a:t>20</a:t>
                      </a:r>
                      <a:endParaRPr lang="en-US" sz="2800" dirty="0"/>
                    </a:p>
                  </a:txBody>
                  <a:tcPr anchor="ctr"/>
                </a:tc>
                <a:tc>
                  <a:txBody>
                    <a:bodyPr/>
                    <a:lstStyle/>
                    <a:p>
                      <a:pPr marL="0" lvl="0" indent="0" algn="ctr" rtl="0">
                        <a:lnSpc>
                          <a:spcPct val="100000"/>
                        </a:lnSpc>
                        <a:spcBef>
                          <a:spcPts val="0"/>
                        </a:spcBef>
                        <a:spcAft>
                          <a:spcPts val="0"/>
                        </a:spcAft>
                        <a:buNone/>
                      </a:pPr>
                      <a:r>
                        <a:rPr lang="en" sz="2800" dirty="0">
                          <a:sym typeface="Roboto Condensed"/>
                        </a:rPr>
                        <a:t>78.8</a:t>
                      </a:r>
                      <a:endParaRPr sz="2800" dirty="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dirty="0">
                          <a:sym typeface="Roboto Condensed"/>
                        </a:rPr>
                        <a:t>82.3</a:t>
                      </a:r>
                      <a:endParaRPr sz="2800" dirty="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a:sym typeface="Roboto Condensed"/>
                        </a:rPr>
                        <a:t>80.6</a:t>
                      </a:r>
                      <a:endParaRPr sz="280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a:sym typeface="Roboto Condensed"/>
                        </a:rPr>
                        <a:t>0.612</a:t>
                      </a:r>
                      <a:endParaRPr sz="2800">
                        <a:sym typeface="Roboto Condensed"/>
                      </a:endParaRPr>
                    </a:p>
                  </a:txBody>
                  <a:tcPr marL="57150" marR="57150" marT="38125" marB="38125" anchor="ctr"/>
                </a:tc>
                <a:extLst>
                  <a:ext uri="{0D108BD9-81ED-4DB2-BD59-A6C34878D82A}">
                    <a16:rowId xmlns:a16="http://schemas.microsoft.com/office/drawing/2014/main" val="1300973216"/>
                  </a:ext>
                </a:extLst>
              </a:tr>
              <a:tr h="370840">
                <a:tc vMerge="1">
                  <a:txBody>
                    <a:bodyPr/>
                    <a:lstStyle/>
                    <a:p>
                      <a:pPr algn="ctr"/>
                      <a:endParaRPr lang="en-US" dirty="0"/>
                    </a:p>
                  </a:txBody>
                  <a:tcPr/>
                </a:tc>
                <a:tc>
                  <a:txBody>
                    <a:bodyPr/>
                    <a:lstStyle/>
                    <a:p>
                      <a:pPr algn="ctr" rtl="0" fontAlgn="ctr">
                        <a:spcBef>
                          <a:spcPts val="0"/>
                        </a:spcBef>
                        <a:spcAft>
                          <a:spcPts val="0"/>
                        </a:spcAft>
                      </a:pPr>
                      <a:r>
                        <a:rPr lang="en-US" sz="2800"/>
                        <a:t>CNN</a:t>
                      </a:r>
                    </a:p>
                  </a:txBody>
                  <a:tcPr marL="144780" marR="144780" anchor="ctr"/>
                </a:tc>
                <a:tc>
                  <a:txBody>
                    <a:bodyPr/>
                    <a:lstStyle/>
                    <a:p>
                      <a:pPr algn="ctr"/>
                      <a:r>
                        <a:rPr lang="en-US" sz="2800" dirty="0" smtClean="0"/>
                        <a:t>10</a:t>
                      </a:r>
                      <a:endParaRPr lang="en-US" sz="2800" dirty="0"/>
                    </a:p>
                  </a:txBody>
                  <a:tcPr anchor="ctr"/>
                </a:tc>
                <a:tc>
                  <a:txBody>
                    <a:bodyPr/>
                    <a:lstStyle/>
                    <a:p>
                      <a:pPr algn="ctr"/>
                      <a:r>
                        <a:rPr lang="en-US" sz="2800" dirty="0" smtClean="0"/>
                        <a:t>20</a:t>
                      </a:r>
                      <a:endParaRPr lang="en-US" sz="2800" dirty="0"/>
                    </a:p>
                  </a:txBody>
                  <a:tcPr anchor="ctr"/>
                </a:tc>
                <a:tc>
                  <a:txBody>
                    <a:bodyPr/>
                    <a:lstStyle/>
                    <a:p>
                      <a:pPr marL="0" lvl="0" indent="0" algn="ctr" rtl="0">
                        <a:lnSpc>
                          <a:spcPct val="100000"/>
                        </a:lnSpc>
                        <a:spcBef>
                          <a:spcPts val="0"/>
                        </a:spcBef>
                        <a:spcAft>
                          <a:spcPts val="0"/>
                        </a:spcAft>
                        <a:buNone/>
                      </a:pPr>
                      <a:r>
                        <a:rPr lang="en" sz="2800" dirty="0">
                          <a:sym typeface="Roboto Condensed"/>
                        </a:rPr>
                        <a:t>83.3</a:t>
                      </a:r>
                      <a:endParaRPr sz="2800" dirty="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a:sym typeface="Roboto Condensed"/>
                        </a:rPr>
                        <a:t>85.4</a:t>
                      </a:r>
                      <a:endParaRPr sz="280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dirty="0">
                          <a:sym typeface="Roboto Condensed"/>
                        </a:rPr>
                        <a:t>84.3</a:t>
                      </a:r>
                      <a:endParaRPr sz="2800" dirty="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a:sym typeface="Roboto Condensed"/>
                        </a:rPr>
                        <a:t>0.686</a:t>
                      </a:r>
                      <a:endParaRPr sz="2800">
                        <a:sym typeface="Roboto Condensed"/>
                      </a:endParaRPr>
                    </a:p>
                  </a:txBody>
                  <a:tcPr marL="57150" marR="57150" marT="38125" marB="38125" anchor="ctr"/>
                </a:tc>
                <a:extLst>
                  <a:ext uri="{0D108BD9-81ED-4DB2-BD59-A6C34878D82A}">
                    <a16:rowId xmlns:a16="http://schemas.microsoft.com/office/drawing/2014/main" val="2119834306"/>
                  </a:ext>
                </a:extLst>
              </a:tr>
              <a:tr h="370840">
                <a:tc vMerge="1">
                  <a:txBody>
                    <a:bodyPr/>
                    <a:lstStyle/>
                    <a:p>
                      <a:pPr algn="ctr"/>
                      <a:endParaRPr lang="en-US" dirty="0"/>
                    </a:p>
                  </a:txBody>
                  <a:tcPr/>
                </a:tc>
                <a:tc>
                  <a:txBody>
                    <a:bodyPr/>
                    <a:lstStyle/>
                    <a:p>
                      <a:pPr algn="ctr" rtl="0" fontAlgn="ctr">
                        <a:spcBef>
                          <a:spcPts val="0"/>
                        </a:spcBef>
                        <a:spcAft>
                          <a:spcPts val="0"/>
                        </a:spcAft>
                      </a:pPr>
                      <a:r>
                        <a:rPr lang="en-US" sz="2800"/>
                        <a:t>CNN</a:t>
                      </a:r>
                    </a:p>
                  </a:txBody>
                  <a:tcPr marL="144780" marR="144780" anchor="ctr"/>
                </a:tc>
                <a:tc>
                  <a:txBody>
                    <a:bodyPr/>
                    <a:lstStyle/>
                    <a:p>
                      <a:pPr algn="ctr"/>
                      <a:r>
                        <a:rPr lang="en-US" sz="2800" dirty="0" smtClean="0"/>
                        <a:t>20</a:t>
                      </a:r>
                      <a:endParaRPr lang="en-US" sz="2800" dirty="0"/>
                    </a:p>
                  </a:txBody>
                  <a:tcPr anchor="ctr"/>
                </a:tc>
                <a:tc>
                  <a:txBody>
                    <a:bodyPr/>
                    <a:lstStyle/>
                    <a:p>
                      <a:pPr algn="ctr"/>
                      <a:r>
                        <a:rPr lang="en-US" sz="2800" dirty="0" smtClean="0"/>
                        <a:t>20</a:t>
                      </a:r>
                      <a:endParaRPr lang="en-US" sz="2800" dirty="0"/>
                    </a:p>
                  </a:txBody>
                  <a:tcPr anchor="ctr"/>
                </a:tc>
                <a:tc>
                  <a:txBody>
                    <a:bodyPr/>
                    <a:lstStyle/>
                    <a:p>
                      <a:pPr marL="0" lvl="0" indent="0" algn="ctr" rtl="0">
                        <a:lnSpc>
                          <a:spcPct val="100000"/>
                        </a:lnSpc>
                        <a:spcBef>
                          <a:spcPts val="0"/>
                        </a:spcBef>
                        <a:spcAft>
                          <a:spcPts val="0"/>
                        </a:spcAft>
                        <a:buNone/>
                      </a:pPr>
                      <a:r>
                        <a:rPr lang="en" sz="2800" dirty="0">
                          <a:sym typeface="Roboto Condensed"/>
                        </a:rPr>
                        <a:t>89.1</a:t>
                      </a:r>
                      <a:endParaRPr sz="2800" dirty="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dirty="0">
                          <a:sym typeface="Roboto Condensed"/>
                        </a:rPr>
                        <a:t>84.6</a:t>
                      </a:r>
                      <a:endParaRPr sz="2800" dirty="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dirty="0">
                          <a:sym typeface="Roboto Condensed"/>
                        </a:rPr>
                        <a:t>87.1</a:t>
                      </a:r>
                      <a:endParaRPr sz="2800" dirty="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a:sym typeface="Roboto Condensed"/>
                        </a:rPr>
                        <a:t>0.738</a:t>
                      </a:r>
                      <a:endParaRPr sz="2800">
                        <a:sym typeface="Roboto Condensed"/>
                      </a:endParaRPr>
                    </a:p>
                  </a:txBody>
                  <a:tcPr marL="57150" marR="57150" marT="38125" marB="38125" anchor="ctr"/>
                </a:tc>
                <a:extLst>
                  <a:ext uri="{0D108BD9-81ED-4DB2-BD59-A6C34878D82A}">
                    <a16:rowId xmlns:a16="http://schemas.microsoft.com/office/drawing/2014/main" val="1429068882"/>
                  </a:ext>
                </a:extLst>
              </a:tr>
              <a:tr h="370840">
                <a:tc rowSpan="6">
                  <a:txBody>
                    <a:bodyPr/>
                    <a:lstStyle/>
                    <a:p>
                      <a:pPr algn="ctr"/>
                      <a:r>
                        <a:rPr lang="en-US" sz="2800" dirty="0" smtClean="0"/>
                        <a:t>Without Volume</a:t>
                      </a:r>
                      <a:endParaRPr lang="en-US" sz="2800" dirty="0"/>
                    </a:p>
                  </a:txBody>
                  <a:tcPr vert="vert270" anchor="ctr"/>
                </a:tc>
                <a:tc>
                  <a:txBody>
                    <a:bodyPr/>
                    <a:lstStyle/>
                    <a:p>
                      <a:pPr algn="ctr" rtl="0" fontAlgn="ctr">
                        <a:spcBef>
                          <a:spcPts val="0"/>
                        </a:spcBef>
                        <a:spcAft>
                          <a:spcPts val="0"/>
                        </a:spcAft>
                      </a:pPr>
                      <a:r>
                        <a:rPr lang="en-US" sz="2800"/>
                        <a:t>ResNet50</a:t>
                      </a:r>
                    </a:p>
                  </a:txBody>
                  <a:tcPr marL="144780" marR="144780" anchor="ctr"/>
                </a:tc>
                <a:tc>
                  <a:txBody>
                    <a:bodyPr/>
                    <a:lstStyle/>
                    <a:p>
                      <a:pPr algn="ctr"/>
                      <a:r>
                        <a:rPr lang="en-US" sz="2800" dirty="0" smtClean="0"/>
                        <a:t>5</a:t>
                      </a:r>
                      <a:endParaRPr lang="en-US" sz="2800" dirty="0"/>
                    </a:p>
                  </a:txBody>
                  <a:tcPr anchor="ctr"/>
                </a:tc>
                <a:tc>
                  <a:txBody>
                    <a:bodyPr/>
                    <a:lstStyle/>
                    <a:p>
                      <a:pPr algn="ctr"/>
                      <a:r>
                        <a:rPr lang="en-US" sz="2800" dirty="0" smtClean="0"/>
                        <a:t>50</a:t>
                      </a:r>
                      <a:endParaRPr lang="en-US" sz="2800" dirty="0"/>
                    </a:p>
                  </a:txBody>
                  <a:tcPr anchor="ctr"/>
                </a:tc>
                <a:tc>
                  <a:txBody>
                    <a:bodyPr/>
                    <a:lstStyle/>
                    <a:p>
                      <a:pPr marL="0" lvl="0" indent="0" algn="ctr" rtl="0">
                        <a:lnSpc>
                          <a:spcPct val="100000"/>
                        </a:lnSpc>
                        <a:spcBef>
                          <a:spcPts val="0"/>
                        </a:spcBef>
                        <a:spcAft>
                          <a:spcPts val="0"/>
                        </a:spcAft>
                        <a:buNone/>
                      </a:pPr>
                      <a:r>
                        <a:rPr lang="en" sz="2800">
                          <a:sym typeface="Roboto Condensed"/>
                        </a:rPr>
                        <a:t>79.1</a:t>
                      </a:r>
                      <a:endParaRPr sz="280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dirty="0">
                          <a:sym typeface="Roboto Condensed"/>
                        </a:rPr>
                        <a:t>87.9</a:t>
                      </a:r>
                      <a:endParaRPr sz="2800" dirty="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dirty="0">
                          <a:sym typeface="Roboto Condensed"/>
                        </a:rPr>
                        <a:t>83.3</a:t>
                      </a:r>
                      <a:endParaRPr sz="2800" dirty="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a:sym typeface="Roboto Condensed"/>
                        </a:rPr>
                        <a:t>0.671</a:t>
                      </a:r>
                      <a:endParaRPr sz="2800">
                        <a:sym typeface="Roboto Condensed"/>
                      </a:endParaRPr>
                    </a:p>
                  </a:txBody>
                  <a:tcPr marL="57150" marR="57150" marT="38125" marB="38125" anchor="ctr"/>
                </a:tc>
                <a:extLst>
                  <a:ext uri="{0D108BD9-81ED-4DB2-BD59-A6C34878D82A}">
                    <a16:rowId xmlns:a16="http://schemas.microsoft.com/office/drawing/2014/main" val="2569943252"/>
                  </a:ext>
                </a:extLst>
              </a:tr>
              <a:tr h="370840">
                <a:tc vMerge="1">
                  <a:txBody>
                    <a:bodyPr/>
                    <a:lstStyle/>
                    <a:p>
                      <a:pPr algn="ctr"/>
                      <a:endParaRPr lang="en-US" dirty="0"/>
                    </a:p>
                  </a:txBody>
                  <a:tcPr/>
                </a:tc>
                <a:tc>
                  <a:txBody>
                    <a:bodyPr/>
                    <a:lstStyle/>
                    <a:p>
                      <a:pPr algn="ctr" rtl="0" fontAlgn="ctr">
                        <a:spcBef>
                          <a:spcPts val="0"/>
                        </a:spcBef>
                        <a:spcAft>
                          <a:spcPts val="0"/>
                        </a:spcAft>
                      </a:pPr>
                      <a:r>
                        <a:rPr lang="en-US" sz="2800"/>
                        <a:t>CNN</a:t>
                      </a:r>
                    </a:p>
                  </a:txBody>
                  <a:tcPr marL="144780" marR="144780" anchor="ctr"/>
                </a:tc>
                <a:tc>
                  <a:txBody>
                    <a:bodyPr/>
                    <a:lstStyle/>
                    <a:p>
                      <a:pPr algn="ctr"/>
                      <a:r>
                        <a:rPr lang="en-US" sz="2800" dirty="0" smtClean="0"/>
                        <a:t>10</a:t>
                      </a:r>
                      <a:endParaRPr lang="en-US" sz="2800" dirty="0"/>
                    </a:p>
                  </a:txBody>
                  <a:tcPr anchor="ctr"/>
                </a:tc>
                <a:tc>
                  <a:txBody>
                    <a:bodyPr/>
                    <a:lstStyle/>
                    <a:p>
                      <a:pPr algn="ctr"/>
                      <a:r>
                        <a:rPr lang="en-US" sz="2800" dirty="0" smtClean="0"/>
                        <a:t>50</a:t>
                      </a:r>
                      <a:endParaRPr lang="en-US" sz="2800" dirty="0"/>
                    </a:p>
                  </a:txBody>
                  <a:tcPr anchor="ctr"/>
                </a:tc>
                <a:tc>
                  <a:txBody>
                    <a:bodyPr/>
                    <a:lstStyle/>
                    <a:p>
                      <a:pPr marL="0" lvl="0" indent="0" algn="ctr" rtl="0">
                        <a:lnSpc>
                          <a:spcPct val="100000"/>
                        </a:lnSpc>
                        <a:spcBef>
                          <a:spcPts val="0"/>
                        </a:spcBef>
                        <a:spcAft>
                          <a:spcPts val="0"/>
                        </a:spcAft>
                        <a:buNone/>
                      </a:pPr>
                      <a:r>
                        <a:rPr lang="en" sz="2800">
                          <a:sym typeface="Roboto Condensed"/>
                        </a:rPr>
                        <a:t>87.5</a:t>
                      </a:r>
                      <a:endParaRPr sz="280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dirty="0">
                          <a:sym typeface="Roboto Condensed"/>
                        </a:rPr>
                        <a:t>86.6</a:t>
                      </a:r>
                      <a:endParaRPr sz="2800" dirty="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dirty="0">
                          <a:sym typeface="Roboto Condensed"/>
                        </a:rPr>
                        <a:t>87.1</a:t>
                      </a:r>
                      <a:endParaRPr sz="2800" dirty="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dirty="0">
                          <a:sym typeface="Roboto Condensed"/>
                        </a:rPr>
                        <a:t>0.74</a:t>
                      </a:r>
                      <a:endParaRPr sz="2800" dirty="0">
                        <a:sym typeface="Roboto Condensed"/>
                      </a:endParaRPr>
                    </a:p>
                  </a:txBody>
                  <a:tcPr marL="57150" marR="57150" marT="38125" marB="38125" anchor="ctr"/>
                </a:tc>
                <a:extLst>
                  <a:ext uri="{0D108BD9-81ED-4DB2-BD59-A6C34878D82A}">
                    <a16:rowId xmlns:a16="http://schemas.microsoft.com/office/drawing/2014/main" val="2594289982"/>
                  </a:ext>
                </a:extLst>
              </a:tr>
              <a:tr h="370840">
                <a:tc vMerge="1">
                  <a:txBody>
                    <a:bodyPr/>
                    <a:lstStyle/>
                    <a:p>
                      <a:pPr algn="ctr"/>
                      <a:endParaRPr lang="en-US" dirty="0"/>
                    </a:p>
                  </a:txBody>
                  <a:tcPr/>
                </a:tc>
                <a:tc>
                  <a:txBody>
                    <a:bodyPr/>
                    <a:lstStyle/>
                    <a:p>
                      <a:pPr algn="ctr" rtl="0" fontAlgn="ctr">
                        <a:spcBef>
                          <a:spcPts val="0"/>
                        </a:spcBef>
                        <a:spcAft>
                          <a:spcPts val="0"/>
                        </a:spcAft>
                      </a:pPr>
                      <a:r>
                        <a:rPr lang="en-US" sz="2800" b="1" dirty="0">
                          <a:solidFill>
                            <a:srgbClr val="FF0000"/>
                          </a:solidFill>
                        </a:rPr>
                        <a:t>CNN</a:t>
                      </a:r>
                    </a:p>
                  </a:txBody>
                  <a:tcPr marL="144780" marR="144780" anchor="ctr"/>
                </a:tc>
                <a:tc>
                  <a:txBody>
                    <a:bodyPr/>
                    <a:lstStyle/>
                    <a:p>
                      <a:pPr algn="ctr"/>
                      <a:r>
                        <a:rPr lang="en-US" sz="2800" b="1" dirty="0" smtClean="0">
                          <a:solidFill>
                            <a:srgbClr val="FF0000"/>
                          </a:solidFill>
                        </a:rPr>
                        <a:t>20</a:t>
                      </a:r>
                      <a:endParaRPr lang="en-US" sz="2800" b="1" dirty="0">
                        <a:solidFill>
                          <a:srgbClr val="FF0000"/>
                        </a:solidFill>
                      </a:endParaRPr>
                    </a:p>
                  </a:txBody>
                  <a:tcPr anchor="ctr"/>
                </a:tc>
                <a:tc>
                  <a:txBody>
                    <a:bodyPr/>
                    <a:lstStyle/>
                    <a:p>
                      <a:pPr algn="ctr"/>
                      <a:r>
                        <a:rPr lang="en-US" sz="2800" b="1" dirty="0" smtClean="0">
                          <a:solidFill>
                            <a:srgbClr val="FF0000"/>
                          </a:solidFill>
                        </a:rPr>
                        <a:t>50</a:t>
                      </a:r>
                      <a:endParaRPr lang="en-US" sz="2800" b="1" dirty="0">
                        <a:solidFill>
                          <a:srgbClr val="FF0000"/>
                        </a:solidFill>
                      </a:endParaRPr>
                    </a:p>
                  </a:txBody>
                  <a:tcPr anchor="ctr"/>
                </a:tc>
                <a:tc>
                  <a:txBody>
                    <a:bodyPr/>
                    <a:lstStyle/>
                    <a:p>
                      <a:pPr marL="0" lvl="0" indent="0" algn="ctr" rtl="0">
                        <a:lnSpc>
                          <a:spcPct val="100000"/>
                        </a:lnSpc>
                        <a:spcBef>
                          <a:spcPts val="0"/>
                        </a:spcBef>
                        <a:spcAft>
                          <a:spcPts val="0"/>
                        </a:spcAft>
                        <a:buNone/>
                      </a:pPr>
                      <a:r>
                        <a:rPr lang="en" sz="2800" b="1" dirty="0">
                          <a:solidFill>
                            <a:srgbClr val="FF0000"/>
                          </a:solidFill>
                          <a:sym typeface="Roboto Condensed"/>
                        </a:rPr>
                        <a:t>92.1</a:t>
                      </a:r>
                      <a:endParaRPr sz="2800" b="1" dirty="0">
                        <a:solidFill>
                          <a:srgbClr val="FF0000"/>
                        </a:solidFill>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b="1" dirty="0">
                          <a:solidFill>
                            <a:srgbClr val="FF0000"/>
                          </a:solidFill>
                          <a:sym typeface="Roboto Condensed"/>
                        </a:rPr>
                        <a:t>92.1</a:t>
                      </a:r>
                      <a:endParaRPr sz="2800" b="1" dirty="0">
                        <a:solidFill>
                          <a:srgbClr val="FF0000"/>
                        </a:solidFill>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b="1" dirty="0">
                          <a:solidFill>
                            <a:srgbClr val="FF0000"/>
                          </a:solidFill>
                          <a:sym typeface="Roboto Condensed"/>
                        </a:rPr>
                        <a:t>92.1</a:t>
                      </a:r>
                      <a:endParaRPr sz="2800" b="1" dirty="0">
                        <a:solidFill>
                          <a:srgbClr val="FF0000"/>
                        </a:solidFill>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b="1" dirty="0">
                          <a:solidFill>
                            <a:srgbClr val="FF0000"/>
                          </a:solidFill>
                          <a:sym typeface="Roboto Condensed"/>
                        </a:rPr>
                        <a:t>0.837</a:t>
                      </a:r>
                      <a:endParaRPr sz="2800" b="1" dirty="0">
                        <a:solidFill>
                          <a:srgbClr val="FF0000"/>
                        </a:solidFill>
                        <a:sym typeface="Roboto Condensed"/>
                      </a:endParaRPr>
                    </a:p>
                  </a:txBody>
                  <a:tcPr marL="57150" marR="57150" marT="38125" marB="38125" anchor="ctr"/>
                </a:tc>
                <a:extLst>
                  <a:ext uri="{0D108BD9-81ED-4DB2-BD59-A6C34878D82A}">
                    <a16:rowId xmlns:a16="http://schemas.microsoft.com/office/drawing/2014/main" val="174509976"/>
                  </a:ext>
                </a:extLst>
              </a:tr>
              <a:tr h="370840">
                <a:tc vMerge="1">
                  <a:txBody>
                    <a:bodyPr/>
                    <a:lstStyle/>
                    <a:p>
                      <a:pPr algn="ctr"/>
                      <a:endParaRPr lang="en-US" dirty="0"/>
                    </a:p>
                  </a:txBody>
                  <a:tcPr/>
                </a:tc>
                <a:tc>
                  <a:txBody>
                    <a:bodyPr/>
                    <a:lstStyle/>
                    <a:p>
                      <a:pPr algn="ctr" rtl="0" fontAlgn="ctr">
                        <a:spcBef>
                          <a:spcPts val="0"/>
                        </a:spcBef>
                        <a:spcAft>
                          <a:spcPts val="0"/>
                        </a:spcAft>
                      </a:pPr>
                      <a:r>
                        <a:rPr lang="en-US" sz="2800" dirty="0"/>
                        <a:t>CNN</a:t>
                      </a:r>
                    </a:p>
                  </a:txBody>
                  <a:tcPr marL="144780" marR="144780" anchor="ctr"/>
                </a:tc>
                <a:tc>
                  <a:txBody>
                    <a:bodyPr/>
                    <a:lstStyle/>
                    <a:p>
                      <a:pPr algn="ctr"/>
                      <a:r>
                        <a:rPr lang="en-US" sz="2800" dirty="0" smtClean="0"/>
                        <a:t>5</a:t>
                      </a:r>
                      <a:endParaRPr lang="en-US" sz="2800" dirty="0"/>
                    </a:p>
                  </a:txBody>
                  <a:tcPr anchor="ctr"/>
                </a:tc>
                <a:tc>
                  <a:txBody>
                    <a:bodyPr/>
                    <a:lstStyle/>
                    <a:p>
                      <a:pPr algn="ctr"/>
                      <a:r>
                        <a:rPr lang="en-US" sz="2800" dirty="0" smtClean="0"/>
                        <a:t>20</a:t>
                      </a:r>
                      <a:endParaRPr lang="en-US" sz="2800" dirty="0"/>
                    </a:p>
                  </a:txBody>
                  <a:tcPr anchor="ctr"/>
                </a:tc>
                <a:tc>
                  <a:txBody>
                    <a:bodyPr/>
                    <a:lstStyle/>
                    <a:p>
                      <a:pPr marL="0" lvl="0" indent="0" algn="ctr" rtl="0">
                        <a:lnSpc>
                          <a:spcPct val="100000"/>
                        </a:lnSpc>
                        <a:spcBef>
                          <a:spcPts val="0"/>
                        </a:spcBef>
                        <a:spcAft>
                          <a:spcPts val="0"/>
                        </a:spcAft>
                        <a:buNone/>
                      </a:pPr>
                      <a:r>
                        <a:rPr lang="en" sz="2800">
                          <a:sym typeface="Roboto Condensed"/>
                        </a:rPr>
                        <a:t>83.4</a:t>
                      </a:r>
                      <a:endParaRPr sz="280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a:sym typeface="Roboto Condensed"/>
                        </a:rPr>
                        <a:t>82.4</a:t>
                      </a:r>
                      <a:endParaRPr sz="280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dirty="0">
                          <a:sym typeface="Roboto Condensed"/>
                        </a:rPr>
                        <a:t>82.9</a:t>
                      </a:r>
                      <a:endParaRPr sz="2800" dirty="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dirty="0">
                          <a:sym typeface="Roboto Condensed"/>
                        </a:rPr>
                        <a:t>0.658</a:t>
                      </a:r>
                      <a:endParaRPr sz="2800" dirty="0">
                        <a:sym typeface="Roboto Condensed"/>
                      </a:endParaRPr>
                    </a:p>
                  </a:txBody>
                  <a:tcPr marL="57150" marR="57150" marT="38125" marB="38125" anchor="ctr"/>
                </a:tc>
                <a:extLst>
                  <a:ext uri="{0D108BD9-81ED-4DB2-BD59-A6C34878D82A}">
                    <a16:rowId xmlns:a16="http://schemas.microsoft.com/office/drawing/2014/main" val="3061779822"/>
                  </a:ext>
                </a:extLst>
              </a:tr>
              <a:tr h="370840">
                <a:tc vMerge="1">
                  <a:txBody>
                    <a:bodyPr/>
                    <a:lstStyle/>
                    <a:p>
                      <a:pPr algn="ctr"/>
                      <a:endParaRPr lang="en-US" dirty="0"/>
                    </a:p>
                  </a:txBody>
                  <a:tcPr/>
                </a:tc>
                <a:tc>
                  <a:txBody>
                    <a:bodyPr/>
                    <a:lstStyle/>
                    <a:p>
                      <a:pPr algn="ctr" rtl="0" fontAlgn="ctr">
                        <a:spcBef>
                          <a:spcPts val="0"/>
                        </a:spcBef>
                        <a:spcAft>
                          <a:spcPts val="0"/>
                        </a:spcAft>
                      </a:pPr>
                      <a:r>
                        <a:rPr lang="en-US" sz="2800"/>
                        <a:t>CNN</a:t>
                      </a:r>
                    </a:p>
                  </a:txBody>
                  <a:tcPr marL="144780" marR="144780" anchor="ctr"/>
                </a:tc>
                <a:tc>
                  <a:txBody>
                    <a:bodyPr/>
                    <a:lstStyle/>
                    <a:p>
                      <a:pPr algn="ctr"/>
                      <a:r>
                        <a:rPr lang="en-US" sz="2800" dirty="0" smtClean="0"/>
                        <a:t>10</a:t>
                      </a:r>
                      <a:endParaRPr lang="en-US" sz="2800" dirty="0"/>
                    </a:p>
                  </a:txBody>
                  <a:tcPr anchor="ctr"/>
                </a:tc>
                <a:tc>
                  <a:txBody>
                    <a:bodyPr/>
                    <a:lstStyle/>
                    <a:p>
                      <a:pPr algn="ctr"/>
                      <a:r>
                        <a:rPr lang="en-US" sz="2800" dirty="0" smtClean="0"/>
                        <a:t>20</a:t>
                      </a:r>
                      <a:endParaRPr lang="en-US" sz="2800" dirty="0"/>
                    </a:p>
                  </a:txBody>
                  <a:tcPr anchor="ctr"/>
                </a:tc>
                <a:tc>
                  <a:txBody>
                    <a:bodyPr/>
                    <a:lstStyle/>
                    <a:p>
                      <a:pPr marL="0" lvl="0" indent="0" algn="ctr" rtl="0">
                        <a:lnSpc>
                          <a:spcPct val="100000"/>
                        </a:lnSpc>
                        <a:spcBef>
                          <a:spcPts val="0"/>
                        </a:spcBef>
                        <a:spcAft>
                          <a:spcPts val="0"/>
                        </a:spcAft>
                        <a:buNone/>
                      </a:pPr>
                      <a:r>
                        <a:rPr lang="en" sz="2800">
                          <a:sym typeface="Roboto Condensed"/>
                        </a:rPr>
                        <a:t>85.4</a:t>
                      </a:r>
                      <a:endParaRPr sz="280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a:sym typeface="Roboto Condensed"/>
                        </a:rPr>
                        <a:t>85.6</a:t>
                      </a:r>
                      <a:endParaRPr sz="280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dirty="0">
                          <a:sym typeface="Roboto Condensed"/>
                        </a:rPr>
                        <a:t>85.5</a:t>
                      </a:r>
                      <a:endParaRPr sz="2800" dirty="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dirty="0">
                          <a:sym typeface="Roboto Condensed"/>
                        </a:rPr>
                        <a:t>0.708</a:t>
                      </a:r>
                      <a:endParaRPr sz="2800" dirty="0">
                        <a:sym typeface="Roboto Condensed"/>
                      </a:endParaRPr>
                    </a:p>
                  </a:txBody>
                  <a:tcPr marL="57150" marR="57150" marT="38125" marB="38125" anchor="ctr"/>
                </a:tc>
                <a:extLst>
                  <a:ext uri="{0D108BD9-81ED-4DB2-BD59-A6C34878D82A}">
                    <a16:rowId xmlns:a16="http://schemas.microsoft.com/office/drawing/2014/main" val="686473147"/>
                  </a:ext>
                </a:extLst>
              </a:tr>
              <a:tr h="370840">
                <a:tc vMerge="1">
                  <a:txBody>
                    <a:bodyPr/>
                    <a:lstStyle/>
                    <a:p>
                      <a:pPr algn="ctr"/>
                      <a:endParaRPr lang="en-US" dirty="0"/>
                    </a:p>
                  </a:txBody>
                  <a:tcPr/>
                </a:tc>
                <a:tc>
                  <a:txBody>
                    <a:bodyPr/>
                    <a:lstStyle/>
                    <a:p>
                      <a:pPr algn="ctr" rtl="0" fontAlgn="ctr">
                        <a:spcBef>
                          <a:spcPts val="0"/>
                        </a:spcBef>
                        <a:spcAft>
                          <a:spcPts val="0"/>
                        </a:spcAft>
                      </a:pPr>
                      <a:r>
                        <a:rPr lang="en-US" sz="2800" dirty="0"/>
                        <a:t>VGG16</a:t>
                      </a:r>
                    </a:p>
                  </a:txBody>
                  <a:tcPr marL="144780" marR="144780" anchor="ctr"/>
                </a:tc>
                <a:tc>
                  <a:txBody>
                    <a:bodyPr/>
                    <a:lstStyle/>
                    <a:p>
                      <a:pPr algn="ctr"/>
                      <a:r>
                        <a:rPr lang="en-US" sz="2800" dirty="0" smtClean="0"/>
                        <a:t>20</a:t>
                      </a:r>
                      <a:endParaRPr lang="en-US" sz="2800" dirty="0"/>
                    </a:p>
                  </a:txBody>
                  <a:tcPr anchor="ctr"/>
                </a:tc>
                <a:tc>
                  <a:txBody>
                    <a:bodyPr/>
                    <a:lstStyle/>
                    <a:p>
                      <a:pPr algn="ctr"/>
                      <a:r>
                        <a:rPr lang="en-US" sz="2800" dirty="0" smtClean="0"/>
                        <a:t>20</a:t>
                      </a:r>
                      <a:endParaRPr lang="en-US" sz="2800" dirty="0"/>
                    </a:p>
                  </a:txBody>
                  <a:tcPr anchor="ctr"/>
                </a:tc>
                <a:tc>
                  <a:txBody>
                    <a:bodyPr/>
                    <a:lstStyle/>
                    <a:p>
                      <a:pPr marL="0" lvl="0" indent="0" algn="ctr" rtl="0">
                        <a:lnSpc>
                          <a:spcPct val="100000"/>
                        </a:lnSpc>
                        <a:spcBef>
                          <a:spcPts val="0"/>
                        </a:spcBef>
                        <a:spcAft>
                          <a:spcPts val="0"/>
                        </a:spcAft>
                        <a:buNone/>
                      </a:pPr>
                      <a:r>
                        <a:rPr lang="en" sz="2800">
                          <a:sym typeface="Roboto Condensed"/>
                        </a:rPr>
                        <a:t>91.5</a:t>
                      </a:r>
                      <a:endParaRPr sz="280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a:sym typeface="Roboto Condensed"/>
                        </a:rPr>
                        <a:t>89.7</a:t>
                      </a:r>
                      <a:endParaRPr sz="280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a:sym typeface="Roboto Condensed"/>
                        </a:rPr>
                        <a:t>90.7</a:t>
                      </a:r>
                      <a:endParaRPr sz="2800">
                        <a:sym typeface="Roboto Condensed"/>
                      </a:endParaRPr>
                    </a:p>
                  </a:txBody>
                  <a:tcPr marL="57150" marR="57150" marT="38125" marB="38125" anchor="ctr"/>
                </a:tc>
                <a:tc>
                  <a:txBody>
                    <a:bodyPr/>
                    <a:lstStyle/>
                    <a:p>
                      <a:pPr marL="0" lvl="0" indent="0" algn="ctr" rtl="0">
                        <a:lnSpc>
                          <a:spcPct val="100000"/>
                        </a:lnSpc>
                        <a:spcBef>
                          <a:spcPts val="0"/>
                        </a:spcBef>
                        <a:spcAft>
                          <a:spcPts val="0"/>
                        </a:spcAft>
                        <a:buNone/>
                      </a:pPr>
                      <a:r>
                        <a:rPr lang="en" sz="2800" dirty="0">
                          <a:sym typeface="Roboto Condensed"/>
                        </a:rPr>
                        <a:t>0.808</a:t>
                      </a:r>
                      <a:endParaRPr sz="2800" dirty="0">
                        <a:sym typeface="Roboto Condensed"/>
                      </a:endParaRPr>
                    </a:p>
                  </a:txBody>
                  <a:tcPr marL="57150" marR="57150" marT="38125" marB="38125" anchor="ctr"/>
                </a:tc>
                <a:extLst>
                  <a:ext uri="{0D108BD9-81ED-4DB2-BD59-A6C34878D82A}">
                    <a16:rowId xmlns:a16="http://schemas.microsoft.com/office/drawing/2014/main" val="145623053"/>
                  </a:ext>
                </a:extLst>
              </a:tr>
            </a:tbl>
          </a:graphicData>
        </a:graphic>
      </p:graphicFrame>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3026370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67"/>
          <p:cNvSpPr txBox="1">
            <a:spLocks noGrp="1"/>
          </p:cNvSpPr>
          <p:nvPr>
            <p:ph type="ctrTitle"/>
          </p:nvPr>
        </p:nvSpPr>
        <p:spPr>
          <a:xfrm>
            <a:off x="927050" y="5742296"/>
            <a:ext cx="8188800" cy="2319900"/>
          </a:xfrm>
          <a:prstGeom prst="rect">
            <a:avLst/>
          </a:prstGeom>
        </p:spPr>
        <p:txBody>
          <a:bodyPr spcFirstLastPara="1" wrap="square" lIns="176750" tIns="176750" rIns="176750" bIns="176750" anchor="b" anchorCtr="0">
            <a:noAutofit/>
          </a:bodyPr>
          <a:lstStyle/>
          <a:p>
            <a:pPr marL="0" lvl="0" indent="0" rtl="0">
              <a:spcBef>
                <a:spcPts val="0"/>
              </a:spcBef>
              <a:spcAft>
                <a:spcPts val="0"/>
              </a:spcAft>
              <a:buNone/>
            </a:pPr>
            <a:r>
              <a:rPr lang="en" dirty="0">
                <a:latin typeface="+mj-lt"/>
              </a:rPr>
              <a:t>INDEPENDENT TEST RESULT</a:t>
            </a:r>
            <a:endParaRPr dirty="0">
              <a:latin typeface="+mj-lt"/>
            </a:endParaRPr>
          </a:p>
        </p:txBody>
      </p:sp>
      <p:sp>
        <p:nvSpPr>
          <p:cNvPr id="1089" name="Google Shape;1089;p67"/>
          <p:cNvSpPr txBox="1">
            <a:spLocks noGrp="1"/>
          </p:cNvSpPr>
          <p:nvPr>
            <p:ph type="subTitle" idx="1"/>
          </p:nvPr>
        </p:nvSpPr>
        <p:spPr>
          <a:xfrm>
            <a:off x="927050" y="7950897"/>
            <a:ext cx="8188800" cy="1569900"/>
          </a:xfrm>
          <a:prstGeom prst="rect">
            <a:avLst/>
          </a:prstGeom>
        </p:spPr>
        <p:txBody>
          <a:bodyPr spcFirstLastPara="1" wrap="square" lIns="176750" tIns="176750" rIns="176750" bIns="176750" anchor="t" anchorCtr="0">
            <a:noAutofit/>
          </a:bodyPr>
          <a:lstStyle/>
          <a:p>
            <a:pPr marL="0" lvl="0" indent="0" rtl="0">
              <a:spcBef>
                <a:spcPts val="0"/>
              </a:spcBef>
              <a:spcAft>
                <a:spcPts val="1900"/>
              </a:spcAft>
              <a:buNone/>
            </a:pPr>
            <a:r>
              <a:rPr lang="en" dirty="0"/>
              <a:t>TW50 </a:t>
            </a:r>
            <a:r>
              <a:rPr lang="en" dirty="0" smtClean="0"/>
              <a:t>and </a:t>
            </a:r>
            <a:r>
              <a:rPr lang="en" dirty="0"/>
              <a:t>ID10</a:t>
            </a:r>
            <a:endParaRPr dirty="0"/>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34</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mj-lt"/>
              </a:rPr>
              <a:t>Independent Result TW50</a:t>
            </a:r>
            <a:endParaRPr lang="en-US" dirty="0">
              <a:latin typeface="+mj-lt"/>
            </a:endParaRPr>
          </a:p>
        </p:txBody>
      </p:sp>
      <p:sp>
        <p:nvSpPr>
          <p:cNvPr id="5" name="Text Placeholder 4"/>
          <p:cNvSpPr>
            <a:spLocks noGrp="1"/>
          </p:cNvSpPr>
          <p:nvPr>
            <p:ph type="body" idx="1"/>
          </p:nvPr>
        </p:nvSpPr>
        <p:spPr/>
        <p:txBody>
          <a:bodyPr/>
          <a:lstStyle/>
          <a:p>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199412095"/>
              </p:ext>
            </p:extLst>
          </p:nvPr>
        </p:nvGraphicFramePr>
        <p:xfrm>
          <a:off x="1162897" y="2172427"/>
          <a:ext cx="16055168" cy="7321896"/>
        </p:xfrm>
        <a:graphic>
          <a:graphicData uri="http://schemas.openxmlformats.org/drawingml/2006/table">
            <a:tbl>
              <a:tblPr firstRow="1" bandRow="1">
                <a:tableStyleId>{0660B408-B3CF-4A94-85FC-2B1E0A45F4A2}</a:tableStyleId>
              </a:tblPr>
              <a:tblGrid>
                <a:gridCol w="692029">
                  <a:extLst>
                    <a:ext uri="{9D8B030D-6E8A-4147-A177-3AD203B41FA5}">
                      <a16:colId xmlns:a16="http://schemas.microsoft.com/office/drawing/2014/main" val="3442776631"/>
                    </a:ext>
                  </a:extLst>
                </a:gridCol>
                <a:gridCol w="3321763">
                  <a:extLst>
                    <a:ext uri="{9D8B030D-6E8A-4147-A177-3AD203B41FA5}">
                      <a16:colId xmlns:a16="http://schemas.microsoft.com/office/drawing/2014/main" val="2814910953"/>
                    </a:ext>
                  </a:extLst>
                </a:gridCol>
                <a:gridCol w="2006896">
                  <a:extLst>
                    <a:ext uri="{9D8B030D-6E8A-4147-A177-3AD203B41FA5}">
                      <a16:colId xmlns:a16="http://schemas.microsoft.com/office/drawing/2014/main" val="2573249668"/>
                    </a:ext>
                  </a:extLst>
                </a:gridCol>
                <a:gridCol w="2006896">
                  <a:extLst>
                    <a:ext uri="{9D8B030D-6E8A-4147-A177-3AD203B41FA5}">
                      <a16:colId xmlns:a16="http://schemas.microsoft.com/office/drawing/2014/main" val="1723195919"/>
                    </a:ext>
                  </a:extLst>
                </a:gridCol>
                <a:gridCol w="2006896">
                  <a:extLst>
                    <a:ext uri="{9D8B030D-6E8A-4147-A177-3AD203B41FA5}">
                      <a16:colId xmlns:a16="http://schemas.microsoft.com/office/drawing/2014/main" val="3418306986"/>
                    </a:ext>
                  </a:extLst>
                </a:gridCol>
                <a:gridCol w="2006896">
                  <a:extLst>
                    <a:ext uri="{9D8B030D-6E8A-4147-A177-3AD203B41FA5}">
                      <a16:colId xmlns:a16="http://schemas.microsoft.com/office/drawing/2014/main" val="1628574950"/>
                    </a:ext>
                  </a:extLst>
                </a:gridCol>
                <a:gridCol w="2006896">
                  <a:extLst>
                    <a:ext uri="{9D8B030D-6E8A-4147-A177-3AD203B41FA5}">
                      <a16:colId xmlns:a16="http://schemas.microsoft.com/office/drawing/2014/main" val="759426506"/>
                    </a:ext>
                  </a:extLst>
                </a:gridCol>
                <a:gridCol w="2006896">
                  <a:extLst>
                    <a:ext uri="{9D8B030D-6E8A-4147-A177-3AD203B41FA5}">
                      <a16:colId xmlns:a16="http://schemas.microsoft.com/office/drawing/2014/main" val="1950315062"/>
                    </a:ext>
                  </a:extLst>
                </a:gridCol>
              </a:tblGrid>
              <a:tr h="370840">
                <a:tc>
                  <a:txBody>
                    <a:bodyPr/>
                    <a:lstStyle/>
                    <a:p>
                      <a:pPr algn="ctr"/>
                      <a:endParaRPr lang="en-US" sz="2800" dirty="0"/>
                    </a:p>
                  </a:txBody>
                  <a:tcPr/>
                </a:tc>
                <a:tc>
                  <a:txBody>
                    <a:bodyPr/>
                    <a:lstStyle/>
                    <a:p>
                      <a:pPr algn="ctr"/>
                      <a:r>
                        <a:rPr lang="en-US" sz="2800" dirty="0" smtClean="0"/>
                        <a:t>Classifier</a:t>
                      </a:r>
                      <a:endParaRPr lang="en-US" sz="2800" dirty="0"/>
                    </a:p>
                  </a:txBody>
                  <a:tcPr anchor="ctr"/>
                </a:tc>
                <a:tc>
                  <a:txBody>
                    <a:bodyPr/>
                    <a:lstStyle/>
                    <a:p>
                      <a:pPr algn="ctr"/>
                      <a:r>
                        <a:rPr lang="en-US" sz="2800" dirty="0" smtClean="0"/>
                        <a:t>Periods</a:t>
                      </a:r>
                      <a:endParaRPr lang="en-US" sz="2800" dirty="0"/>
                    </a:p>
                  </a:txBody>
                  <a:tcPr anchor="ctr"/>
                </a:tc>
                <a:tc>
                  <a:txBody>
                    <a:bodyPr/>
                    <a:lstStyle/>
                    <a:p>
                      <a:pPr algn="ctr"/>
                      <a:r>
                        <a:rPr lang="en-US" sz="2800" dirty="0" smtClean="0"/>
                        <a:t>Dimension</a:t>
                      </a:r>
                      <a:endParaRPr lang="en-US" sz="2800" dirty="0"/>
                    </a:p>
                  </a:txBody>
                  <a:tcPr anchor="ctr"/>
                </a:tc>
                <a:tc>
                  <a:txBody>
                    <a:bodyPr/>
                    <a:lstStyle/>
                    <a:p>
                      <a:pPr algn="ctr"/>
                      <a:r>
                        <a:rPr lang="en-US" sz="2800" dirty="0" smtClean="0"/>
                        <a:t>Sensitivity</a:t>
                      </a:r>
                      <a:endParaRPr lang="en-US" sz="2800" dirty="0"/>
                    </a:p>
                  </a:txBody>
                  <a:tcPr anchor="ctr"/>
                </a:tc>
                <a:tc>
                  <a:txBody>
                    <a:bodyPr/>
                    <a:lstStyle/>
                    <a:p>
                      <a:pPr algn="ctr"/>
                      <a:r>
                        <a:rPr lang="en-US" sz="2800" dirty="0" smtClean="0"/>
                        <a:t>Specificity</a:t>
                      </a:r>
                      <a:endParaRPr lang="en-US" sz="2800" dirty="0"/>
                    </a:p>
                  </a:txBody>
                  <a:tcPr anchor="ctr"/>
                </a:tc>
                <a:tc>
                  <a:txBody>
                    <a:bodyPr/>
                    <a:lstStyle/>
                    <a:p>
                      <a:pPr algn="ctr"/>
                      <a:r>
                        <a:rPr lang="en-US" sz="2800" dirty="0" smtClean="0"/>
                        <a:t>Accuracy</a:t>
                      </a:r>
                      <a:endParaRPr lang="en-US" sz="2800" dirty="0"/>
                    </a:p>
                  </a:txBody>
                  <a:tcPr anchor="ctr"/>
                </a:tc>
                <a:tc>
                  <a:txBody>
                    <a:bodyPr/>
                    <a:lstStyle/>
                    <a:p>
                      <a:pPr algn="ctr"/>
                      <a:r>
                        <a:rPr lang="en-US" sz="2800" dirty="0" smtClean="0"/>
                        <a:t>MCC</a:t>
                      </a:r>
                      <a:endParaRPr lang="en-US" sz="2800" dirty="0"/>
                    </a:p>
                  </a:txBody>
                  <a:tcPr anchor="ctr"/>
                </a:tc>
                <a:extLst>
                  <a:ext uri="{0D108BD9-81ED-4DB2-BD59-A6C34878D82A}">
                    <a16:rowId xmlns:a16="http://schemas.microsoft.com/office/drawing/2014/main" val="46343882"/>
                  </a:ext>
                </a:extLst>
              </a:tr>
              <a:tr h="370840">
                <a:tc rowSpan="6">
                  <a:txBody>
                    <a:bodyPr/>
                    <a:lstStyle/>
                    <a:p>
                      <a:pPr algn="ctr"/>
                      <a:r>
                        <a:rPr lang="en-US" sz="2800" dirty="0" smtClean="0"/>
                        <a:t>With Volume</a:t>
                      </a:r>
                      <a:endParaRPr lang="en-US" sz="2800" dirty="0"/>
                    </a:p>
                  </a:txBody>
                  <a:tcPr vert="vert270" anchor="ctr"/>
                </a:tc>
                <a:tc>
                  <a:txBody>
                    <a:bodyPr/>
                    <a:lstStyle/>
                    <a:p>
                      <a:pPr marL="0" lvl="0" indent="0" algn="ctr" rtl="0">
                        <a:lnSpc>
                          <a:spcPct val="115000"/>
                        </a:lnSpc>
                        <a:spcBef>
                          <a:spcPts val="0"/>
                        </a:spcBef>
                        <a:spcAft>
                          <a:spcPts val="0"/>
                        </a:spcAft>
                        <a:buNone/>
                      </a:pPr>
                      <a:r>
                        <a:rPr lang="en" sz="2800" dirty="0">
                          <a:sym typeface="Roboto Condensed"/>
                        </a:rPr>
                        <a:t>CNN</a:t>
                      </a:r>
                      <a:endParaRPr sz="2800" dirty="0">
                        <a:sym typeface="Roboto Condensed"/>
                      </a:endParaRPr>
                    </a:p>
                  </a:txBody>
                  <a:tcPr marL="57150" marR="57150" marT="38125" marB="38125" anchor="ctr"/>
                </a:tc>
                <a:tc>
                  <a:txBody>
                    <a:bodyPr/>
                    <a:lstStyle/>
                    <a:p>
                      <a:pPr algn="ctr"/>
                      <a:r>
                        <a:rPr lang="en-US" sz="2800" dirty="0" smtClean="0"/>
                        <a:t>5</a:t>
                      </a:r>
                      <a:endParaRPr lang="en-US" sz="2800" dirty="0"/>
                    </a:p>
                  </a:txBody>
                  <a:tcPr anchor="ctr"/>
                </a:tc>
                <a:tc>
                  <a:txBody>
                    <a:bodyPr/>
                    <a:lstStyle/>
                    <a:p>
                      <a:pPr algn="ctr"/>
                      <a:r>
                        <a:rPr lang="en-US" sz="2800" dirty="0" smtClean="0"/>
                        <a:t>50</a:t>
                      </a:r>
                      <a:endParaRPr lang="en-US" sz="2800" dirty="0"/>
                    </a:p>
                  </a:txBody>
                  <a:tcPr anchor="ctr"/>
                </a:tc>
                <a:tc>
                  <a:txBody>
                    <a:bodyPr/>
                    <a:lstStyle/>
                    <a:p>
                      <a:pPr marL="0" lvl="0" indent="0" algn="ctr" rtl="0">
                        <a:lnSpc>
                          <a:spcPct val="115000"/>
                        </a:lnSpc>
                        <a:spcBef>
                          <a:spcPts val="0"/>
                        </a:spcBef>
                        <a:spcAft>
                          <a:spcPts val="0"/>
                        </a:spcAft>
                        <a:buNone/>
                      </a:pPr>
                      <a:r>
                        <a:rPr lang="en" sz="2800" dirty="0">
                          <a:sym typeface="Roboto Condensed"/>
                        </a:rPr>
                        <a:t>82.1</a:t>
                      </a:r>
                      <a:endParaRPr sz="2800" dirty="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77.1</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79.9</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0.593</a:t>
                      </a:r>
                      <a:endParaRPr sz="2800">
                        <a:sym typeface="Roboto Condensed"/>
                      </a:endParaRPr>
                    </a:p>
                  </a:txBody>
                  <a:tcPr marL="57150" marR="57150" marT="38125" marB="38125" anchor="ctr"/>
                </a:tc>
                <a:extLst>
                  <a:ext uri="{0D108BD9-81ED-4DB2-BD59-A6C34878D82A}">
                    <a16:rowId xmlns:a16="http://schemas.microsoft.com/office/drawing/2014/main" val="195945691"/>
                  </a:ext>
                </a:extLst>
              </a:tr>
              <a:tr h="370840">
                <a:tc vMerge="1">
                  <a:txBody>
                    <a:bodyPr/>
                    <a:lstStyle/>
                    <a:p>
                      <a:pPr algn="ctr"/>
                      <a:endParaRPr lang="en-US" dirty="0"/>
                    </a:p>
                  </a:txBody>
                  <a:tcPr/>
                </a:tc>
                <a:tc>
                  <a:txBody>
                    <a:bodyPr/>
                    <a:lstStyle/>
                    <a:p>
                      <a:pPr marL="0" lvl="0" indent="0" algn="ctr" rtl="0">
                        <a:lnSpc>
                          <a:spcPct val="115000"/>
                        </a:lnSpc>
                        <a:spcBef>
                          <a:spcPts val="0"/>
                        </a:spcBef>
                        <a:spcAft>
                          <a:spcPts val="0"/>
                        </a:spcAft>
                        <a:buNone/>
                      </a:pPr>
                      <a:r>
                        <a:rPr lang="en" sz="2800" dirty="0">
                          <a:sym typeface="Roboto Condensed"/>
                        </a:rPr>
                        <a:t>CNN</a:t>
                      </a:r>
                      <a:endParaRPr sz="2800" dirty="0">
                        <a:sym typeface="Roboto Condensed"/>
                      </a:endParaRPr>
                    </a:p>
                  </a:txBody>
                  <a:tcPr marL="57150" marR="57150" marT="38125" marB="38125" anchor="ctr"/>
                </a:tc>
                <a:tc>
                  <a:txBody>
                    <a:bodyPr/>
                    <a:lstStyle/>
                    <a:p>
                      <a:pPr algn="ctr"/>
                      <a:r>
                        <a:rPr lang="en-US" sz="2800" dirty="0" smtClean="0"/>
                        <a:t>10</a:t>
                      </a:r>
                      <a:endParaRPr lang="en-US" sz="2800" dirty="0"/>
                    </a:p>
                  </a:txBody>
                  <a:tcPr anchor="ctr"/>
                </a:tc>
                <a:tc>
                  <a:txBody>
                    <a:bodyPr/>
                    <a:lstStyle/>
                    <a:p>
                      <a:pPr algn="ctr"/>
                      <a:r>
                        <a:rPr lang="en-US" sz="2800" dirty="0" smtClean="0"/>
                        <a:t>50</a:t>
                      </a:r>
                      <a:endParaRPr lang="en-US" sz="2800" dirty="0"/>
                    </a:p>
                  </a:txBody>
                  <a:tcPr anchor="ctr"/>
                </a:tc>
                <a:tc>
                  <a:txBody>
                    <a:bodyPr/>
                    <a:lstStyle/>
                    <a:p>
                      <a:pPr marL="0" lvl="0" indent="0" algn="ctr" rtl="0">
                        <a:lnSpc>
                          <a:spcPct val="115000"/>
                        </a:lnSpc>
                        <a:spcBef>
                          <a:spcPts val="0"/>
                        </a:spcBef>
                        <a:spcAft>
                          <a:spcPts val="0"/>
                        </a:spcAft>
                        <a:buNone/>
                      </a:pPr>
                      <a:r>
                        <a:rPr lang="en" sz="2800" dirty="0">
                          <a:sym typeface="Roboto Condensed"/>
                        </a:rPr>
                        <a:t>85.7</a:t>
                      </a:r>
                      <a:endParaRPr sz="2800" dirty="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81.5</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84.0</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0.669</a:t>
                      </a:r>
                      <a:endParaRPr sz="2800">
                        <a:sym typeface="Roboto Condensed"/>
                      </a:endParaRPr>
                    </a:p>
                  </a:txBody>
                  <a:tcPr marL="57150" marR="57150" marT="38125" marB="38125" anchor="ctr"/>
                </a:tc>
                <a:extLst>
                  <a:ext uri="{0D108BD9-81ED-4DB2-BD59-A6C34878D82A}">
                    <a16:rowId xmlns:a16="http://schemas.microsoft.com/office/drawing/2014/main" val="2251862580"/>
                  </a:ext>
                </a:extLst>
              </a:tr>
              <a:tr h="370840">
                <a:tc vMerge="1">
                  <a:txBody>
                    <a:bodyPr/>
                    <a:lstStyle/>
                    <a:p>
                      <a:pPr algn="ctr"/>
                      <a:endParaRPr lang="en-US" dirty="0"/>
                    </a:p>
                  </a:txBody>
                  <a:tcPr/>
                </a:tc>
                <a:tc>
                  <a:txBody>
                    <a:bodyPr/>
                    <a:lstStyle/>
                    <a:p>
                      <a:pPr marL="0" lvl="0" indent="0" algn="ctr" rtl="0">
                        <a:lnSpc>
                          <a:spcPct val="115000"/>
                        </a:lnSpc>
                        <a:spcBef>
                          <a:spcPts val="0"/>
                        </a:spcBef>
                        <a:spcAft>
                          <a:spcPts val="0"/>
                        </a:spcAft>
                        <a:buNone/>
                      </a:pPr>
                      <a:r>
                        <a:rPr lang="en" sz="2800" dirty="0">
                          <a:sym typeface="Roboto Condensed"/>
                        </a:rPr>
                        <a:t>CNN</a:t>
                      </a:r>
                      <a:endParaRPr sz="2800" dirty="0">
                        <a:sym typeface="Roboto Condensed"/>
                      </a:endParaRPr>
                    </a:p>
                  </a:txBody>
                  <a:tcPr marL="57150" marR="57150" marT="38125" marB="38125" anchor="ctr"/>
                </a:tc>
                <a:tc>
                  <a:txBody>
                    <a:bodyPr/>
                    <a:lstStyle/>
                    <a:p>
                      <a:pPr algn="ctr"/>
                      <a:r>
                        <a:rPr lang="en-US" sz="2800" dirty="0" smtClean="0"/>
                        <a:t>20</a:t>
                      </a:r>
                      <a:endParaRPr lang="en-US" sz="2800" dirty="0"/>
                    </a:p>
                  </a:txBody>
                  <a:tcPr anchor="ctr"/>
                </a:tc>
                <a:tc>
                  <a:txBody>
                    <a:bodyPr/>
                    <a:lstStyle/>
                    <a:p>
                      <a:pPr algn="ctr"/>
                      <a:r>
                        <a:rPr lang="en-US" sz="2800" dirty="0" smtClean="0"/>
                        <a:t>50</a:t>
                      </a:r>
                      <a:endParaRPr lang="en-US" sz="2800" dirty="0"/>
                    </a:p>
                  </a:txBody>
                  <a:tcPr anchor="ctr"/>
                </a:tc>
                <a:tc>
                  <a:txBody>
                    <a:bodyPr/>
                    <a:lstStyle/>
                    <a:p>
                      <a:pPr marL="0" lvl="0" indent="0" algn="ctr" rtl="0">
                        <a:lnSpc>
                          <a:spcPct val="115000"/>
                        </a:lnSpc>
                        <a:spcBef>
                          <a:spcPts val="0"/>
                        </a:spcBef>
                        <a:spcAft>
                          <a:spcPts val="0"/>
                        </a:spcAft>
                        <a:buNone/>
                      </a:pPr>
                      <a:r>
                        <a:rPr lang="en" sz="2800" dirty="0">
                          <a:sym typeface="Roboto Condensed"/>
                        </a:rPr>
                        <a:t>95.8</a:t>
                      </a:r>
                      <a:endParaRPr sz="2800" dirty="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87.1</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92.7</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0.839</a:t>
                      </a:r>
                      <a:endParaRPr sz="2800">
                        <a:sym typeface="Roboto Condensed"/>
                      </a:endParaRPr>
                    </a:p>
                  </a:txBody>
                  <a:tcPr marL="57150" marR="57150" marT="38125" marB="38125" anchor="ctr"/>
                </a:tc>
                <a:extLst>
                  <a:ext uri="{0D108BD9-81ED-4DB2-BD59-A6C34878D82A}">
                    <a16:rowId xmlns:a16="http://schemas.microsoft.com/office/drawing/2014/main" val="2516914625"/>
                  </a:ext>
                </a:extLst>
              </a:tr>
              <a:tr h="370840">
                <a:tc vMerge="1">
                  <a:txBody>
                    <a:bodyPr/>
                    <a:lstStyle/>
                    <a:p>
                      <a:pPr algn="ctr"/>
                      <a:endParaRPr lang="en-US" dirty="0"/>
                    </a:p>
                  </a:txBody>
                  <a:tcPr/>
                </a:tc>
                <a:tc>
                  <a:txBody>
                    <a:bodyPr/>
                    <a:lstStyle/>
                    <a:p>
                      <a:pPr marL="0" lvl="0" indent="0" algn="ctr" rtl="0">
                        <a:lnSpc>
                          <a:spcPct val="115000"/>
                        </a:lnSpc>
                        <a:spcBef>
                          <a:spcPts val="0"/>
                        </a:spcBef>
                        <a:spcAft>
                          <a:spcPts val="0"/>
                        </a:spcAft>
                        <a:buNone/>
                      </a:pPr>
                      <a:r>
                        <a:rPr lang="en" sz="2800" dirty="0">
                          <a:sym typeface="Roboto Condensed"/>
                        </a:rPr>
                        <a:t>CNN</a:t>
                      </a:r>
                      <a:endParaRPr sz="2800" dirty="0">
                        <a:sym typeface="Roboto Condensed"/>
                      </a:endParaRPr>
                    </a:p>
                  </a:txBody>
                  <a:tcPr marL="57150" marR="57150" marT="38125" marB="38125" anchor="ctr"/>
                </a:tc>
                <a:tc>
                  <a:txBody>
                    <a:bodyPr/>
                    <a:lstStyle/>
                    <a:p>
                      <a:pPr algn="ctr"/>
                      <a:r>
                        <a:rPr lang="en-US" sz="2800" dirty="0" smtClean="0"/>
                        <a:t>5</a:t>
                      </a:r>
                      <a:endParaRPr lang="en-US" sz="2800" dirty="0"/>
                    </a:p>
                  </a:txBody>
                  <a:tcPr anchor="ctr"/>
                </a:tc>
                <a:tc>
                  <a:txBody>
                    <a:bodyPr/>
                    <a:lstStyle/>
                    <a:p>
                      <a:pPr algn="ctr"/>
                      <a:r>
                        <a:rPr lang="en-US" sz="2800" dirty="0" smtClean="0"/>
                        <a:t>20</a:t>
                      </a:r>
                      <a:endParaRPr lang="en-US" sz="2800" dirty="0"/>
                    </a:p>
                  </a:txBody>
                  <a:tcPr anchor="ctr"/>
                </a:tc>
                <a:tc>
                  <a:txBody>
                    <a:bodyPr/>
                    <a:lstStyle/>
                    <a:p>
                      <a:pPr marL="0" lvl="0" indent="0" algn="ctr" rtl="0">
                        <a:lnSpc>
                          <a:spcPct val="115000"/>
                        </a:lnSpc>
                        <a:spcBef>
                          <a:spcPts val="0"/>
                        </a:spcBef>
                        <a:spcAft>
                          <a:spcPts val="0"/>
                        </a:spcAft>
                        <a:buNone/>
                      </a:pPr>
                      <a:r>
                        <a:rPr lang="en" sz="2800">
                          <a:sym typeface="Roboto Condensed"/>
                        </a:rPr>
                        <a:t>82.6</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dirty="0">
                          <a:sym typeface="Roboto Condensed"/>
                        </a:rPr>
                        <a:t>83.0</a:t>
                      </a:r>
                      <a:endParaRPr sz="2800" dirty="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82.8</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0.654</a:t>
                      </a:r>
                      <a:endParaRPr sz="2800">
                        <a:sym typeface="Roboto Condensed"/>
                      </a:endParaRPr>
                    </a:p>
                  </a:txBody>
                  <a:tcPr marL="57150" marR="57150" marT="38125" marB="38125" anchor="ctr"/>
                </a:tc>
                <a:extLst>
                  <a:ext uri="{0D108BD9-81ED-4DB2-BD59-A6C34878D82A}">
                    <a16:rowId xmlns:a16="http://schemas.microsoft.com/office/drawing/2014/main" val="1300973216"/>
                  </a:ext>
                </a:extLst>
              </a:tr>
              <a:tr h="370840">
                <a:tc vMerge="1">
                  <a:txBody>
                    <a:bodyPr/>
                    <a:lstStyle/>
                    <a:p>
                      <a:pPr algn="ctr"/>
                      <a:endParaRPr lang="en-US" dirty="0"/>
                    </a:p>
                  </a:txBody>
                  <a:tcPr/>
                </a:tc>
                <a:tc>
                  <a:txBody>
                    <a:bodyPr/>
                    <a:lstStyle/>
                    <a:p>
                      <a:pPr marL="0" lvl="0" indent="0" algn="ctr" rtl="0">
                        <a:lnSpc>
                          <a:spcPct val="115000"/>
                        </a:lnSpc>
                        <a:spcBef>
                          <a:spcPts val="0"/>
                        </a:spcBef>
                        <a:spcAft>
                          <a:spcPts val="0"/>
                        </a:spcAft>
                        <a:buNone/>
                      </a:pPr>
                      <a:r>
                        <a:rPr lang="en" sz="2800" dirty="0" smtClean="0">
                          <a:sym typeface="Roboto Condensed"/>
                        </a:rPr>
                        <a:t>Random Forest</a:t>
                      </a:r>
                      <a:endParaRPr sz="2800" dirty="0">
                        <a:sym typeface="Roboto Condensed"/>
                      </a:endParaRPr>
                    </a:p>
                  </a:txBody>
                  <a:tcPr marL="57150" marR="57150" marT="38125" marB="38125" anchor="ctr"/>
                </a:tc>
                <a:tc>
                  <a:txBody>
                    <a:bodyPr/>
                    <a:lstStyle/>
                    <a:p>
                      <a:pPr algn="ctr"/>
                      <a:r>
                        <a:rPr lang="en-US" sz="2800" dirty="0" smtClean="0"/>
                        <a:t>10</a:t>
                      </a:r>
                      <a:endParaRPr lang="en-US" sz="2800" dirty="0"/>
                    </a:p>
                  </a:txBody>
                  <a:tcPr anchor="ctr"/>
                </a:tc>
                <a:tc>
                  <a:txBody>
                    <a:bodyPr/>
                    <a:lstStyle/>
                    <a:p>
                      <a:pPr algn="ctr"/>
                      <a:r>
                        <a:rPr lang="en-US" sz="2800" dirty="0" smtClean="0"/>
                        <a:t>20</a:t>
                      </a:r>
                      <a:endParaRPr lang="en-US" sz="2800" dirty="0"/>
                    </a:p>
                  </a:txBody>
                  <a:tcPr anchor="ctr"/>
                </a:tc>
                <a:tc>
                  <a:txBody>
                    <a:bodyPr/>
                    <a:lstStyle/>
                    <a:p>
                      <a:pPr marL="0" lvl="0" indent="0" algn="ctr" rtl="0">
                        <a:lnSpc>
                          <a:spcPct val="115000"/>
                        </a:lnSpc>
                        <a:spcBef>
                          <a:spcPts val="0"/>
                        </a:spcBef>
                        <a:spcAft>
                          <a:spcPts val="0"/>
                        </a:spcAft>
                        <a:buNone/>
                      </a:pPr>
                      <a:r>
                        <a:rPr lang="en" sz="2800">
                          <a:sym typeface="Roboto Condensed"/>
                        </a:rPr>
                        <a:t>44.8</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dirty="0">
                          <a:sym typeface="Roboto Condensed"/>
                        </a:rPr>
                        <a:t>84.4</a:t>
                      </a:r>
                      <a:endParaRPr sz="2800" dirty="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60.7</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0.305</a:t>
                      </a:r>
                      <a:endParaRPr sz="2800">
                        <a:sym typeface="Roboto Condensed"/>
                      </a:endParaRPr>
                    </a:p>
                  </a:txBody>
                  <a:tcPr marL="57150" marR="57150" marT="38125" marB="38125" anchor="ctr"/>
                </a:tc>
                <a:extLst>
                  <a:ext uri="{0D108BD9-81ED-4DB2-BD59-A6C34878D82A}">
                    <a16:rowId xmlns:a16="http://schemas.microsoft.com/office/drawing/2014/main" val="2119834306"/>
                  </a:ext>
                </a:extLst>
              </a:tr>
              <a:tr h="370840">
                <a:tc vMerge="1">
                  <a:txBody>
                    <a:bodyPr/>
                    <a:lstStyle/>
                    <a:p>
                      <a:pPr algn="ctr"/>
                      <a:endParaRPr lang="en-US" dirty="0"/>
                    </a:p>
                  </a:txBody>
                  <a:tcPr/>
                </a:tc>
                <a:tc>
                  <a:txBody>
                    <a:bodyPr/>
                    <a:lstStyle/>
                    <a:p>
                      <a:pPr marL="0" lvl="0" indent="0" algn="ctr" rtl="0">
                        <a:lnSpc>
                          <a:spcPct val="115000"/>
                        </a:lnSpc>
                        <a:spcBef>
                          <a:spcPts val="0"/>
                        </a:spcBef>
                        <a:spcAft>
                          <a:spcPts val="0"/>
                        </a:spcAft>
                        <a:buNone/>
                      </a:pPr>
                      <a:r>
                        <a:rPr lang="en" sz="2800" dirty="0">
                          <a:sym typeface="Roboto Condensed"/>
                        </a:rPr>
                        <a:t>CNN</a:t>
                      </a:r>
                      <a:endParaRPr sz="2800" dirty="0">
                        <a:sym typeface="Roboto Condensed"/>
                      </a:endParaRPr>
                    </a:p>
                  </a:txBody>
                  <a:tcPr marL="57150" marR="57150" marT="38125" marB="38125" anchor="ctr"/>
                </a:tc>
                <a:tc>
                  <a:txBody>
                    <a:bodyPr/>
                    <a:lstStyle/>
                    <a:p>
                      <a:pPr algn="ctr"/>
                      <a:r>
                        <a:rPr lang="en-US" sz="2800" dirty="0" smtClean="0"/>
                        <a:t>20</a:t>
                      </a:r>
                      <a:endParaRPr lang="en-US" sz="2800" dirty="0"/>
                    </a:p>
                  </a:txBody>
                  <a:tcPr anchor="ctr"/>
                </a:tc>
                <a:tc>
                  <a:txBody>
                    <a:bodyPr/>
                    <a:lstStyle/>
                    <a:p>
                      <a:pPr algn="ctr"/>
                      <a:r>
                        <a:rPr lang="en-US" sz="2800" dirty="0" smtClean="0"/>
                        <a:t>20</a:t>
                      </a:r>
                      <a:endParaRPr lang="en-US" sz="2800" dirty="0"/>
                    </a:p>
                  </a:txBody>
                  <a:tcPr anchor="ctr"/>
                </a:tc>
                <a:tc>
                  <a:txBody>
                    <a:bodyPr/>
                    <a:lstStyle/>
                    <a:p>
                      <a:pPr marL="0" lvl="0" indent="0" algn="ctr" rtl="0">
                        <a:lnSpc>
                          <a:spcPct val="115000"/>
                        </a:lnSpc>
                        <a:spcBef>
                          <a:spcPts val="0"/>
                        </a:spcBef>
                        <a:spcAft>
                          <a:spcPts val="0"/>
                        </a:spcAft>
                        <a:buNone/>
                      </a:pPr>
                      <a:r>
                        <a:rPr lang="en" sz="2800">
                          <a:sym typeface="Roboto Condensed"/>
                        </a:rPr>
                        <a:t>92.9</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dirty="0">
                          <a:sym typeface="Roboto Condensed"/>
                        </a:rPr>
                        <a:t>89.7</a:t>
                      </a:r>
                      <a:endParaRPr sz="2800" dirty="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dirty="0">
                          <a:sym typeface="Roboto Condensed"/>
                        </a:rPr>
                        <a:t>91.8</a:t>
                      </a:r>
                      <a:endParaRPr sz="2800" dirty="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0.821</a:t>
                      </a:r>
                      <a:endParaRPr sz="2800">
                        <a:sym typeface="Roboto Condensed"/>
                      </a:endParaRPr>
                    </a:p>
                  </a:txBody>
                  <a:tcPr marL="57150" marR="57150" marT="38125" marB="38125" anchor="ctr"/>
                </a:tc>
                <a:extLst>
                  <a:ext uri="{0D108BD9-81ED-4DB2-BD59-A6C34878D82A}">
                    <a16:rowId xmlns:a16="http://schemas.microsoft.com/office/drawing/2014/main" val="1429068882"/>
                  </a:ext>
                </a:extLst>
              </a:tr>
              <a:tr h="370840">
                <a:tc rowSpan="6">
                  <a:txBody>
                    <a:bodyPr/>
                    <a:lstStyle/>
                    <a:p>
                      <a:pPr algn="ctr"/>
                      <a:r>
                        <a:rPr lang="en-US" sz="2800" dirty="0" smtClean="0"/>
                        <a:t>Without Volume</a:t>
                      </a:r>
                      <a:endParaRPr lang="en-US" sz="2800" dirty="0"/>
                    </a:p>
                  </a:txBody>
                  <a:tcPr vert="vert270" anchor="ctr"/>
                </a:tc>
                <a:tc>
                  <a:txBody>
                    <a:bodyPr/>
                    <a:lstStyle/>
                    <a:p>
                      <a:pPr marL="0" lvl="0" indent="0" algn="ctr" rtl="0">
                        <a:lnSpc>
                          <a:spcPct val="115000"/>
                        </a:lnSpc>
                        <a:spcBef>
                          <a:spcPts val="0"/>
                        </a:spcBef>
                        <a:spcAft>
                          <a:spcPts val="0"/>
                        </a:spcAft>
                        <a:buNone/>
                      </a:pPr>
                      <a:r>
                        <a:rPr lang="en" sz="2800" dirty="0">
                          <a:sym typeface="Roboto Condensed"/>
                        </a:rPr>
                        <a:t>CNN</a:t>
                      </a:r>
                      <a:endParaRPr sz="2800" dirty="0">
                        <a:sym typeface="Roboto Condensed"/>
                      </a:endParaRPr>
                    </a:p>
                  </a:txBody>
                  <a:tcPr marL="57150" marR="57150" marT="38125" marB="38125" anchor="ctr"/>
                </a:tc>
                <a:tc>
                  <a:txBody>
                    <a:bodyPr/>
                    <a:lstStyle/>
                    <a:p>
                      <a:pPr algn="ctr"/>
                      <a:r>
                        <a:rPr lang="en-US" sz="2800" dirty="0" smtClean="0"/>
                        <a:t>5</a:t>
                      </a:r>
                      <a:endParaRPr lang="en-US" sz="2800" dirty="0"/>
                    </a:p>
                  </a:txBody>
                  <a:tcPr anchor="ctr"/>
                </a:tc>
                <a:tc>
                  <a:txBody>
                    <a:bodyPr/>
                    <a:lstStyle/>
                    <a:p>
                      <a:pPr algn="ctr"/>
                      <a:r>
                        <a:rPr lang="en-US" sz="2800" dirty="0" smtClean="0"/>
                        <a:t>50</a:t>
                      </a:r>
                      <a:endParaRPr lang="en-US" sz="2800" dirty="0"/>
                    </a:p>
                  </a:txBody>
                  <a:tcPr anchor="ctr"/>
                </a:tc>
                <a:tc>
                  <a:txBody>
                    <a:bodyPr/>
                    <a:lstStyle/>
                    <a:p>
                      <a:pPr marL="0" lvl="0" indent="0" algn="ctr" rtl="0">
                        <a:lnSpc>
                          <a:spcPct val="115000"/>
                        </a:lnSpc>
                        <a:spcBef>
                          <a:spcPts val="0"/>
                        </a:spcBef>
                        <a:spcAft>
                          <a:spcPts val="0"/>
                        </a:spcAft>
                        <a:buNone/>
                      </a:pPr>
                      <a:r>
                        <a:rPr lang="en" sz="2800">
                          <a:sym typeface="Roboto Condensed"/>
                        </a:rPr>
                        <a:t>82.1</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81.0</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dirty="0">
                          <a:sym typeface="Roboto Condensed"/>
                        </a:rPr>
                        <a:t>81.6</a:t>
                      </a:r>
                      <a:endParaRPr sz="2800" dirty="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0.63</a:t>
                      </a:r>
                      <a:endParaRPr sz="2800">
                        <a:sym typeface="Roboto Condensed"/>
                      </a:endParaRPr>
                    </a:p>
                  </a:txBody>
                  <a:tcPr marL="57150" marR="57150" marT="38125" marB="38125" anchor="ctr"/>
                </a:tc>
                <a:extLst>
                  <a:ext uri="{0D108BD9-81ED-4DB2-BD59-A6C34878D82A}">
                    <a16:rowId xmlns:a16="http://schemas.microsoft.com/office/drawing/2014/main" val="2569943252"/>
                  </a:ext>
                </a:extLst>
              </a:tr>
              <a:tr h="370840">
                <a:tc vMerge="1">
                  <a:txBody>
                    <a:bodyPr/>
                    <a:lstStyle/>
                    <a:p>
                      <a:pPr algn="ctr"/>
                      <a:endParaRPr lang="en-US" dirty="0"/>
                    </a:p>
                  </a:txBody>
                  <a:tcPr/>
                </a:tc>
                <a:tc>
                  <a:txBody>
                    <a:bodyPr/>
                    <a:lstStyle/>
                    <a:p>
                      <a:pPr marL="0" lvl="0" indent="0" algn="ctr" rtl="0">
                        <a:lnSpc>
                          <a:spcPct val="115000"/>
                        </a:lnSpc>
                        <a:spcBef>
                          <a:spcPts val="0"/>
                        </a:spcBef>
                        <a:spcAft>
                          <a:spcPts val="0"/>
                        </a:spcAft>
                        <a:buNone/>
                      </a:pPr>
                      <a:r>
                        <a:rPr lang="en" sz="2800" dirty="0">
                          <a:sym typeface="Roboto Condensed"/>
                        </a:rPr>
                        <a:t>CNN</a:t>
                      </a:r>
                      <a:endParaRPr sz="2800" dirty="0">
                        <a:sym typeface="Roboto Condensed"/>
                      </a:endParaRPr>
                    </a:p>
                  </a:txBody>
                  <a:tcPr marL="57150" marR="57150" marT="38125" marB="38125" anchor="ctr"/>
                </a:tc>
                <a:tc>
                  <a:txBody>
                    <a:bodyPr/>
                    <a:lstStyle/>
                    <a:p>
                      <a:pPr algn="ctr"/>
                      <a:r>
                        <a:rPr lang="en-US" sz="2800" dirty="0" smtClean="0"/>
                        <a:t>10</a:t>
                      </a:r>
                      <a:endParaRPr lang="en-US" sz="2800" dirty="0"/>
                    </a:p>
                  </a:txBody>
                  <a:tcPr anchor="ctr"/>
                </a:tc>
                <a:tc>
                  <a:txBody>
                    <a:bodyPr/>
                    <a:lstStyle/>
                    <a:p>
                      <a:pPr algn="ctr"/>
                      <a:r>
                        <a:rPr lang="en-US" sz="2800" dirty="0" smtClean="0"/>
                        <a:t>50</a:t>
                      </a:r>
                      <a:endParaRPr lang="en-US" sz="2800" dirty="0"/>
                    </a:p>
                  </a:txBody>
                  <a:tcPr anchor="ctr"/>
                </a:tc>
                <a:tc>
                  <a:txBody>
                    <a:bodyPr/>
                    <a:lstStyle/>
                    <a:p>
                      <a:pPr marL="0" lvl="0" indent="0" algn="ctr" rtl="0">
                        <a:lnSpc>
                          <a:spcPct val="115000"/>
                        </a:lnSpc>
                        <a:spcBef>
                          <a:spcPts val="0"/>
                        </a:spcBef>
                        <a:spcAft>
                          <a:spcPts val="0"/>
                        </a:spcAft>
                        <a:buNone/>
                      </a:pPr>
                      <a:r>
                        <a:rPr lang="en" sz="2800">
                          <a:sym typeface="Roboto Condensed"/>
                        </a:rPr>
                        <a:t>89.7</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83.7</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dirty="0">
                          <a:sym typeface="Roboto Condensed"/>
                        </a:rPr>
                        <a:t>87.3</a:t>
                      </a:r>
                      <a:endParaRPr sz="2800" dirty="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0.735</a:t>
                      </a:r>
                      <a:endParaRPr sz="2800">
                        <a:sym typeface="Roboto Condensed"/>
                      </a:endParaRPr>
                    </a:p>
                  </a:txBody>
                  <a:tcPr marL="57150" marR="57150" marT="38125" marB="38125" anchor="ctr"/>
                </a:tc>
                <a:extLst>
                  <a:ext uri="{0D108BD9-81ED-4DB2-BD59-A6C34878D82A}">
                    <a16:rowId xmlns:a16="http://schemas.microsoft.com/office/drawing/2014/main" val="2594289982"/>
                  </a:ext>
                </a:extLst>
              </a:tr>
              <a:tr h="370840">
                <a:tc vMerge="1">
                  <a:txBody>
                    <a:bodyPr/>
                    <a:lstStyle/>
                    <a:p>
                      <a:pPr algn="ctr"/>
                      <a:endParaRPr lang="en-US" dirty="0"/>
                    </a:p>
                  </a:txBody>
                  <a:tcPr/>
                </a:tc>
                <a:tc>
                  <a:txBody>
                    <a:bodyPr/>
                    <a:lstStyle/>
                    <a:p>
                      <a:pPr marL="0" lvl="0" indent="0" algn="ctr" rtl="0">
                        <a:lnSpc>
                          <a:spcPct val="115000"/>
                        </a:lnSpc>
                        <a:spcBef>
                          <a:spcPts val="0"/>
                        </a:spcBef>
                        <a:spcAft>
                          <a:spcPts val="0"/>
                        </a:spcAft>
                        <a:buNone/>
                      </a:pPr>
                      <a:r>
                        <a:rPr lang="en" sz="2800" b="1" dirty="0">
                          <a:solidFill>
                            <a:srgbClr val="FF0000"/>
                          </a:solidFill>
                          <a:sym typeface="Roboto Condensed"/>
                        </a:rPr>
                        <a:t>CNN</a:t>
                      </a:r>
                      <a:endParaRPr sz="2800" b="1" dirty="0">
                        <a:solidFill>
                          <a:srgbClr val="FF0000"/>
                        </a:solidFill>
                        <a:sym typeface="Roboto Condensed"/>
                      </a:endParaRPr>
                    </a:p>
                  </a:txBody>
                  <a:tcPr marL="57150" marR="57150" marT="38125" marB="38125" anchor="ctr"/>
                </a:tc>
                <a:tc>
                  <a:txBody>
                    <a:bodyPr/>
                    <a:lstStyle/>
                    <a:p>
                      <a:pPr algn="ctr"/>
                      <a:r>
                        <a:rPr lang="en-US" sz="2800" b="1" dirty="0" smtClean="0">
                          <a:solidFill>
                            <a:srgbClr val="FF0000"/>
                          </a:solidFill>
                        </a:rPr>
                        <a:t>20</a:t>
                      </a:r>
                      <a:endParaRPr lang="en-US" sz="2800" b="1" dirty="0">
                        <a:solidFill>
                          <a:srgbClr val="FF0000"/>
                        </a:solidFill>
                      </a:endParaRPr>
                    </a:p>
                  </a:txBody>
                  <a:tcPr anchor="ctr"/>
                </a:tc>
                <a:tc>
                  <a:txBody>
                    <a:bodyPr/>
                    <a:lstStyle/>
                    <a:p>
                      <a:pPr algn="ctr"/>
                      <a:r>
                        <a:rPr lang="en-US" sz="2800" b="1" dirty="0" smtClean="0">
                          <a:solidFill>
                            <a:srgbClr val="FF0000"/>
                          </a:solidFill>
                        </a:rPr>
                        <a:t>50</a:t>
                      </a:r>
                      <a:endParaRPr lang="en-US" sz="2800" b="1" dirty="0">
                        <a:solidFill>
                          <a:srgbClr val="FF0000"/>
                        </a:solidFill>
                      </a:endParaRPr>
                    </a:p>
                  </a:txBody>
                  <a:tcPr anchor="ctr"/>
                </a:tc>
                <a:tc>
                  <a:txBody>
                    <a:bodyPr/>
                    <a:lstStyle/>
                    <a:p>
                      <a:pPr marL="0" lvl="0" indent="0" algn="ctr" rtl="0">
                        <a:lnSpc>
                          <a:spcPct val="115000"/>
                        </a:lnSpc>
                        <a:spcBef>
                          <a:spcPts val="0"/>
                        </a:spcBef>
                        <a:spcAft>
                          <a:spcPts val="0"/>
                        </a:spcAft>
                        <a:buNone/>
                      </a:pPr>
                      <a:r>
                        <a:rPr lang="en" sz="2800" b="1" dirty="0">
                          <a:solidFill>
                            <a:srgbClr val="FF0000"/>
                          </a:solidFill>
                          <a:sym typeface="Roboto Condensed"/>
                        </a:rPr>
                        <a:t>94.3</a:t>
                      </a:r>
                      <a:endParaRPr sz="2800" b="1" dirty="0">
                        <a:solidFill>
                          <a:srgbClr val="FF0000"/>
                        </a:solidFill>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b="1" dirty="0">
                          <a:solidFill>
                            <a:srgbClr val="FF0000"/>
                          </a:solidFill>
                          <a:sym typeface="Roboto Condensed"/>
                        </a:rPr>
                        <a:t>91.4</a:t>
                      </a:r>
                      <a:endParaRPr sz="2800" b="1" dirty="0">
                        <a:solidFill>
                          <a:srgbClr val="FF0000"/>
                        </a:solidFill>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b="1" dirty="0">
                          <a:solidFill>
                            <a:srgbClr val="FF0000"/>
                          </a:solidFill>
                          <a:sym typeface="Roboto Condensed"/>
                        </a:rPr>
                        <a:t>93.3</a:t>
                      </a:r>
                      <a:endParaRPr sz="2800" b="1" dirty="0">
                        <a:solidFill>
                          <a:srgbClr val="FF0000"/>
                        </a:solidFill>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b="1" dirty="0">
                          <a:solidFill>
                            <a:srgbClr val="FF0000"/>
                          </a:solidFill>
                          <a:sym typeface="Roboto Condensed"/>
                        </a:rPr>
                        <a:t>0.854</a:t>
                      </a:r>
                      <a:endParaRPr sz="2800" b="1" dirty="0">
                        <a:solidFill>
                          <a:srgbClr val="FF0000"/>
                        </a:solidFill>
                        <a:sym typeface="Roboto Condensed"/>
                      </a:endParaRPr>
                    </a:p>
                  </a:txBody>
                  <a:tcPr marL="57150" marR="57150" marT="38125" marB="38125" anchor="ctr"/>
                </a:tc>
                <a:extLst>
                  <a:ext uri="{0D108BD9-81ED-4DB2-BD59-A6C34878D82A}">
                    <a16:rowId xmlns:a16="http://schemas.microsoft.com/office/drawing/2014/main" val="174509976"/>
                  </a:ext>
                </a:extLst>
              </a:tr>
              <a:tr h="370840">
                <a:tc vMerge="1">
                  <a:txBody>
                    <a:bodyPr/>
                    <a:lstStyle/>
                    <a:p>
                      <a:pPr algn="ctr"/>
                      <a:endParaRPr lang="en-US" dirty="0"/>
                    </a:p>
                  </a:txBody>
                  <a:tcPr/>
                </a:tc>
                <a:tc>
                  <a:txBody>
                    <a:bodyPr/>
                    <a:lstStyle/>
                    <a:p>
                      <a:pPr marL="0" lvl="0" indent="0" algn="ctr" rtl="0">
                        <a:lnSpc>
                          <a:spcPct val="115000"/>
                        </a:lnSpc>
                        <a:spcBef>
                          <a:spcPts val="0"/>
                        </a:spcBef>
                        <a:spcAft>
                          <a:spcPts val="0"/>
                        </a:spcAft>
                        <a:buNone/>
                      </a:pPr>
                      <a:r>
                        <a:rPr lang="en" sz="2800" dirty="0">
                          <a:sym typeface="Roboto Condensed"/>
                        </a:rPr>
                        <a:t>CNN</a:t>
                      </a:r>
                      <a:endParaRPr sz="2800" dirty="0">
                        <a:sym typeface="Roboto Condensed"/>
                      </a:endParaRPr>
                    </a:p>
                  </a:txBody>
                  <a:tcPr marL="57150" marR="57150" marT="38125" marB="38125" anchor="ctr"/>
                </a:tc>
                <a:tc>
                  <a:txBody>
                    <a:bodyPr/>
                    <a:lstStyle/>
                    <a:p>
                      <a:pPr algn="ctr"/>
                      <a:r>
                        <a:rPr lang="en-US" sz="2800" dirty="0" smtClean="0"/>
                        <a:t>5</a:t>
                      </a:r>
                      <a:endParaRPr lang="en-US" sz="2800" dirty="0"/>
                    </a:p>
                  </a:txBody>
                  <a:tcPr anchor="ctr"/>
                </a:tc>
                <a:tc>
                  <a:txBody>
                    <a:bodyPr/>
                    <a:lstStyle/>
                    <a:p>
                      <a:pPr algn="ctr"/>
                      <a:r>
                        <a:rPr lang="en-US" sz="2800" dirty="0" smtClean="0"/>
                        <a:t>20</a:t>
                      </a:r>
                      <a:endParaRPr lang="en-US" sz="2800" dirty="0"/>
                    </a:p>
                  </a:txBody>
                  <a:tcPr anchor="ctr"/>
                </a:tc>
                <a:tc>
                  <a:txBody>
                    <a:bodyPr/>
                    <a:lstStyle/>
                    <a:p>
                      <a:pPr marL="0" lvl="0" indent="0" algn="ctr" rtl="0">
                        <a:lnSpc>
                          <a:spcPct val="115000"/>
                        </a:lnSpc>
                        <a:spcBef>
                          <a:spcPts val="0"/>
                        </a:spcBef>
                        <a:spcAft>
                          <a:spcPts val="0"/>
                        </a:spcAft>
                        <a:buNone/>
                      </a:pPr>
                      <a:r>
                        <a:rPr lang="en" sz="2800">
                          <a:sym typeface="Roboto Condensed"/>
                        </a:rPr>
                        <a:t>81.1</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82.4</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dirty="0">
                          <a:sym typeface="Roboto Condensed"/>
                        </a:rPr>
                        <a:t>81.6</a:t>
                      </a:r>
                      <a:endParaRPr sz="2800" dirty="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0.631</a:t>
                      </a:r>
                      <a:endParaRPr sz="2800">
                        <a:sym typeface="Roboto Condensed"/>
                      </a:endParaRPr>
                    </a:p>
                  </a:txBody>
                  <a:tcPr marL="57150" marR="57150" marT="38125" marB="38125" anchor="ctr"/>
                </a:tc>
                <a:extLst>
                  <a:ext uri="{0D108BD9-81ED-4DB2-BD59-A6C34878D82A}">
                    <a16:rowId xmlns:a16="http://schemas.microsoft.com/office/drawing/2014/main" val="3061779822"/>
                  </a:ext>
                </a:extLst>
              </a:tr>
              <a:tr h="370840">
                <a:tc vMerge="1">
                  <a:txBody>
                    <a:bodyPr/>
                    <a:lstStyle/>
                    <a:p>
                      <a:pPr algn="ctr"/>
                      <a:endParaRPr lang="en-US" dirty="0"/>
                    </a:p>
                  </a:txBody>
                  <a:tcPr/>
                </a:tc>
                <a:tc>
                  <a:txBody>
                    <a:bodyPr/>
                    <a:lstStyle/>
                    <a:p>
                      <a:pPr marL="0" lvl="0" indent="0" algn="ctr" rtl="0">
                        <a:lnSpc>
                          <a:spcPct val="115000"/>
                        </a:lnSpc>
                        <a:spcBef>
                          <a:spcPts val="0"/>
                        </a:spcBef>
                        <a:spcAft>
                          <a:spcPts val="0"/>
                        </a:spcAft>
                        <a:buNone/>
                      </a:pPr>
                      <a:r>
                        <a:rPr lang="en" sz="2800" dirty="0">
                          <a:sym typeface="Roboto Condensed"/>
                        </a:rPr>
                        <a:t>CNN</a:t>
                      </a:r>
                      <a:endParaRPr sz="2800" dirty="0">
                        <a:sym typeface="Roboto Condensed"/>
                      </a:endParaRPr>
                    </a:p>
                  </a:txBody>
                  <a:tcPr marL="57150" marR="57150" marT="38125" marB="38125" anchor="ctr"/>
                </a:tc>
                <a:tc>
                  <a:txBody>
                    <a:bodyPr/>
                    <a:lstStyle/>
                    <a:p>
                      <a:pPr algn="ctr"/>
                      <a:r>
                        <a:rPr lang="en-US" sz="2800" dirty="0" smtClean="0"/>
                        <a:t>10</a:t>
                      </a:r>
                      <a:endParaRPr lang="en-US" sz="2800" dirty="0"/>
                    </a:p>
                  </a:txBody>
                  <a:tcPr anchor="ctr"/>
                </a:tc>
                <a:tc>
                  <a:txBody>
                    <a:bodyPr/>
                    <a:lstStyle/>
                    <a:p>
                      <a:pPr algn="ctr"/>
                      <a:r>
                        <a:rPr lang="en-US" sz="2800" dirty="0" smtClean="0"/>
                        <a:t>20</a:t>
                      </a:r>
                      <a:endParaRPr lang="en-US" sz="2800" dirty="0"/>
                    </a:p>
                  </a:txBody>
                  <a:tcPr anchor="ctr"/>
                </a:tc>
                <a:tc>
                  <a:txBody>
                    <a:bodyPr/>
                    <a:lstStyle/>
                    <a:p>
                      <a:pPr marL="0" lvl="0" indent="0" algn="ctr" rtl="0">
                        <a:lnSpc>
                          <a:spcPct val="115000"/>
                        </a:lnSpc>
                        <a:spcBef>
                          <a:spcPts val="0"/>
                        </a:spcBef>
                        <a:spcAft>
                          <a:spcPts val="0"/>
                        </a:spcAft>
                        <a:buNone/>
                      </a:pPr>
                      <a:r>
                        <a:rPr lang="en" sz="2800">
                          <a:sym typeface="Roboto Condensed"/>
                        </a:rPr>
                        <a:t>89.7</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86.7</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dirty="0">
                          <a:sym typeface="Roboto Condensed"/>
                        </a:rPr>
                        <a:t>88.5</a:t>
                      </a:r>
                      <a:endParaRPr sz="2800" dirty="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dirty="0">
                          <a:sym typeface="Roboto Condensed"/>
                        </a:rPr>
                        <a:t>0.761</a:t>
                      </a:r>
                      <a:endParaRPr sz="2800" dirty="0">
                        <a:sym typeface="Roboto Condensed"/>
                      </a:endParaRPr>
                    </a:p>
                  </a:txBody>
                  <a:tcPr marL="57150" marR="57150" marT="38125" marB="38125" anchor="ctr"/>
                </a:tc>
                <a:extLst>
                  <a:ext uri="{0D108BD9-81ED-4DB2-BD59-A6C34878D82A}">
                    <a16:rowId xmlns:a16="http://schemas.microsoft.com/office/drawing/2014/main" val="686473147"/>
                  </a:ext>
                </a:extLst>
              </a:tr>
              <a:tr h="370840">
                <a:tc vMerge="1">
                  <a:txBody>
                    <a:bodyPr/>
                    <a:lstStyle/>
                    <a:p>
                      <a:pPr algn="ctr"/>
                      <a:endParaRPr lang="en-US" dirty="0"/>
                    </a:p>
                  </a:txBody>
                  <a:tcPr/>
                </a:tc>
                <a:tc>
                  <a:txBody>
                    <a:bodyPr/>
                    <a:lstStyle/>
                    <a:p>
                      <a:pPr marL="0" lvl="0" indent="0" algn="ctr" rtl="0">
                        <a:lnSpc>
                          <a:spcPct val="115000"/>
                        </a:lnSpc>
                        <a:spcBef>
                          <a:spcPts val="0"/>
                        </a:spcBef>
                        <a:spcAft>
                          <a:spcPts val="0"/>
                        </a:spcAft>
                        <a:buNone/>
                      </a:pPr>
                      <a:r>
                        <a:rPr lang="en" sz="2800" dirty="0">
                          <a:sym typeface="Roboto Condensed"/>
                        </a:rPr>
                        <a:t>CNN</a:t>
                      </a:r>
                      <a:endParaRPr sz="2800" dirty="0">
                        <a:sym typeface="Roboto Condensed"/>
                      </a:endParaRPr>
                    </a:p>
                  </a:txBody>
                  <a:tcPr marL="57150" marR="57150" marT="38125" marB="38125" anchor="ctr"/>
                </a:tc>
                <a:tc>
                  <a:txBody>
                    <a:bodyPr/>
                    <a:lstStyle/>
                    <a:p>
                      <a:pPr algn="ctr"/>
                      <a:r>
                        <a:rPr lang="en-US" sz="2800" dirty="0" smtClean="0"/>
                        <a:t>20</a:t>
                      </a:r>
                      <a:endParaRPr lang="en-US" sz="2800" dirty="0"/>
                    </a:p>
                  </a:txBody>
                  <a:tcPr anchor="ctr"/>
                </a:tc>
                <a:tc>
                  <a:txBody>
                    <a:bodyPr/>
                    <a:lstStyle/>
                    <a:p>
                      <a:pPr algn="ctr"/>
                      <a:r>
                        <a:rPr lang="en-US" sz="2800" dirty="0" smtClean="0"/>
                        <a:t>20</a:t>
                      </a:r>
                      <a:endParaRPr lang="en-US" sz="2800" dirty="0"/>
                    </a:p>
                  </a:txBody>
                  <a:tcPr anchor="ctr"/>
                </a:tc>
                <a:tc>
                  <a:txBody>
                    <a:bodyPr/>
                    <a:lstStyle/>
                    <a:p>
                      <a:pPr marL="0" lvl="0" indent="0" algn="ctr" rtl="0">
                        <a:lnSpc>
                          <a:spcPct val="115000"/>
                        </a:lnSpc>
                        <a:spcBef>
                          <a:spcPts val="0"/>
                        </a:spcBef>
                        <a:spcAft>
                          <a:spcPts val="0"/>
                        </a:spcAft>
                        <a:buNone/>
                      </a:pPr>
                      <a:r>
                        <a:rPr lang="en" sz="2800">
                          <a:sym typeface="Roboto Condensed"/>
                        </a:rPr>
                        <a:t>92.0</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93.1</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92.4</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dirty="0">
                          <a:sym typeface="Roboto Condensed"/>
                        </a:rPr>
                        <a:t>0.838</a:t>
                      </a:r>
                      <a:endParaRPr sz="2800" dirty="0">
                        <a:sym typeface="Roboto Condensed"/>
                      </a:endParaRPr>
                    </a:p>
                  </a:txBody>
                  <a:tcPr marL="57150" marR="57150" marT="38125" marB="38125" anchor="ctr"/>
                </a:tc>
                <a:extLst>
                  <a:ext uri="{0D108BD9-81ED-4DB2-BD59-A6C34878D82A}">
                    <a16:rowId xmlns:a16="http://schemas.microsoft.com/office/drawing/2014/main" val="145623053"/>
                  </a:ext>
                </a:extLst>
              </a:tr>
            </a:tbl>
          </a:graphicData>
        </a:graphic>
      </p:graphicFrame>
      <p:sp>
        <p:nvSpPr>
          <p:cNvPr id="6" name="Slide Number Placeholder 5"/>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2523406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j-lt"/>
              </a:rPr>
              <a:t>Independent Result ID10</a:t>
            </a:r>
            <a:endParaRPr lang="en-US" dirty="0">
              <a:latin typeface="+mj-lt"/>
            </a:endParaRPr>
          </a:p>
        </p:txBody>
      </p:sp>
      <p:sp>
        <p:nvSpPr>
          <p:cNvPr id="4" name="Text Placeholder 3"/>
          <p:cNvSpPr>
            <a:spLocks noGrp="1"/>
          </p:cNvSpPr>
          <p:nvPr>
            <p:ph type="body" idx="1"/>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240147245"/>
              </p:ext>
            </p:extLst>
          </p:nvPr>
        </p:nvGraphicFramePr>
        <p:xfrm>
          <a:off x="1162897" y="2172427"/>
          <a:ext cx="16055168" cy="7092996"/>
        </p:xfrm>
        <a:graphic>
          <a:graphicData uri="http://schemas.openxmlformats.org/drawingml/2006/table">
            <a:tbl>
              <a:tblPr firstRow="1" bandRow="1">
                <a:tableStyleId>{0660B408-B3CF-4A94-85FC-2B1E0A45F4A2}</a:tableStyleId>
              </a:tblPr>
              <a:tblGrid>
                <a:gridCol w="692029">
                  <a:extLst>
                    <a:ext uri="{9D8B030D-6E8A-4147-A177-3AD203B41FA5}">
                      <a16:colId xmlns:a16="http://schemas.microsoft.com/office/drawing/2014/main" val="3442776631"/>
                    </a:ext>
                  </a:extLst>
                </a:gridCol>
                <a:gridCol w="3321763">
                  <a:extLst>
                    <a:ext uri="{9D8B030D-6E8A-4147-A177-3AD203B41FA5}">
                      <a16:colId xmlns:a16="http://schemas.microsoft.com/office/drawing/2014/main" val="2814910953"/>
                    </a:ext>
                  </a:extLst>
                </a:gridCol>
                <a:gridCol w="2006896">
                  <a:extLst>
                    <a:ext uri="{9D8B030D-6E8A-4147-A177-3AD203B41FA5}">
                      <a16:colId xmlns:a16="http://schemas.microsoft.com/office/drawing/2014/main" val="2573249668"/>
                    </a:ext>
                  </a:extLst>
                </a:gridCol>
                <a:gridCol w="2006896">
                  <a:extLst>
                    <a:ext uri="{9D8B030D-6E8A-4147-A177-3AD203B41FA5}">
                      <a16:colId xmlns:a16="http://schemas.microsoft.com/office/drawing/2014/main" val="1723195919"/>
                    </a:ext>
                  </a:extLst>
                </a:gridCol>
                <a:gridCol w="2006896">
                  <a:extLst>
                    <a:ext uri="{9D8B030D-6E8A-4147-A177-3AD203B41FA5}">
                      <a16:colId xmlns:a16="http://schemas.microsoft.com/office/drawing/2014/main" val="3418306986"/>
                    </a:ext>
                  </a:extLst>
                </a:gridCol>
                <a:gridCol w="2006896">
                  <a:extLst>
                    <a:ext uri="{9D8B030D-6E8A-4147-A177-3AD203B41FA5}">
                      <a16:colId xmlns:a16="http://schemas.microsoft.com/office/drawing/2014/main" val="1628574950"/>
                    </a:ext>
                  </a:extLst>
                </a:gridCol>
                <a:gridCol w="2006896">
                  <a:extLst>
                    <a:ext uri="{9D8B030D-6E8A-4147-A177-3AD203B41FA5}">
                      <a16:colId xmlns:a16="http://schemas.microsoft.com/office/drawing/2014/main" val="759426506"/>
                    </a:ext>
                  </a:extLst>
                </a:gridCol>
                <a:gridCol w="2006896">
                  <a:extLst>
                    <a:ext uri="{9D8B030D-6E8A-4147-A177-3AD203B41FA5}">
                      <a16:colId xmlns:a16="http://schemas.microsoft.com/office/drawing/2014/main" val="1950315062"/>
                    </a:ext>
                  </a:extLst>
                </a:gridCol>
              </a:tblGrid>
              <a:tr h="370840">
                <a:tc>
                  <a:txBody>
                    <a:bodyPr/>
                    <a:lstStyle/>
                    <a:p>
                      <a:pPr algn="ctr"/>
                      <a:endParaRPr lang="en-US" sz="2800" dirty="0"/>
                    </a:p>
                  </a:txBody>
                  <a:tcPr/>
                </a:tc>
                <a:tc>
                  <a:txBody>
                    <a:bodyPr/>
                    <a:lstStyle/>
                    <a:p>
                      <a:pPr algn="ctr"/>
                      <a:r>
                        <a:rPr lang="en-US" sz="2800" dirty="0" smtClean="0"/>
                        <a:t>Classifier</a:t>
                      </a:r>
                      <a:endParaRPr lang="en-US" sz="2800" dirty="0"/>
                    </a:p>
                  </a:txBody>
                  <a:tcPr anchor="ctr"/>
                </a:tc>
                <a:tc>
                  <a:txBody>
                    <a:bodyPr/>
                    <a:lstStyle/>
                    <a:p>
                      <a:pPr algn="ctr"/>
                      <a:r>
                        <a:rPr lang="en-US" sz="2800" dirty="0" smtClean="0"/>
                        <a:t>Periods</a:t>
                      </a:r>
                      <a:endParaRPr lang="en-US" sz="2800" dirty="0"/>
                    </a:p>
                  </a:txBody>
                  <a:tcPr anchor="ctr"/>
                </a:tc>
                <a:tc>
                  <a:txBody>
                    <a:bodyPr/>
                    <a:lstStyle/>
                    <a:p>
                      <a:pPr algn="ctr"/>
                      <a:r>
                        <a:rPr lang="en-US" sz="2800" dirty="0" smtClean="0"/>
                        <a:t>Dimension</a:t>
                      </a:r>
                      <a:endParaRPr lang="en-US" sz="2800" dirty="0"/>
                    </a:p>
                  </a:txBody>
                  <a:tcPr anchor="ctr"/>
                </a:tc>
                <a:tc>
                  <a:txBody>
                    <a:bodyPr/>
                    <a:lstStyle/>
                    <a:p>
                      <a:pPr algn="ctr"/>
                      <a:r>
                        <a:rPr lang="en-US" sz="2800" dirty="0" smtClean="0"/>
                        <a:t>Sensitivity</a:t>
                      </a:r>
                      <a:endParaRPr lang="en-US" sz="2800" dirty="0"/>
                    </a:p>
                  </a:txBody>
                  <a:tcPr anchor="ctr"/>
                </a:tc>
                <a:tc>
                  <a:txBody>
                    <a:bodyPr/>
                    <a:lstStyle/>
                    <a:p>
                      <a:pPr algn="ctr"/>
                      <a:r>
                        <a:rPr lang="en-US" sz="2800" dirty="0" smtClean="0"/>
                        <a:t>Specificity</a:t>
                      </a:r>
                      <a:endParaRPr lang="en-US" sz="2800" dirty="0"/>
                    </a:p>
                  </a:txBody>
                  <a:tcPr anchor="ctr"/>
                </a:tc>
                <a:tc>
                  <a:txBody>
                    <a:bodyPr/>
                    <a:lstStyle/>
                    <a:p>
                      <a:pPr algn="ctr"/>
                      <a:r>
                        <a:rPr lang="en-US" sz="2800" dirty="0" smtClean="0"/>
                        <a:t>Accuracy</a:t>
                      </a:r>
                      <a:endParaRPr lang="en-US" sz="2800" dirty="0"/>
                    </a:p>
                  </a:txBody>
                  <a:tcPr anchor="ctr"/>
                </a:tc>
                <a:tc>
                  <a:txBody>
                    <a:bodyPr/>
                    <a:lstStyle/>
                    <a:p>
                      <a:pPr algn="ctr"/>
                      <a:r>
                        <a:rPr lang="en-US" sz="2800" dirty="0" smtClean="0"/>
                        <a:t>MCC</a:t>
                      </a:r>
                      <a:endParaRPr lang="en-US" sz="2800" dirty="0"/>
                    </a:p>
                  </a:txBody>
                  <a:tcPr anchor="ctr"/>
                </a:tc>
                <a:extLst>
                  <a:ext uri="{0D108BD9-81ED-4DB2-BD59-A6C34878D82A}">
                    <a16:rowId xmlns:a16="http://schemas.microsoft.com/office/drawing/2014/main" val="46343882"/>
                  </a:ext>
                </a:extLst>
              </a:tr>
              <a:tr h="370840">
                <a:tc rowSpan="6">
                  <a:txBody>
                    <a:bodyPr/>
                    <a:lstStyle/>
                    <a:p>
                      <a:pPr algn="ctr"/>
                      <a:r>
                        <a:rPr lang="en-US" sz="2800" dirty="0" smtClean="0"/>
                        <a:t>With Volume</a:t>
                      </a:r>
                      <a:endParaRPr lang="en-US" sz="2800" dirty="0"/>
                    </a:p>
                  </a:txBody>
                  <a:tcPr vert="vert270" anchor="ctr"/>
                </a:tc>
                <a:tc>
                  <a:txBody>
                    <a:bodyPr/>
                    <a:lstStyle/>
                    <a:p>
                      <a:pPr marL="0" lvl="0" indent="0" algn="ctr" rtl="0">
                        <a:lnSpc>
                          <a:spcPct val="115000"/>
                        </a:lnSpc>
                        <a:spcBef>
                          <a:spcPts val="0"/>
                        </a:spcBef>
                        <a:spcAft>
                          <a:spcPts val="0"/>
                        </a:spcAft>
                        <a:buNone/>
                      </a:pPr>
                      <a:r>
                        <a:rPr lang="en" sz="2800" dirty="0">
                          <a:sym typeface="Roboto Condensed"/>
                        </a:rPr>
                        <a:t>RESNET50</a:t>
                      </a:r>
                      <a:endParaRPr sz="2800" dirty="0">
                        <a:sym typeface="Roboto Condensed"/>
                      </a:endParaRPr>
                    </a:p>
                  </a:txBody>
                  <a:tcPr marL="28575" marR="28575" marT="19050" marB="19050" anchor="ctr"/>
                </a:tc>
                <a:tc>
                  <a:txBody>
                    <a:bodyPr/>
                    <a:lstStyle/>
                    <a:p>
                      <a:pPr algn="ctr"/>
                      <a:r>
                        <a:rPr lang="en-US" sz="2800" dirty="0" smtClean="0"/>
                        <a:t>5</a:t>
                      </a:r>
                      <a:endParaRPr lang="en-US" sz="2800" dirty="0"/>
                    </a:p>
                  </a:txBody>
                  <a:tcPr anchor="ctr"/>
                </a:tc>
                <a:tc>
                  <a:txBody>
                    <a:bodyPr/>
                    <a:lstStyle/>
                    <a:p>
                      <a:pPr algn="ctr"/>
                      <a:r>
                        <a:rPr lang="en-US" sz="2800" dirty="0" smtClean="0"/>
                        <a:t>50</a:t>
                      </a:r>
                      <a:endParaRPr lang="en-US" sz="2800" dirty="0"/>
                    </a:p>
                  </a:txBody>
                  <a:tcPr anchor="ctr"/>
                </a:tc>
                <a:tc>
                  <a:txBody>
                    <a:bodyPr/>
                    <a:lstStyle/>
                    <a:p>
                      <a:pPr marL="0" lvl="0" indent="0" algn="ctr" rtl="0">
                        <a:lnSpc>
                          <a:spcPct val="115000"/>
                        </a:lnSpc>
                        <a:spcBef>
                          <a:spcPts val="0"/>
                        </a:spcBef>
                        <a:spcAft>
                          <a:spcPts val="0"/>
                        </a:spcAft>
                        <a:buNone/>
                      </a:pPr>
                      <a:r>
                        <a:rPr lang="en" sz="2800" dirty="0">
                          <a:sym typeface="Roboto Condensed"/>
                        </a:rPr>
                        <a:t>80.8</a:t>
                      </a:r>
                      <a:endParaRPr sz="2800" dirty="0">
                        <a:sym typeface="Roboto Condensed"/>
                      </a:endParaRPr>
                    </a:p>
                  </a:txBody>
                  <a:tcPr marL="28575" marR="28575" marT="19050" marB="19050" anchor="ctr"/>
                </a:tc>
                <a:tc>
                  <a:txBody>
                    <a:bodyPr/>
                    <a:lstStyle/>
                    <a:p>
                      <a:pPr marL="0" lvl="0" indent="0" algn="ctr" rtl="0">
                        <a:lnSpc>
                          <a:spcPct val="115000"/>
                        </a:lnSpc>
                        <a:spcBef>
                          <a:spcPts val="0"/>
                        </a:spcBef>
                        <a:spcAft>
                          <a:spcPts val="0"/>
                        </a:spcAft>
                        <a:buNone/>
                      </a:pPr>
                      <a:r>
                        <a:rPr lang="en" sz="2800">
                          <a:sym typeface="Roboto Condensed"/>
                        </a:rPr>
                        <a:t>88.8</a:t>
                      </a:r>
                      <a:endParaRPr sz="2800">
                        <a:sym typeface="Roboto Condensed"/>
                      </a:endParaRPr>
                    </a:p>
                  </a:txBody>
                  <a:tcPr marL="28575" marR="28575" marT="19050" marB="19050" anchor="ctr"/>
                </a:tc>
                <a:tc>
                  <a:txBody>
                    <a:bodyPr/>
                    <a:lstStyle/>
                    <a:p>
                      <a:pPr marL="0" lvl="0" indent="0" algn="ctr" rtl="0">
                        <a:lnSpc>
                          <a:spcPct val="115000"/>
                        </a:lnSpc>
                        <a:spcBef>
                          <a:spcPts val="0"/>
                        </a:spcBef>
                        <a:spcAft>
                          <a:spcPts val="0"/>
                        </a:spcAft>
                        <a:buNone/>
                      </a:pPr>
                      <a:r>
                        <a:rPr lang="en" sz="2800">
                          <a:sym typeface="Roboto Condensed"/>
                        </a:rPr>
                        <a:t>83.9</a:t>
                      </a:r>
                      <a:endParaRPr sz="2800">
                        <a:sym typeface="Roboto Condensed"/>
                      </a:endParaRPr>
                    </a:p>
                  </a:txBody>
                  <a:tcPr marL="28575" marR="28575" marT="19050" marB="19050" anchor="ctr"/>
                </a:tc>
                <a:tc>
                  <a:txBody>
                    <a:bodyPr/>
                    <a:lstStyle/>
                    <a:p>
                      <a:pPr marL="0" lvl="0" indent="0" algn="ctr" rtl="0">
                        <a:lnSpc>
                          <a:spcPct val="115000"/>
                        </a:lnSpc>
                        <a:spcBef>
                          <a:spcPts val="0"/>
                        </a:spcBef>
                        <a:spcAft>
                          <a:spcPts val="0"/>
                        </a:spcAft>
                        <a:buNone/>
                      </a:pPr>
                      <a:r>
                        <a:rPr lang="en" sz="2800">
                          <a:sym typeface="Roboto Condensed"/>
                        </a:rPr>
                        <a:t>0.681</a:t>
                      </a:r>
                      <a:endParaRPr sz="2800">
                        <a:sym typeface="Roboto Condensed"/>
                      </a:endParaRPr>
                    </a:p>
                  </a:txBody>
                  <a:tcPr marL="28575" marR="28575" marT="19050" marB="19050" anchor="ctr"/>
                </a:tc>
                <a:extLst>
                  <a:ext uri="{0D108BD9-81ED-4DB2-BD59-A6C34878D82A}">
                    <a16:rowId xmlns:a16="http://schemas.microsoft.com/office/drawing/2014/main" val="195945691"/>
                  </a:ext>
                </a:extLst>
              </a:tr>
              <a:tr h="370840">
                <a:tc vMerge="1">
                  <a:txBody>
                    <a:bodyPr/>
                    <a:lstStyle/>
                    <a:p>
                      <a:pPr algn="ctr"/>
                      <a:endParaRPr lang="en-US" dirty="0"/>
                    </a:p>
                  </a:txBody>
                  <a:tcPr/>
                </a:tc>
                <a:tc>
                  <a:txBody>
                    <a:bodyPr/>
                    <a:lstStyle/>
                    <a:p>
                      <a:pPr marL="0" lvl="0" indent="0" algn="ctr" rtl="0">
                        <a:lnSpc>
                          <a:spcPct val="115000"/>
                        </a:lnSpc>
                        <a:spcBef>
                          <a:spcPts val="0"/>
                        </a:spcBef>
                        <a:spcAft>
                          <a:spcPts val="0"/>
                        </a:spcAft>
                        <a:buNone/>
                      </a:pPr>
                      <a:r>
                        <a:rPr lang="en" sz="2800" dirty="0">
                          <a:sym typeface="Roboto Condensed"/>
                        </a:rPr>
                        <a:t>RESNET50</a:t>
                      </a:r>
                      <a:endParaRPr sz="2800" dirty="0">
                        <a:sym typeface="Roboto Condensed"/>
                      </a:endParaRPr>
                    </a:p>
                  </a:txBody>
                  <a:tcPr marL="28575" marR="28575" marT="19050" marB="19050" anchor="ctr"/>
                </a:tc>
                <a:tc>
                  <a:txBody>
                    <a:bodyPr/>
                    <a:lstStyle/>
                    <a:p>
                      <a:pPr algn="ctr"/>
                      <a:r>
                        <a:rPr lang="en-US" sz="2800" dirty="0" smtClean="0"/>
                        <a:t>10</a:t>
                      </a:r>
                      <a:endParaRPr lang="en-US" sz="2800" dirty="0"/>
                    </a:p>
                  </a:txBody>
                  <a:tcPr anchor="ctr"/>
                </a:tc>
                <a:tc>
                  <a:txBody>
                    <a:bodyPr/>
                    <a:lstStyle/>
                    <a:p>
                      <a:pPr algn="ctr"/>
                      <a:r>
                        <a:rPr lang="en-US" sz="2800" dirty="0" smtClean="0"/>
                        <a:t>50</a:t>
                      </a:r>
                      <a:endParaRPr lang="en-US" sz="2800" dirty="0"/>
                    </a:p>
                  </a:txBody>
                  <a:tcPr anchor="ctr"/>
                </a:tc>
                <a:tc>
                  <a:txBody>
                    <a:bodyPr/>
                    <a:lstStyle/>
                    <a:p>
                      <a:pPr marL="0" lvl="0" indent="0" algn="ctr" rtl="0">
                        <a:lnSpc>
                          <a:spcPct val="115000"/>
                        </a:lnSpc>
                        <a:spcBef>
                          <a:spcPts val="0"/>
                        </a:spcBef>
                        <a:spcAft>
                          <a:spcPts val="0"/>
                        </a:spcAft>
                        <a:buNone/>
                      </a:pPr>
                      <a:r>
                        <a:rPr lang="en" sz="2800" dirty="0">
                          <a:sym typeface="Roboto Condensed"/>
                        </a:rPr>
                        <a:t>90.9</a:t>
                      </a:r>
                      <a:endParaRPr sz="2800" dirty="0">
                        <a:sym typeface="Roboto Condensed"/>
                      </a:endParaRPr>
                    </a:p>
                  </a:txBody>
                  <a:tcPr marL="28575" marR="28575" marT="19050" marB="19050" anchor="ctr"/>
                </a:tc>
                <a:tc>
                  <a:txBody>
                    <a:bodyPr/>
                    <a:lstStyle/>
                    <a:p>
                      <a:pPr marL="0" lvl="0" indent="0" algn="ctr" rtl="0">
                        <a:lnSpc>
                          <a:spcPct val="115000"/>
                        </a:lnSpc>
                        <a:spcBef>
                          <a:spcPts val="0"/>
                        </a:spcBef>
                        <a:spcAft>
                          <a:spcPts val="0"/>
                        </a:spcAft>
                        <a:buNone/>
                      </a:pPr>
                      <a:r>
                        <a:rPr lang="en" sz="2800">
                          <a:sym typeface="Roboto Condensed"/>
                        </a:rPr>
                        <a:t>84.7</a:t>
                      </a:r>
                      <a:endParaRPr sz="2800">
                        <a:sym typeface="Roboto Condensed"/>
                      </a:endParaRPr>
                    </a:p>
                  </a:txBody>
                  <a:tcPr marL="28575" marR="28575" marT="19050" marB="19050" anchor="ctr"/>
                </a:tc>
                <a:tc>
                  <a:txBody>
                    <a:bodyPr/>
                    <a:lstStyle/>
                    <a:p>
                      <a:pPr marL="0" lvl="0" indent="0" algn="ctr" rtl="0">
                        <a:lnSpc>
                          <a:spcPct val="115000"/>
                        </a:lnSpc>
                        <a:spcBef>
                          <a:spcPts val="0"/>
                        </a:spcBef>
                        <a:spcAft>
                          <a:spcPts val="0"/>
                        </a:spcAft>
                        <a:buNone/>
                      </a:pPr>
                      <a:r>
                        <a:rPr lang="en" sz="2800">
                          <a:sym typeface="Roboto Condensed"/>
                        </a:rPr>
                        <a:t>89.3</a:t>
                      </a:r>
                      <a:endParaRPr sz="2800">
                        <a:sym typeface="Roboto Condensed"/>
                      </a:endParaRPr>
                    </a:p>
                  </a:txBody>
                  <a:tcPr marL="28575" marR="28575" marT="19050" marB="19050" anchor="ctr"/>
                </a:tc>
                <a:tc>
                  <a:txBody>
                    <a:bodyPr/>
                    <a:lstStyle/>
                    <a:p>
                      <a:pPr marL="0" lvl="0" indent="0" algn="ctr" rtl="0">
                        <a:lnSpc>
                          <a:spcPct val="115000"/>
                        </a:lnSpc>
                        <a:spcBef>
                          <a:spcPts val="0"/>
                        </a:spcBef>
                        <a:spcAft>
                          <a:spcPts val="0"/>
                        </a:spcAft>
                        <a:buNone/>
                      </a:pPr>
                      <a:r>
                        <a:rPr lang="en" sz="2800">
                          <a:sym typeface="Roboto Condensed"/>
                        </a:rPr>
                        <a:t>0.733</a:t>
                      </a:r>
                      <a:endParaRPr sz="2800">
                        <a:sym typeface="Roboto Condensed"/>
                      </a:endParaRPr>
                    </a:p>
                  </a:txBody>
                  <a:tcPr marL="28575" marR="28575" marT="19050" marB="19050" anchor="ctr"/>
                </a:tc>
                <a:extLst>
                  <a:ext uri="{0D108BD9-81ED-4DB2-BD59-A6C34878D82A}">
                    <a16:rowId xmlns:a16="http://schemas.microsoft.com/office/drawing/2014/main" val="2251862580"/>
                  </a:ext>
                </a:extLst>
              </a:tr>
              <a:tr h="370840">
                <a:tc vMerge="1">
                  <a:txBody>
                    <a:bodyPr/>
                    <a:lstStyle/>
                    <a:p>
                      <a:pPr algn="ctr"/>
                      <a:endParaRPr lang="en-US" dirty="0"/>
                    </a:p>
                  </a:txBody>
                  <a:tcPr/>
                </a:tc>
                <a:tc>
                  <a:txBody>
                    <a:bodyPr/>
                    <a:lstStyle/>
                    <a:p>
                      <a:pPr marL="0" lvl="0" indent="0" algn="ctr" rtl="0">
                        <a:lnSpc>
                          <a:spcPct val="115000"/>
                        </a:lnSpc>
                        <a:spcBef>
                          <a:spcPts val="0"/>
                        </a:spcBef>
                        <a:spcAft>
                          <a:spcPts val="0"/>
                        </a:spcAft>
                        <a:buNone/>
                      </a:pPr>
                      <a:r>
                        <a:rPr lang="en" sz="2800" dirty="0">
                          <a:sym typeface="Roboto Condensed"/>
                        </a:rPr>
                        <a:t>CNN</a:t>
                      </a:r>
                      <a:endParaRPr sz="2800" dirty="0">
                        <a:sym typeface="Roboto Condensed"/>
                      </a:endParaRPr>
                    </a:p>
                  </a:txBody>
                  <a:tcPr marL="28575" marR="28575" marT="19050" marB="19050" anchor="ctr"/>
                </a:tc>
                <a:tc>
                  <a:txBody>
                    <a:bodyPr/>
                    <a:lstStyle/>
                    <a:p>
                      <a:pPr algn="ctr"/>
                      <a:r>
                        <a:rPr lang="en-US" sz="2800" dirty="0" smtClean="0"/>
                        <a:t>20</a:t>
                      </a:r>
                      <a:endParaRPr lang="en-US" sz="2800" dirty="0"/>
                    </a:p>
                  </a:txBody>
                  <a:tcPr anchor="ctr"/>
                </a:tc>
                <a:tc>
                  <a:txBody>
                    <a:bodyPr/>
                    <a:lstStyle/>
                    <a:p>
                      <a:pPr algn="ctr"/>
                      <a:r>
                        <a:rPr lang="en-US" sz="2800" dirty="0" smtClean="0"/>
                        <a:t>50</a:t>
                      </a:r>
                      <a:endParaRPr lang="en-US" sz="2800" dirty="0"/>
                    </a:p>
                  </a:txBody>
                  <a:tcPr anchor="ctr"/>
                </a:tc>
                <a:tc>
                  <a:txBody>
                    <a:bodyPr/>
                    <a:lstStyle/>
                    <a:p>
                      <a:pPr marL="0" lvl="0" indent="0" algn="ctr" rtl="0">
                        <a:lnSpc>
                          <a:spcPct val="115000"/>
                        </a:lnSpc>
                        <a:spcBef>
                          <a:spcPts val="0"/>
                        </a:spcBef>
                        <a:spcAft>
                          <a:spcPts val="0"/>
                        </a:spcAft>
                        <a:buNone/>
                      </a:pPr>
                      <a:r>
                        <a:rPr lang="en" sz="2800" dirty="0">
                          <a:sym typeface="Roboto Condensed"/>
                        </a:rPr>
                        <a:t>87.2</a:t>
                      </a:r>
                      <a:endParaRPr sz="2800" dirty="0">
                        <a:sym typeface="Roboto Condensed"/>
                      </a:endParaRPr>
                    </a:p>
                  </a:txBody>
                  <a:tcPr marL="28575" marR="28575" marT="19050" marB="19050" anchor="ctr"/>
                </a:tc>
                <a:tc>
                  <a:txBody>
                    <a:bodyPr/>
                    <a:lstStyle/>
                    <a:p>
                      <a:pPr marL="0" lvl="0" indent="0" algn="ctr" rtl="0">
                        <a:lnSpc>
                          <a:spcPct val="115000"/>
                        </a:lnSpc>
                        <a:spcBef>
                          <a:spcPts val="0"/>
                        </a:spcBef>
                        <a:spcAft>
                          <a:spcPts val="0"/>
                        </a:spcAft>
                        <a:buNone/>
                      </a:pPr>
                      <a:r>
                        <a:rPr lang="en" sz="2800">
                          <a:sym typeface="Roboto Condensed"/>
                        </a:rPr>
                        <a:t>83.5</a:t>
                      </a:r>
                      <a:endParaRPr sz="2800">
                        <a:sym typeface="Roboto Condensed"/>
                      </a:endParaRPr>
                    </a:p>
                  </a:txBody>
                  <a:tcPr marL="28575" marR="28575" marT="19050" marB="19050" anchor="ctr"/>
                </a:tc>
                <a:tc>
                  <a:txBody>
                    <a:bodyPr/>
                    <a:lstStyle/>
                    <a:p>
                      <a:pPr marL="0" lvl="0" indent="0" algn="ctr" rtl="0">
                        <a:lnSpc>
                          <a:spcPct val="115000"/>
                        </a:lnSpc>
                        <a:spcBef>
                          <a:spcPts val="0"/>
                        </a:spcBef>
                        <a:spcAft>
                          <a:spcPts val="0"/>
                        </a:spcAft>
                        <a:buNone/>
                      </a:pPr>
                      <a:r>
                        <a:rPr lang="en" sz="2800">
                          <a:sym typeface="Roboto Condensed"/>
                        </a:rPr>
                        <a:t>86.2</a:t>
                      </a:r>
                      <a:endParaRPr sz="2800">
                        <a:sym typeface="Roboto Condensed"/>
                      </a:endParaRPr>
                    </a:p>
                  </a:txBody>
                  <a:tcPr marL="28575" marR="28575" marT="19050" marB="19050" anchor="ctr"/>
                </a:tc>
                <a:tc>
                  <a:txBody>
                    <a:bodyPr/>
                    <a:lstStyle/>
                    <a:p>
                      <a:pPr marL="0" lvl="0" indent="0" algn="ctr" rtl="0">
                        <a:lnSpc>
                          <a:spcPct val="115000"/>
                        </a:lnSpc>
                        <a:spcBef>
                          <a:spcPts val="0"/>
                        </a:spcBef>
                        <a:spcAft>
                          <a:spcPts val="0"/>
                        </a:spcAft>
                        <a:buNone/>
                      </a:pPr>
                      <a:r>
                        <a:rPr lang="en" sz="2800">
                          <a:sym typeface="Roboto Condensed"/>
                        </a:rPr>
                        <a:t>0.67</a:t>
                      </a:r>
                      <a:endParaRPr sz="2800">
                        <a:sym typeface="Roboto Condensed"/>
                      </a:endParaRPr>
                    </a:p>
                  </a:txBody>
                  <a:tcPr marL="28575" marR="28575" marT="19050" marB="19050" anchor="ctr"/>
                </a:tc>
                <a:extLst>
                  <a:ext uri="{0D108BD9-81ED-4DB2-BD59-A6C34878D82A}">
                    <a16:rowId xmlns:a16="http://schemas.microsoft.com/office/drawing/2014/main" val="2516914625"/>
                  </a:ext>
                </a:extLst>
              </a:tr>
              <a:tr h="370840">
                <a:tc vMerge="1">
                  <a:txBody>
                    <a:bodyPr/>
                    <a:lstStyle/>
                    <a:p>
                      <a:pPr algn="ctr"/>
                      <a:endParaRPr lang="en-US" dirty="0"/>
                    </a:p>
                  </a:txBody>
                  <a:tcPr/>
                </a:tc>
                <a:tc>
                  <a:txBody>
                    <a:bodyPr/>
                    <a:lstStyle/>
                    <a:p>
                      <a:pPr marL="0" lvl="0" indent="0" algn="ctr" rtl="0">
                        <a:lnSpc>
                          <a:spcPct val="115000"/>
                        </a:lnSpc>
                        <a:spcBef>
                          <a:spcPts val="0"/>
                        </a:spcBef>
                        <a:spcAft>
                          <a:spcPts val="0"/>
                        </a:spcAft>
                        <a:buNone/>
                      </a:pPr>
                      <a:r>
                        <a:rPr lang="en" sz="2800" dirty="0">
                          <a:sym typeface="Roboto Condensed"/>
                        </a:rPr>
                        <a:t>RESNET50</a:t>
                      </a:r>
                      <a:endParaRPr sz="2800" dirty="0">
                        <a:sym typeface="Roboto Condensed"/>
                      </a:endParaRPr>
                    </a:p>
                  </a:txBody>
                  <a:tcPr marL="28575" marR="28575" marT="19050" marB="19050" anchor="ctr"/>
                </a:tc>
                <a:tc>
                  <a:txBody>
                    <a:bodyPr/>
                    <a:lstStyle/>
                    <a:p>
                      <a:pPr algn="ctr"/>
                      <a:r>
                        <a:rPr lang="en-US" sz="2800" dirty="0" smtClean="0"/>
                        <a:t>5</a:t>
                      </a:r>
                      <a:endParaRPr lang="en-US" sz="2800" dirty="0"/>
                    </a:p>
                  </a:txBody>
                  <a:tcPr anchor="ctr"/>
                </a:tc>
                <a:tc>
                  <a:txBody>
                    <a:bodyPr/>
                    <a:lstStyle/>
                    <a:p>
                      <a:pPr algn="ctr"/>
                      <a:r>
                        <a:rPr lang="en-US" sz="2800" dirty="0" smtClean="0"/>
                        <a:t>20</a:t>
                      </a:r>
                      <a:endParaRPr lang="en-US" sz="2800" dirty="0"/>
                    </a:p>
                  </a:txBody>
                  <a:tcPr anchor="ctr"/>
                </a:tc>
                <a:tc>
                  <a:txBody>
                    <a:bodyPr/>
                    <a:lstStyle/>
                    <a:p>
                      <a:pPr marL="0" lvl="0" indent="0" algn="ctr" rtl="0">
                        <a:lnSpc>
                          <a:spcPct val="115000"/>
                        </a:lnSpc>
                        <a:spcBef>
                          <a:spcPts val="0"/>
                        </a:spcBef>
                        <a:spcAft>
                          <a:spcPts val="0"/>
                        </a:spcAft>
                        <a:buNone/>
                      </a:pPr>
                      <a:r>
                        <a:rPr lang="en" sz="2800">
                          <a:sym typeface="Roboto Condensed"/>
                        </a:rPr>
                        <a:t>75.0</a:t>
                      </a:r>
                      <a:endParaRPr sz="2800">
                        <a:sym typeface="Roboto Condensed"/>
                      </a:endParaRPr>
                    </a:p>
                  </a:txBody>
                  <a:tcPr marL="28575" marR="28575" marT="19050" marB="19050" anchor="ctr"/>
                </a:tc>
                <a:tc>
                  <a:txBody>
                    <a:bodyPr/>
                    <a:lstStyle/>
                    <a:p>
                      <a:pPr marL="0" lvl="0" indent="0" algn="ctr" rtl="0">
                        <a:lnSpc>
                          <a:spcPct val="115000"/>
                        </a:lnSpc>
                        <a:spcBef>
                          <a:spcPts val="0"/>
                        </a:spcBef>
                        <a:spcAft>
                          <a:spcPts val="0"/>
                        </a:spcAft>
                        <a:buNone/>
                      </a:pPr>
                      <a:r>
                        <a:rPr lang="en" sz="2800" dirty="0">
                          <a:sym typeface="Roboto Condensed"/>
                        </a:rPr>
                        <a:t>82.1</a:t>
                      </a:r>
                      <a:endParaRPr sz="2800" dirty="0">
                        <a:sym typeface="Roboto Condensed"/>
                      </a:endParaRPr>
                    </a:p>
                  </a:txBody>
                  <a:tcPr marL="28575" marR="28575" marT="19050" marB="19050" anchor="ctr"/>
                </a:tc>
                <a:tc>
                  <a:txBody>
                    <a:bodyPr/>
                    <a:lstStyle/>
                    <a:p>
                      <a:pPr marL="0" lvl="0" indent="0" algn="ctr" rtl="0">
                        <a:lnSpc>
                          <a:spcPct val="115000"/>
                        </a:lnSpc>
                        <a:spcBef>
                          <a:spcPts val="0"/>
                        </a:spcBef>
                        <a:spcAft>
                          <a:spcPts val="0"/>
                        </a:spcAft>
                        <a:buNone/>
                      </a:pPr>
                      <a:r>
                        <a:rPr lang="en" sz="2800">
                          <a:sym typeface="Roboto Condensed"/>
                        </a:rPr>
                        <a:t>77.8</a:t>
                      </a:r>
                      <a:endParaRPr sz="2800">
                        <a:sym typeface="Roboto Condensed"/>
                      </a:endParaRPr>
                    </a:p>
                  </a:txBody>
                  <a:tcPr marL="28575" marR="28575" marT="19050" marB="19050" anchor="ctr"/>
                </a:tc>
                <a:tc>
                  <a:txBody>
                    <a:bodyPr/>
                    <a:lstStyle/>
                    <a:p>
                      <a:pPr marL="0" lvl="0" indent="0" algn="ctr" rtl="0">
                        <a:lnSpc>
                          <a:spcPct val="115000"/>
                        </a:lnSpc>
                        <a:spcBef>
                          <a:spcPts val="0"/>
                        </a:spcBef>
                        <a:spcAft>
                          <a:spcPts val="0"/>
                        </a:spcAft>
                        <a:buNone/>
                      </a:pPr>
                      <a:r>
                        <a:rPr lang="en" sz="2800">
                          <a:sym typeface="Roboto Condensed"/>
                        </a:rPr>
                        <a:t>0.558</a:t>
                      </a:r>
                      <a:endParaRPr sz="2800">
                        <a:sym typeface="Roboto Condensed"/>
                      </a:endParaRPr>
                    </a:p>
                  </a:txBody>
                  <a:tcPr marL="28575" marR="28575" marT="19050" marB="19050" anchor="ctr"/>
                </a:tc>
                <a:extLst>
                  <a:ext uri="{0D108BD9-81ED-4DB2-BD59-A6C34878D82A}">
                    <a16:rowId xmlns:a16="http://schemas.microsoft.com/office/drawing/2014/main" val="1300973216"/>
                  </a:ext>
                </a:extLst>
              </a:tr>
              <a:tr h="370840">
                <a:tc vMerge="1">
                  <a:txBody>
                    <a:bodyPr/>
                    <a:lstStyle/>
                    <a:p>
                      <a:pPr algn="ctr"/>
                      <a:endParaRPr lang="en-US" dirty="0"/>
                    </a:p>
                  </a:txBody>
                  <a:tcPr/>
                </a:tc>
                <a:tc>
                  <a:txBody>
                    <a:bodyPr/>
                    <a:lstStyle/>
                    <a:p>
                      <a:pPr marL="0" lvl="0" indent="0" algn="ctr" rtl="0">
                        <a:lnSpc>
                          <a:spcPct val="115000"/>
                        </a:lnSpc>
                        <a:spcBef>
                          <a:spcPts val="0"/>
                        </a:spcBef>
                        <a:spcAft>
                          <a:spcPts val="0"/>
                        </a:spcAft>
                        <a:buNone/>
                      </a:pPr>
                      <a:r>
                        <a:rPr lang="en" sz="2800" dirty="0">
                          <a:sym typeface="Roboto Condensed"/>
                        </a:rPr>
                        <a:t>CNN</a:t>
                      </a:r>
                      <a:endParaRPr sz="2800" dirty="0">
                        <a:sym typeface="Roboto Condensed"/>
                      </a:endParaRPr>
                    </a:p>
                  </a:txBody>
                  <a:tcPr marL="28575" marR="28575" marT="19050" marB="19050" anchor="ctr"/>
                </a:tc>
                <a:tc>
                  <a:txBody>
                    <a:bodyPr/>
                    <a:lstStyle/>
                    <a:p>
                      <a:pPr algn="ctr"/>
                      <a:r>
                        <a:rPr lang="en-US" sz="2800" dirty="0" smtClean="0"/>
                        <a:t>10</a:t>
                      </a:r>
                      <a:endParaRPr lang="en-US" sz="2800" dirty="0"/>
                    </a:p>
                  </a:txBody>
                  <a:tcPr anchor="ctr"/>
                </a:tc>
                <a:tc>
                  <a:txBody>
                    <a:bodyPr/>
                    <a:lstStyle/>
                    <a:p>
                      <a:pPr algn="ctr"/>
                      <a:r>
                        <a:rPr lang="en-US" sz="2800" dirty="0" smtClean="0"/>
                        <a:t>20</a:t>
                      </a:r>
                      <a:endParaRPr lang="en-US" sz="2800" dirty="0"/>
                    </a:p>
                  </a:txBody>
                  <a:tcPr anchor="ctr"/>
                </a:tc>
                <a:tc>
                  <a:txBody>
                    <a:bodyPr/>
                    <a:lstStyle/>
                    <a:p>
                      <a:pPr marL="0" lvl="0" indent="0" algn="ctr" rtl="0">
                        <a:lnSpc>
                          <a:spcPct val="115000"/>
                        </a:lnSpc>
                        <a:spcBef>
                          <a:spcPts val="0"/>
                        </a:spcBef>
                        <a:spcAft>
                          <a:spcPts val="0"/>
                        </a:spcAft>
                        <a:buNone/>
                      </a:pPr>
                      <a:r>
                        <a:rPr lang="en" sz="2800">
                          <a:sym typeface="Roboto Condensed"/>
                        </a:rPr>
                        <a:t>83.9</a:t>
                      </a:r>
                      <a:endParaRPr sz="2800">
                        <a:sym typeface="Roboto Condensed"/>
                      </a:endParaRPr>
                    </a:p>
                  </a:txBody>
                  <a:tcPr marL="28575" marR="28575" marT="19050" marB="19050" anchor="ctr"/>
                </a:tc>
                <a:tc>
                  <a:txBody>
                    <a:bodyPr/>
                    <a:lstStyle/>
                    <a:p>
                      <a:pPr marL="0" lvl="0" indent="0" algn="ctr" rtl="0">
                        <a:lnSpc>
                          <a:spcPct val="115000"/>
                        </a:lnSpc>
                        <a:spcBef>
                          <a:spcPts val="0"/>
                        </a:spcBef>
                        <a:spcAft>
                          <a:spcPts val="0"/>
                        </a:spcAft>
                        <a:buNone/>
                      </a:pPr>
                      <a:r>
                        <a:rPr lang="en" sz="2800" dirty="0">
                          <a:sym typeface="Roboto Condensed"/>
                        </a:rPr>
                        <a:t>75.3</a:t>
                      </a:r>
                      <a:endParaRPr sz="2800" dirty="0">
                        <a:sym typeface="Roboto Condensed"/>
                      </a:endParaRPr>
                    </a:p>
                  </a:txBody>
                  <a:tcPr marL="28575" marR="28575" marT="19050" marB="19050" anchor="ctr"/>
                </a:tc>
                <a:tc>
                  <a:txBody>
                    <a:bodyPr/>
                    <a:lstStyle/>
                    <a:p>
                      <a:pPr marL="0" lvl="0" indent="0" algn="ctr" rtl="0">
                        <a:lnSpc>
                          <a:spcPct val="115000"/>
                        </a:lnSpc>
                        <a:spcBef>
                          <a:spcPts val="0"/>
                        </a:spcBef>
                        <a:spcAft>
                          <a:spcPts val="0"/>
                        </a:spcAft>
                        <a:buNone/>
                      </a:pPr>
                      <a:r>
                        <a:rPr lang="en" sz="2800">
                          <a:sym typeface="Roboto Condensed"/>
                        </a:rPr>
                        <a:t>81.7</a:t>
                      </a:r>
                      <a:endParaRPr sz="2800">
                        <a:sym typeface="Roboto Condensed"/>
                      </a:endParaRPr>
                    </a:p>
                  </a:txBody>
                  <a:tcPr marL="28575" marR="28575" marT="19050" marB="19050" anchor="ctr"/>
                </a:tc>
                <a:tc>
                  <a:txBody>
                    <a:bodyPr/>
                    <a:lstStyle/>
                    <a:p>
                      <a:pPr marL="0" lvl="0" indent="0" algn="ctr" rtl="0">
                        <a:lnSpc>
                          <a:spcPct val="115000"/>
                        </a:lnSpc>
                        <a:spcBef>
                          <a:spcPts val="0"/>
                        </a:spcBef>
                        <a:spcAft>
                          <a:spcPts val="0"/>
                        </a:spcAft>
                        <a:buNone/>
                      </a:pPr>
                      <a:r>
                        <a:rPr lang="en" sz="2800">
                          <a:sym typeface="Roboto Condensed"/>
                        </a:rPr>
                        <a:t>0.559</a:t>
                      </a:r>
                      <a:endParaRPr sz="2800">
                        <a:sym typeface="Roboto Condensed"/>
                      </a:endParaRPr>
                    </a:p>
                  </a:txBody>
                  <a:tcPr marL="28575" marR="28575" marT="19050" marB="19050" anchor="ctr"/>
                </a:tc>
                <a:extLst>
                  <a:ext uri="{0D108BD9-81ED-4DB2-BD59-A6C34878D82A}">
                    <a16:rowId xmlns:a16="http://schemas.microsoft.com/office/drawing/2014/main" val="2119834306"/>
                  </a:ext>
                </a:extLst>
              </a:tr>
              <a:tr h="370840">
                <a:tc vMerge="1">
                  <a:txBody>
                    <a:bodyPr/>
                    <a:lstStyle/>
                    <a:p>
                      <a:pPr algn="ctr"/>
                      <a:endParaRPr lang="en-US" dirty="0"/>
                    </a:p>
                  </a:txBody>
                  <a:tcPr/>
                </a:tc>
                <a:tc>
                  <a:txBody>
                    <a:bodyPr/>
                    <a:lstStyle/>
                    <a:p>
                      <a:pPr marL="0" lvl="0" indent="0" algn="ctr" rtl="0">
                        <a:lnSpc>
                          <a:spcPct val="115000"/>
                        </a:lnSpc>
                        <a:spcBef>
                          <a:spcPts val="0"/>
                        </a:spcBef>
                        <a:spcAft>
                          <a:spcPts val="0"/>
                        </a:spcAft>
                        <a:buNone/>
                      </a:pPr>
                      <a:r>
                        <a:rPr lang="en" sz="2800" dirty="0">
                          <a:sym typeface="Roboto Condensed"/>
                        </a:rPr>
                        <a:t>CNN</a:t>
                      </a:r>
                      <a:endParaRPr sz="2800" dirty="0">
                        <a:sym typeface="Roboto Condensed"/>
                      </a:endParaRPr>
                    </a:p>
                  </a:txBody>
                  <a:tcPr marL="28575" marR="28575" marT="19050" marB="19050" anchor="ctr"/>
                </a:tc>
                <a:tc>
                  <a:txBody>
                    <a:bodyPr/>
                    <a:lstStyle/>
                    <a:p>
                      <a:pPr algn="ctr"/>
                      <a:r>
                        <a:rPr lang="en-US" sz="2800" dirty="0" smtClean="0"/>
                        <a:t>20</a:t>
                      </a:r>
                      <a:endParaRPr lang="en-US" sz="2800" dirty="0"/>
                    </a:p>
                  </a:txBody>
                  <a:tcPr anchor="ctr"/>
                </a:tc>
                <a:tc>
                  <a:txBody>
                    <a:bodyPr/>
                    <a:lstStyle/>
                    <a:p>
                      <a:pPr algn="ctr"/>
                      <a:r>
                        <a:rPr lang="en-US" sz="2800" dirty="0" smtClean="0"/>
                        <a:t>20</a:t>
                      </a:r>
                      <a:endParaRPr lang="en-US" sz="2800" dirty="0"/>
                    </a:p>
                  </a:txBody>
                  <a:tcPr anchor="ctr"/>
                </a:tc>
                <a:tc>
                  <a:txBody>
                    <a:bodyPr/>
                    <a:lstStyle/>
                    <a:p>
                      <a:pPr marL="0" lvl="0" indent="0" algn="ctr" rtl="0">
                        <a:lnSpc>
                          <a:spcPct val="115000"/>
                        </a:lnSpc>
                        <a:spcBef>
                          <a:spcPts val="0"/>
                        </a:spcBef>
                        <a:spcAft>
                          <a:spcPts val="0"/>
                        </a:spcAft>
                        <a:buNone/>
                      </a:pPr>
                      <a:r>
                        <a:rPr lang="en" sz="2800">
                          <a:sym typeface="Roboto Condensed"/>
                        </a:rPr>
                        <a:t>83.9</a:t>
                      </a:r>
                      <a:endParaRPr sz="2800">
                        <a:sym typeface="Roboto Condensed"/>
                      </a:endParaRPr>
                    </a:p>
                  </a:txBody>
                  <a:tcPr marL="28575" marR="28575" marT="19050" marB="19050" anchor="ctr"/>
                </a:tc>
                <a:tc>
                  <a:txBody>
                    <a:bodyPr/>
                    <a:lstStyle/>
                    <a:p>
                      <a:pPr marL="0" lvl="0" indent="0" algn="ctr" rtl="0">
                        <a:lnSpc>
                          <a:spcPct val="115000"/>
                        </a:lnSpc>
                        <a:spcBef>
                          <a:spcPts val="0"/>
                        </a:spcBef>
                        <a:spcAft>
                          <a:spcPts val="0"/>
                        </a:spcAft>
                        <a:buNone/>
                      </a:pPr>
                      <a:r>
                        <a:rPr lang="en" sz="2800" dirty="0">
                          <a:sym typeface="Roboto Condensed"/>
                        </a:rPr>
                        <a:t>82.4</a:t>
                      </a:r>
                      <a:endParaRPr sz="2800" dirty="0">
                        <a:sym typeface="Roboto Condensed"/>
                      </a:endParaRPr>
                    </a:p>
                  </a:txBody>
                  <a:tcPr marL="28575" marR="28575" marT="19050" marB="19050" anchor="ctr"/>
                </a:tc>
                <a:tc>
                  <a:txBody>
                    <a:bodyPr/>
                    <a:lstStyle/>
                    <a:p>
                      <a:pPr marL="0" lvl="0" indent="0" algn="ctr" rtl="0">
                        <a:lnSpc>
                          <a:spcPct val="115000"/>
                        </a:lnSpc>
                        <a:spcBef>
                          <a:spcPts val="0"/>
                        </a:spcBef>
                        <a:spcAft>
                          <a:spcPts val="0"/>
                        </a:spcAft>
                        <a:buNone/>
                      </a:pPr>
                      <a:r>
                        <a:rPr lang="en" sz="2800">
                          <a:sym typeface="Roboto Condensed"/>
                        </a:rPr>
                        <a:t>83.5</a:t>
                      </a:r>
                      <a:endParaRPr sz="2800">
                        <a:sym typeface="Roboto Condensed"/>
                      </a:endParaRPr>
                    </a:p>
                  </a:txBody>
                  <a:tcPr marL="28575" marR="28575" marT="19050" marB="19050" anchor="ctr"/>
                </a:tc>
                <a:tc>
                  <a:txBody>
                    <a:bodyPr/>
                    <a:lstStyle/>
                    <a:p>
                      <a:pPr marL="0" lvl="0" indent="0" algn="ctr" rtl="0">
                        <a:lnSpc>
                          <a:spcPct val="115000"/>
                        </a:lnSpc>
                        <a:spcBef>
                          <a:spcPts val="0"/>
                        </a:spcBef>
                        <a:spcAft>
                          <a:spcPts val="0"/>
                        </a:spcAft>
                        <a:buNone/>
                      </a:pPr>
                      <a:r>
                        <a:rPr lang="en" sz="2800">
                          <a:sym typeface="Roboto Condensed"/>
                        </a:rPr>
                        <a:t>0.616</a:t>
                      </a:r>
                      <a:endParaRPr sz="2800">
                        <a:sym typeface="Roboto Condensed"/>
                      </a:endParaRPr>
                    </a:p>
                  </a:txBody>
                  <a:tcPr marL="28575" marR="28575" marT="19050" marB="19050" anchor="ctr"/>
                </a:tc>
                <a:extLst>
                  <a:ext uri="{0D108BD9-81ED-4DB2-BD59-A6C34878D82A}">
                    <a16:rowId xmlns:a16="http://schemas.microsoft.com/office/drawing/2014/main" val="1429068882"/>
                  </a:ext>
                </a:extLst>
              </a:tr>
              <a:tr h="370840">
                <a:tc rowSpan="6">
                  <a:txBody>
                    <a:bodyPr/>
                    <a:lstStyle/>
                    <a:p>
                      <a:pPr algn="ctr"/>
                      <a:r>
                        <a:rPr lang="en-US" sz="2800" dirty="0" smtClean="0"/>
                        <a:t>Without Volume</a:t>
                      </a:r>
                      <a:endParaRPr lang="en-US" sz="2800" dirty="0"/>
                    </a:p>
                  </a:txBody>
                  <a:tcPr vert="vert270" anchor="ctr"/>
                </a:tc>
                <a:tc>
                  <a:txBody>
                    <a:bodyPr/>
                    <a:lstStyle/>
                    <a:p>
                      <a:pPr marL="0" lvl="0" indent="0" algn="ctr" rtl="0">
                        <a:lnSpc>
                          <a:spcPct val="115000"/>
                        </a:lnSpc>
                        <a:spcBef>
                          <a:spcPts val="0"/>
                        </a:spcBef>
                        <a:spcAft>
                          <a:spcPts val="0"/>
                        </a:spcAft>
                        <a:buNone/>
                      </a:pPr>
                      <a:r>
                        <a:rPr lang="en" sz="2800" dirty="0">
                          <a:sym typeface="Roboto Condensed"/>
                        </a:rPr>
                        <a:t>RESNET50</a:t>
                      </a:r>
                      <a:endParaRPr sz="2800" dirty="0">
                        <a:sym typeface="Roboto Condensed"/>
                      </a:endParaRPr>
                    </a:p>
                  </a:txBody>
                  <a:tcPr marL="57150" marR="57150" marT="38125" marB="38125" anchor="ctr"/>
                </a:tc>
                <a:tc>
                  <a:txBody>
                    <a:bodyPr/>
                    <a:lstStyle/>
                    <a:p>
                      <a:pPr algn="ctr"/>
                      <a:r>
                        <a:rPr lang="en-US" sz="2800" dirty="0" smtClean="0"/>
                        <a:t>5</a:t>
                      </a:r>
                      <a:endParaRPr lang="en-US" sz="2800" dirty="0"/>
                    </a:p>
                  </a:txBody>
                  <a:tcPr anchor="ctr"/>
                </a:tc>
                <a:tc>
                  <a:txBody>
                    <a:bodyPr/>
                    <a:lstStyle/>
                    <a:p>
                      <a:pPr algn="ctr"/>
                      <a:r>
                        <a:rPr lang="en-US" sz="2800" dirty="0" smtClean="0"/>
                        <a:t>50</a:t>
                      </a:r>
                      <a:endParaRPr lang="en-US" sz="2800" dirty="0"/>
                    </a:p>
                  </a:txBody>
                  <a:tcPr anchor="ctr"/>
                </a:tc>
                <a:tc>
                  <a:txBody>
                    <a:bodyPr/>
                    <a:lstStyle/>
                    <a:p>
                      <a:pPr marL="0" lvl="0" indent="0" algn="ctr" rtl="0">
                        <a:lnSpc>
                          <a:spcPct val="115000"/>
                        </a:lnSpc>
                        <a:spcBef>
                          <a:spcPts val="0"/>
                        </a:spcBef>
                        <a:spcAft>
                          <a:spcPts val="0"/>
                        </a:spcAft>
                        <a:buNone/>
                      </a:pPr>
                      <a:r>
                        <a:rPr lang="en" sz="2800">
                          <a:sym typeface="Roboto Condensed"/>
                        </a:rPr>
                        <a:t>79.3</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dirty="0">
                          <a:sym typeface="Roboto Condensed"/>
                        </a:rPr>
                        <a:t>86.6</a:t>
                      </a:r>
                      <a:endParaRPr sz="2800" dirty="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82.2</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0.645</a:t>
                      </a:r>
                      <a:endParaRPr sz="2800">
                        <a:sym typeface="Roboto Condensed"/>
                      </a:endParaRPr>
                    </a:p>
                  </a:txBody>
                  <a:tcPr marL="57150" marR="57150" marT="38125" marB="38125" anchor="ctr"/>
                </a:tc>
                <a:extLst>
                  <a:ext uri="{0D108BD9-81ED-4DB2-BD59-A6C34878D82A}">
                    <a16:rowId xmlns:a16="http://schemas.microsoft.com/office/drawing/2014/main" val="2569943252"/>
                  </a:ext>
                </a:extLst>
              </a:tr>
              <a:tr h="370840">
                <a:tc vMerge="1">
                  <a:txBody>
                    <a:bodyPr/>
                    <a:lstStyle/>
                    <a:p>
                      <a:pPr algn="ctr"/>
                      <a:endParaRPr lang="en-US" dirty="0"/>
                    </a:p>
                  </a:txBody>
                  <a:tcPr/>
                </a:tc>
                <a:tc>
                  <a:txBody>
                    <a:bodyPr/>
                    <a:lstStyle/>
                    <a:p>
                      <a:pPr marL="0" lvl="0" indent="0" algn="ctr" rtl="0">
                        <a:lnSpc>
                          <a:spcPct val="115000"/>
                        </a:lnSpc>
                        <a:spcBef>
                          <a:spcPts val="0"/>
                        </a:spcBef>
                        <a:spcAft>
                          <a:spcPts val="0"/>
                        </a:spcAft>
                        <a:buNone/>
                      </a:pPr>
                      <a:r>
                        <a:rPr lang="en" sz="2800" dirty="0">
                          <a:sym typeface="Roboto Condensed"/>
                        </a:rPr>
                        <a:t>CNN</a:t>
                      </a:r>
                      <a:endParaRPr sz="2800" dirty="0">
                        <a:sym typeface="Roboto Condensed"/>
                      </a:endParaRPr>
                    </a:p>
                  </a:txBody>
                  <a:tcPr marL="57150" marR="57150" marT="38125" marB="38125" anchor="ctr"/>
                </a:tc>
                <a:tc>
                  <a:txBody>
                    <a:bodyPr/>
                    <a:lstStyle/>
                    <a:p>
                      <a:pPr algn="ctr"/>
                      <a:r>
                        <a:rPr lang="en-US" sz="2800" dirty="0" smtClean="0"/>
                        <a:t>10</a:t>
                      </a:r>
                      <a:endParaRPr lang="en-US" sz="2800" dirty="0"/>
                    </a:p>
                  </a:txBody>
                  <a:tcPr anchor="ctr"/>
                </a:tc>
                <a:tc>
                  <a:txBody>
                    <a:bodyPr/>
                    <a:lstStyle/>
                    <a:p>
                      <a:pPr algn="ctr"/>
                      <a:r>
                        <a:rPr lang="en-US" sz="2800" dirty="0" smtClean="0"/>
                        <a:t>50</a:t>
                      </a:r>
                      <a:endParaRPr lang="en-US" sz="2800" dirty="0"/>
                    </a:p>
                  </a:txBody>
                  <a:tcPr anchor="ctr"/>
                </a:tc>
                <a:tc>
                  <a:txBody>
                    <a:bodyPr/>
                    <a:lstStyle/>
                    <a:p>
                      <a:pPr marL="0" lvl="0" indent="0" algn="ctr" rtl="0">
                        <a:lnSpc>
                          <a:spcPct val="115000"/>
                        </a:lnSpc>
                        <a:spcBef>
                          <a:spcPts val="0"/>
                        </a:spcBef>
                        <a:spcAft>
                          <a:spcPts val="0"/>
                        </a:spcAft>
                        <a:buNone/>
                      </a:pPr>
                      <a:r>
                        <a:rPr lang="en" sz="2800">
                          <a:sym typeface="Roboto Condensed"/>
                        </a:rPr>
                        <a:t>90.6</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dirty="0">
                          <a:sym typeface="Roboto Condensed"/>
                        </a:rPr>
                        <a:t>87.1</a:t>
                      </a:r>
                      <a:endParaRPr sz="2800" dirty="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dirty="0">
                          <a:sym typeface="Roboto Condensed"/>
                        </a:rPr>
                        <a:t>89.3</a:t>
                      </a:r>
                      <a:endParaRPr sz="2800" dirty="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0.772</a:t>
                      </a:r>
                      <a:endParaRPr sz="2800">
                        <a:sym typeface="Roboto Condensed"/>
                      </a:endParaRPr>
                    </a:p>
                  </a:txBody>
                  <a:tcPr marL="57150" marR="57150" marT="38125" marB="38125" anchor="ctr"/>
                </a:tc>
                <a:extLst>
                  <a:ext uri="{0D108BD9-81ED-4DB2-BD59-A6C34878D82A}">
                    <a16:rowId xmlns:a16="http://schemas.microsoft.com/office/drawing/2014/main" val="2594289982"/>
                  </a:ext>
                </a:extLst>
              </a:tr>
              <a:tr h="370840">
                <a:tc vMerge="1">
                  <a:txBody>
                    <a:bodyPr/>
                    <a:lstStyle/>
                    <a:p>
                      <a:pPr algn="ctr"/>
                      <a:endParaRPr lang="en-US" dirty="0"/>
                    </a:p>
                  </a:txBody>
                  <a:tcPr/>
                </a:tc>
                <a:tc>
                  <a:txBody>
                    <a:bodyPr/>
                    <a:lstStyle/>
                    <a:p>
                      <a:pPr marL="0" lvl="0" indent="0" algn="ctr" rtl="0">
                        <a:lnSpc>
                          <a:spcPct val="115000"/>
                        </a:lnSpc>
                        <a:spcBef>
                          <a:spcPts val="0"/>
                        </a:spcBef>
                        <a:spcAft>
                          <a:spcPts val="0"/>
                        </a:spcAft>
                        <a:buNone/>
                      </a:pPr>
                      <a:r>
                        <a:rPr lang="en" sz="2800" b="1" dirty="0">
                          <a:solidFill>
                            <a:srgbClr val="FF0000"/>
                          </a:solidFill>
                          <a:sym typeface="Roboto Condensed"/>
                        </a:rPr>
                        <a:t>CNN</a:t>
                      </a:r>
                      <a:endParaRPr sz="2800" b="1" dirty="0">
                        <a:solidFill>
                          <a:srgbClr val="FF0000"/>
                        </a:solidFill>
                        <a:sym typeface="Roboto Condensed"/>
                      </a:endParaRPr>
                    </a:p>
                  </a:txBody>
                  <a:tcPr marL="57150" marR="57150" marT="38125" marB="38125" anchor="ctr"/>
                </a:tc>
                <a:tc>
                  <a:txBody>
                    <a:bodyPr/>
                    <a:lstStyle/>
                    <a:p>
                      <a:pPr algn="ctr"/>
                      <a:r>
                        <a:rPr lang="en-US" sz="2800" b="1" dirty="0" smtClean="0">
                          <a:solidFill>
                            <a:srgbClr val="FF0000"/>
                          </a:solidFill>
                        </a:rPr>
                        <a:t>20</a:t>
                      </a:r>
                      <a:endParaRPr lang="en-US" sz="2800" b="1" dirty="0">
                        <a:solidFill>
                          <a:srgbClr val="FF0000"/>
                        </a:solidFill>
                      </a:endParaRPr>
                    </a:p>
                  </a:txBody>
                  <a:tcPr anchor="ctr"/>
                </a:tc>
                <a:tc>
                  <a:txBody>
                    <a:bodyPr/>
                    <a:lstStyle/>
                    <a:p>
                      <a:pPr algn="ctr"/>
                      <a:r>
                        <a:rPr lang="en-US" sz="2800" b="1" dirty="0" smtClean="0">
                          <a:solidFill>
                            <a:srgbClr val="FF0000"/>
                          </a:solidFill>
                        </a:rPr>
                        <a:t>50</a:t>
                      </a:r>
                      <a:endParaRPr lang="en-US" sz="2800" b="1" dirty="0">
                        <a:solidFill>
                          <a:srgbClr val="FF0000"/>
                        </a:solidFill>
                      </a:endParaRPr>
                    </a:p>
                  </a:txBody>
                  <a:tcPr anchor="ctr"/>
                </a:tc>
                <a:tc>
                  <a:txBody>
                    <a:bodyPr/>
                    <a:lstStyle/>
                    <a:p>
                      <a:pPr marL="0" lvl="0" indent="0" algn="ctr" rtl="0">
                        <a:lnSpc>
                          <a:spcPct val="115000"/>
                        </a:lnSpc>
                        <a:spcBef>
                          <a:spcPts val="0"/>
                        </a:spcBef>
                        <a:spcAft>
                          <a:spcPts val="0"/>
                        </a:spcAft>
                        <a:buNone/>
                      </a:pPr>
                      <a:r>
                        <a:rPr lang="en" sz="2800" b="1">
                          <a:solidFill>
                            <a:srgbClr val="FF0000"/>
                          </a:solidFill>
                          <a:sym typeface="Roboto Condensed"/>
                        </a:rPr>
                        <a:t>90.6</a:t>
                      </a:r>
                      <a:endParaRPr sz="2800" b="1">
                        <a:solidFill>
                          <a:srgbClr val="FF0000"/>
                        </a:solidFill>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b="1">
                          <a:solidFill>
                            <a:srgbClr val="FF0000"/>
                          </a:solidFill>
                          <a:sym typeface="Roboto Condensed"/>
                        </a:rPr>
                        <a:t>88.7</a:t>
                      </a:r>
                      <a:endParaRPr sz="2800" b="1">
                        <a:solidFill>
                          <a:srgbClr val="FF0000"/>
                        </a:solidFill>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b="1" dirty="0">
                          <a:solidFill>
                            <a:srgbClr val="FF0000"/>
                          </a:solidFill>
                          <a:sym typeface="Roboto Condensed"/>
                        </a:rPr>
                        <a:t>89.9</a:t>
                      </a:r>
                      <a:endParaRPr sz="2800" b="1" dirty="0">
                        <a:solidFill>
                          <a:srgbClr val="FF0000"/>
                        </a:solidFill>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b="1" dirty="0">
                          <a:solidFill>
                            <a:srgbClr val="FF0000"/>
                          </a:solidFill>
                          <a:sym typeface="Roboto Condensed"/>
                        </a:rPr>
                        <a:t>0.786</a:t>
                      </a:r>
                      <a:endParaRPr sz="2800" b="1" dirty="0">
                        <a:solidFill>
                          <a:srgbClr val="FF0000"/>
                        </a:solidFill>
                        <a:sym typeface="Roboto Condensed"/>
                      </a:endParaRPr>
                    </a:p>
                  </a:txBody>
                  <a:tcPr marL="57150" marR="57150" marT="38125" marB="38125" anchor="ctr"/>
                </a:tc>
                <a:extLst>
                  <a:ext uri="{0D108BD9-81ED-4DB2-BD59-A6C34878D82A}">
                    <a16:rowId xmlns:a16="http://schemas.microsoft.com/office/drawing/2014/main" val="174509976"/>
                  </a:ext>
                </a:extLst>
              </a:tr>
              <a:tr h="370840">
                <a:tc vMerge="1">
                  <a:txBody>
                    <a:bodyPr/>
                    <a:lstStyle/>
                    <a:p>
                      <a:pPr algn="ctr"/>
                      <a:endParaRPr lang="en-US" dirty="0"/>
                    </a:p>
                  </a:txBody>
                  <a:tcPr/>
                </a:tc>
                <a:tc>
                  <a:txBody>
                    <a:bodyPr/>
                    <a:lstStyle/>
                    <a:p>
                      <a:pPr marL="0" lvl="0" indent="0" algn="ctr" rtl="0">
                        <a:lnSpc>
                          <a:spcPct val="115000"/>
                        </a:lnSpc>
                        <a:spcBef>
                          <a:spcPts val="0"/>
                        </a:spcBef>
                        <a:spcAft>
                          <a:spcPts val="0"/>
                        </a:spcAft>
                        <a:buNone/>
                      </a:pPr>
                      <a:r>
                        <a:rPr lang="en" sz="2800" dirty="0">
                          <a:sym typeface="Roboto Condensed"/>
                        </a:rPr>
                        <a:t>CNN</a:t>
                      </a:r>
                      <a:endParaRPr sz="2800" dirty="0">
                        <a:sym typeface="Roboto Condensed"/>
                      </a:endParaRPr>
                    </a:p>
                  </a:txBody>
                  <a:tcPr marL="57150" marR="57150" marT="38125" marB="38125" anchor="ctr"/>
                </a:tc>
                <a:tc>
                  <a:txBody>
                    <a:bodyPr/>
                    <a:lstStyle/>
                    <a:p>
                      <a:pPr algn="ctr"/>
                      <a:r>
                        <a:rPr lang="en-US" sz="2800" dirty="0" smtClean="0"/>
                        <a:t>5</a:t>
                      </a:r>
                      <a:endParaRPr lang="en-US" sz="2800" dirty="0"/>
                    </a:p>
                  </a:txBody>
                  <a:tcPr anchor="ctr"/>
                </a:tc>
                <a:tc>
                  <a:txBody>
                    <a:bodyPr/>
                    <a:lstStyle/>
                    <a:p>
                      <a:pPr algn="ctr"/>
                      <a:r>
                        <a:rPr lang="en-US" sz="2800" dirty="0" smtClean="0"/>
                        <a:t>20</a:t>
                      </a:r>
                      <a:endParaRPr lang="en-US" sz="2800" dirty="0"/>
                    </a:p>
                  </a:txBody>
                  <a:tcPr anchor="ctr"/>
                </a:tc>
                <a:tc>
                  <a:txBody>
                    <a:bodyPr/>
                    <a:lstStyle/>
                    <a:p>
                      <a:pPr marL="0" lvl="0" indent="0" algn="ctr" rtl="0">
                        <a:lnSpc>
                          <a:spcPct val="115000"/>
                        </a:lnSpc>
                        <a:spcBef>
                          <a:spcPts val="0"/>
                        </a:spcBef>
                        <a:spcAft>
                          <a:spcPts val="0"/>
                        </a:spcAft>
                        <a:buNone/>
                      </a:pPr>
                      <a:r>
                        <a:rPr lang="en" sz="2800">
                          <a:sym typeface="Roboto Condensed"/>
                        </a:rPr>
                        <a:t>81.7</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78.4</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dirty="0">
                          <a:sym typeface="Roboto Condensed"/>
                        </a:rPr>
                        <a:t>80.4</a:t>
                      </a:r>
                      <a:endParaRPr sz="2800" dirty="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0.595</a:t>
                      </a:r>
                      <a:endParaRPr sz="2800">
                        <a:sym typeface="Roboto Condensed"/>
                      </a:endParaRPr>
                    </a:p>
                  </a:txBody>
                  <a:tcPr marL="57150" marR="57150" marT="38125" marB="38125" anchor="ctr"/>
                </a:tc>
                <a:extLst>
                  <a:ext uri="{0D108BD9-81ED-4DB2-BD59-A6C34878D82A}">
                    <a16:rowId xmlns:a16="http://schemas.microsoft.com/office/drawing/2014/main" val="3061779822"/>
                  </a:ext>
                </a:extLst>
              </a:tr>
              <a:tr h="370840">
                <a:tc vMerge="1">
                  <a:txBody>
                    <a:bodyPr/>
                    <a:lstStyle/>
                    <a:p>
                      <a:pPr algn="ctr"/>
                      <a:endParaRPr lang="en-US" dirty="0"/>
                    </a:p>
                  </a:txBody>
                  <a:tcPr/>
                </a:tc>
                <a:tc>
                  <a:txBody>
                    <a:bodyPr/>
                    <a:lstStyle/>
                    <a:p>
                      <a:pPr marL="0" lvl="0" indent="0" algn="ctr" rtl="0">
                        <a:lnSpc>
                          <a:spcPct val="115000"/>
                        </a:lnSpc>
                        <a:spcBef>
                          <a:spcPts val="0"/>
                        </a:spcBef>
                        <a:spcAft>
                          <a:spcPts val="0"/>
                        </a:spcAft>
                        <a:buNone/>
                      </a:pPr>
                      <a:r>
                        <a:rPr lang="en" sz="2800" dirty="0">
                          <a:sym typeface="Roboto Condensed"/>
                        </a:rPr>
                        <a:t>CNN</a:t>
                      </a:r>
                      <a:endParaRPr sz="2800" dirty="0">
                        <a:sym typeface="Roboto Condensed"/>
                      </a:endParaRPr>
                    </a:p>
                  </a:txBody>
                  <a:tcPr marL="57150" marR="57150" marT="38125" marB="38125" anchor="ctr"/>
                </a:tc>
                <a:tc>
                  <a:txBody>
                    <a:bodyPr/>
                    <a:lstStyle/>
                    <a:p>
                      <a:pPr algn="ctr"/>
                      <a:r>
                        <a:rPr lang="en-US" sz="2800" dirty="0" smtClean="0"/>
                        <a:t>10</a:t>
                      </a:r>
                      <a:endParaRPr lang="en-US" sz="2800" dirty="0"/>
                    </a:p>
                  </a:txBody>
                  <a:tcPr anchor="ctr"/>
                </a:tc>
                <a:tc>
                  <a:txBody>
                    <a:bodyPr/>
                    <a:lstStyle/>
                    <a:p>
                      <a:pPr algn="ctr"/>
                      <a:r>
                        <a:rPr lang="en-US" sz="2800" dirty="0" smtClean="0"/>
                        <a:t>20</a:t>
                      </a:r>
                      <a:endParaRPr lang="en-US" sz="2800" dirty="0"/>
                    </a:p>
                  </a:txBody>
                  <a:tcPr anchor="ctr"/>
                </a:tc>
                <a:tc>
                  <a:txBody>
                    <a:bodyPr/>
                    <a:lstStyle/>
                    <a:p>
                      <a:pPr marL="0" lvl="0" indent="0" algn="ctr" rtl="0">
                        <a:lnSpc>
                          <a:spcPct val="115000"/>
                        </a:lnSpc>
                        <a:spcBef>
                          <a:spcPts val="0"/>
                        </a:spcBef>
                        <a:spcAft>
                          <a:spcPts val="0"/>
                        </a:spcAft>
                        <a:buNone/>
                      </a:pPr>
                      <a:r>
                        <a:rPr lang="en" sz="2800">
                          <a:sym typeface="Roboto Condensed"/>
                        </a:rPr>
                        <a:t>86.9</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88.7</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dirty="0">
                          <a:sym typeface="Roboto Condensed"/>
                        </a:rPr>
                        <a:t>87.5</a:t>
                      </a:r>
                      <a:endParaRPr sz="2800" dirty="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0.741</a:t>
                      </a:r>
                      <a:endParaRPr sz="2800">
                        <a:sym typeface="Roboto Condensed"/>
                      </a:endParaRPr>
                    </a:p>
                  </a:txBody>
                  <a:tcPr marL="57150" marR="57150" marT="38125" marB="38125" anchor="ctr"/>
                </a:tc>
                <a:extLst>
                  <a:ext uri="{0D108BD9-81ED-4DB2-BD59-A6C34878D82A}">
                    <a16:rowId xmlns:a16="http://schemas.microsoft.com/office/drawing/2014/main" val="686473147"/>
                  </a:ext>
                </a:extLst>
              </a:tr>
              <a:tr h="370840">
                <a:tc vMerge="1">
                  <a:txBody>
                    <a:bodyPr/>
                    <a:lstStyle/>
                    <a:p>
                      <a:pPr algn="ctr"/>
                      <a:endParaRPr lang="en-US" dirty="0"/>
                    </a:p>
                  </a:txBody>
                  <a:tcPr/>
                </a:tc>
                <a:tc>
                  <a:txBody>
                    <a:bodyPr/>
                    <a:lstStyle/>
                    <a:p>
                      <a:pPr marL="0" lvl="0" indent="0" algn="ctr" rtl="0">
                        <a:lnSpc>
                          <a:spcPct val="115000"/>
                        </a:lnSpc>
                        <a:spcBef>
                          <a:spcPts val="0"/>
                        </a:spcBef>
                        <a:spcAft>
                          <a:spcPts val="0"/>
                        </a:spcAft>
                        <a:buNone/>
                      </a:pPr>
                      <a:r>
                        <a:rPr lang="en" sz="2800" dirty="0">
                          <a:sym typeface="Roboto Condensed"/>
                        </a:rPr>
                        <a:t>VGG16</a:t>
                      </a:r>
                      <a:endParaRPr sz="2800" dirty="0">
                        <a:sym typeface="Roboto Condensed"/>
                      </a:endParaRPr>
                    </a:p>
                  </a:txBody>
                  <a:tcPr marL="57150" marR="57150" marT="38125" marB="38125" anchor="ctr"/>
                </a:tc>
                <a:tc>
                  <a:txBody>
                    <a:bodyPr/>
                    <a:lstStyle/>
                    <a:p>
                      <a:pPr algn="ctr"/>
                      <a:r>
                        <a:rPr lang="en-US" sz="2800" dirty="0" smtClean="0"/>
                        <a:t>20</a:t>
                      </a:r>
                      <a:endParaRPr lang="en-US" sz="2800" dirty="0"/>
                    </a:p>
                  </a:txBody>
                  <a:tcPr anchor="ctr"/>
                </a:tc>
                <a:tc>
                  <a:txBody>
                    <a:bodyPr/>
                    <a:lstStyle/>
                    <a:p>
                      <a:pPr algn="ctr"/>
                      <a:r>
                        <a:rPr lang="en-US" sz="2800" dirty="0" smtClean="0"/>
                        <a:t>20</a:t>
                      </a:r>
                      <a:endParaRPr lang="en-US" sz="2800" dirty="0"/>
                    </a:p>
                  </a:txBody>
                  <a:tcPr anchor="ctr"/>
                </a:tc>
                <a:tc>
                  <a:txBody>
                    <a:bodyPr/>
                    <a:lstStyle/>
                    <a:p>
                      <a:pPr marL="0" lvl="0" indent="0" algn="ctr" rtl="0">
                        <a:lnSpc>
                          <a:spcPct val="115000"/>
                        </a:lnSpc>
                        <a:spcBef>
                          <a:spcPts val="0"/>
                        </a:spcBef>
                        <a:spcAft>
                          <a:spcPts val="0"/>
                        </a:spcAft>
                        <a:buNone/>
                      </a:pPr>
                      <a:r>
                        <a:rPr lang="en" sz="2800">
                          <a:sym typeface="Roboto Condensed"/>
                        </a:rPr>
                        <a:t>91.3</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a:sym typeface="Roboto Condensed"/>
                        </a:rPr>
                        <a:t>81.2</a:t>
                      </a:r>
                      <a:endParaRPr sz="280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dirty="0">
                          <a:sym typeface="Roboto Condensed"/>
                        </a:rPr>
                        <a:t>88.7</a:t>
                      </a:r>
                      <a:endParaRPr sz="2800" dirty="0">
                        <a:sym typeface="Roboto Condensed"/>
                      </a:endParaRPr>
                    </a:p>
                  </a:txBody>
                  <a:tcPr marL="57150" marR="57150" marT="38125" marB="38125" anchor="ctr"/>
                </a:tc>
                <a:tc>
                  <a:txBody>
                    <a:bodyPr/>
                    <a:lstStyle/>
                    <a:p>
                      <a:pPr marL="0" lvl="0" indent="0" algn="ctr" rtl="0">
                        <a:lnSpc>
                          <a:spcPct val="115000"/>
                        </a:lnSpc>
                        <a:spcBef>
                          <a:spcPts val="0"/>
                        </a:spcBef>
                        <a:spcAft>
                          <a:spcPts val="0"/>
                        </a:spcAft>
                        <a:buNone/>
                      </a:pPr>
                      <a:r>
                        <a:rPr lang="en" sz="2800" dirty="0">
                          <a:sym typeface="Roboto Condensed"/>
                        </a:rPr>
                        <a:t>0.712</a:t>
                      </a:r>
                      <a:endParaRPr sz="2800" dirty="0">
                        <a:sym typeface="Roboto Condensed"/>
                      </a:endParaRPr>
                    </a:p>
                  </a:txBody>
                  <a:tcPr marL="57150" marR="57150" marT="38125" marB="38125" anchor="ctr"/>
                </a:tc>
                <a:extLst>
                  <a:ext uri="{0D108BD9-81ED-4DB2-BD59-A6C34878D82A}">
                    <a16:rowId xmlns:a16="http://schemas.microsoft.com/office/drawing/2014/main" val="145623053"/>
                  </a:ext>
                </a:extLst>
              </a:tr>
            </a:tbl>
          </a:graphicData>
        </a:graphic>
      </p:graphicFrame>
      <p:sp>
        <p:nvSpPr>
          <p:cNvPr id="6" name="Slide Number Placeholder 5"/>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3497013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70"/>
          <p:cNvSpPr txBox="1">
            <a:spLocks noGrp="1"/>
          </p:cNvSpPr>
          <p:nvPr>
            <p:ph type="ctrTitle"/>
          </p:nvPr>
        </p:nvSpPr>
        <p:spPr>
          <a:xfrm>
            <a:off x="927050" y="5742296"/>
            <a:ext cx="8188800" cy="2319900"/>
          </a:xfrm>
          <a:prstGeom prst="rect">
            <a:avLst/>
          </a:prstGeom>
        </p:spPr>
        <p:txBody>
          <a:bodyPr spcFirstLastPara="1" wrap="square" lIns="176750" tIns="176750" rIns="176750" bIns="176750" anchor="b" anchorCtr="0">
            <a:noAutofit/>
          </a:bodyPr>
          <a:lstStyle/>
          <a:p>
            <a:pPr marL="0" lvl="0" indent="0" rtl="0">
              <a:spcBef>
                <a:spcPts val="0"/>
              </a:spcBef>
              <a:spcAft>
                <a:spcPts val="0"/>
              </a:spcAft>
              <a:buNone/>
            </a:pPr>
            <a:r>
              <a:rPr lang="en" dirty="0">
                <a:latin typeface="+mj-lt"/>
              </a:rPr>
              <a:t>COMPARISON</a:t>
            </a:r>
            <a:endParaRPr dirty="0">
              <a:latin typeface="+mj-lt"/>
            </a:endParaRPr>
          </a:p>
        </p:txBody>
      </p:sp>
      <p:sp>
        <p:nvSpPr>
          <p:cNvPr id="1114" name="Google Shape;1114;p70"/>
          <p:cNvSpPr txBox="1">
            <a:spLocks noGrp="1"/>
          </p:cNvSpPr>
          <p:nvPr>
            <p:ph type="subTitle" idx="1"/>
          </p:nvPr>
        </p:nvSpPr>
        <p:spPr>
          <a:xfrm>
            <a:off x="927050" y="7950897"/>
            <a:ext cx="8188800" cy="1569900"/>
          </a:xfrm>
          <a:prstGeom prst="rect">
            <a:avLst/>
          </a:prstGeom>
        </p:spPr>
        <p:txBody>
          <a:bodyPr spcFirstLastPara="1" wrap="square" lIns="176750" tIns="176750" rIns="176750" bIns="176750" anchor="t" anchorCtr="0">
            <a:noAutofit/>
          </a:bodyPr>
          <a:lstStyle/>
          <a:p>
            <a:pPr marL="0" lvl="0" indent="0" rtl="0">
              <a:spcBef>
                <a:spcPts val="0"/>
              </a:spcBef>
              <a:spcAft>
                <a:spcPts val="1900"/>
              </a:spcAft>
              <a:buNone/>
            </a:pPr>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37</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485" y="325618"/>
            <a:ext cx="9083651" cy="1532400"/>
          </a:xfrm>
        </p:spPr>
        <p:txBody>
          <a:bodyPr/>
          <a:lstStyle/>
          <a:p>
            <a:r>
              <a:rPr lang="en-US" dirty="0" smtClean="0">
                <a:latin typeface="+mj-lt"/>
              </a:rPr>
              <a:t>Comparison - Patel</a:t>
            </a:r>
            <a:r>
              <a:rPr lang="en-US" dirty="0">
                <a:latin typeface="+mj-lt"/>
              </a:rPr>
              <a:t>, Shah et al. </a:t>
            </a:r>
            <a:r>
              <a:rPr lang="en-US" dirty="0" smtClean="0">
                <a:latin typeface="+mj-lt"/>
              </a:rPr>
              <a:t>2015</a:t>
            </a:r>
            <a:endParaRPr lang="en-US" dirty="0">
              <a:latin typeface="+mj-lt"/>
            </a:endParaRPr>
          </a:p>
        </p:txBody>
      </p:sp>
      <p:graphicFrame>
        <p:nvGraphicFramePr>
          <p:cNvPr id="7" name="Chart 6"/>
          <p:cNvGraphicFramePr/>
          <p:nvPr>
            <p:extLst>
              <p:ext uri="{D42A27DB-BD31-4B8C-83A1-F6EECF244321}">
                <p14:modId xmlns:p14="http://schemas.microsoft.com/office/powerpoint/2010/main" val="512402387"/>
              </p:ext>
            </p:extLst>
          </p:nvPr>
        </p:nvGraphicFramePr>
        <p:xfrm>
          <a:off x="2745978" y="1659723"/>
          <a:ext cx="6240236" cy="416015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ext uri="{D42A27DB-BD31-4B8C-83A1-F6EECF244321}">
                <p14:modId xmlns:p14="http://schemas.microsoft.com/office/powerpoint/2010/main" val="2784270686"/>
              </p:ext>
            </p:extLst>
          </p:nvPr>
        </p:nvGraphicFramePr>
        <p:xfrm>
          <a:off x="2745978" y="5784683"/>
          <a:ext cx="6240236" cy="41601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p:extLst>
              <p:ext uri="{D42A27DB-BD31-4B8C-83A1-F6EECF244321}">
                <p14:modId xmlns:p14="http://schemas.microsoft.com/office/powerpoint/2010/main" val="813337976"/>
              </p:ext>
            </p:extLst>
          </p:nvPr>
        </p:nvGraphicFramePr>
        <p:xfrm>
          <a:off x="9232956" y="1659723"/>
          <a:ext cx="6187440" cy="41249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16"/>
          <p:cNvGraphicFramePr/>
          <p:nvPr>
            <p:extLst>
              <p:ext uri="{D42A27DB-BD31-4B8C-83A1-F6EECF244321}">
                <p14:modId xmlns:p14="http://schemas.microsoft.com/office/powerpoint/2010/main" val="1848180378"/>
              </p:ext>
            </p:extLst>
          </p:nvPr>
        </p:nvGraphicFramePr>
        <p:xfrm>
          <a:off x="9232956" y="5784683"/>
          <a:ext cx="6179276" cy="4119517"/>
        </p:xfrm>
        <a:graphic>
          <a:graphicData uri="http://schemas.openxmlformats.org/drawingml/2006/chart">
            <c:chart xmlns:c="http://schemas.openxmlformats.org/drawingml/2006/chart" xmlns:r="http://schemas.openxmlformats.org/officeDocument/2006/relationships" r:id="rId5"/>
          </a:graphicData>
        </a:graphic>
      </p:graphicFrame>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1840090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57" y="325618"/>
            <a:ext cx="8623357" cy="1532400"/>
          </a:xfrm>
        </p:spPr>
        <p:txBody>
          <a:bodyPr/>
          <a:lstStyle/>
          <a:p>
            <a:r>
              <a:rPr lang="en-ID" sz="4000" dirty="0">
                <a:latin typeface="+mj-lt"/>
              </a:rPr>
              <a:t>Comparison - </a:t>
            </a:r>
            <a:r>
              <a:rPr lang="en-ID" sz="4000" dirty="0" err="1">
                <a:latin typeface="+mj-lt"/>
              </a:rPr>
              <a:t>Khaidem</a:t>
            </a:r>
            <a:r>
              <a:rPr lang="en-ID" sz="4000" dirty="0">
                <a:latin typeface="+mj-lt"/>
              </a:rPr>
              <a:t>, </a:t>
            </a:r>
            <a:r>
              <a:rPr lang="en-ID" sz="4000" dirty="0" err="1">
                <a:latin typeface="+mj-lt"/>
              </a:rPr>
              <a:t>Saha</a:t>
            </a:r>
            <a:r>
              <a:rPr lang="en-ID" sz="4000" dirty="0">
                <a:latin typeface="+mj-lt"/>
              </a:rPr>
              <a:t> et al. 2016 - </a:t>
            </a:r>
            <a:r>
              <a:rPr lang="en-ID" sz="4000" dirty="0" smtClean="0">
                <a:latin typeface="+mj-lt"/>
              </a:rPr>
              <a:t>Samsung</a:t>
            </a:r>
            <a:endParaRPr lang="en-US" sz="4000" dirty="0">
              <a:latin typeface="+mj-lt"/>
            </a:endParaRPr>
          </a:p>
        </p:txBody>
      </p:sp>
      <p:graphicFrame>
        <p:nvGraphicFramePr>
          <p:cNvPr id="7" name="Chart 6"/>
          <p:cNvGraphicFramePr/>
          <p:nvPr>
            <p:extLst>
              <p:ext uri="{D42A27DB-BD31-4B8C-83A1-F6EECF244321}">
                <p14:modId xmlns:p14="http://schemas.microsoft.com/office/powerpoint/2010/main" val="4062468013"/>
              </p:ext>
            </p:extLst>
          </p:nvPr>
        </p:nvGraphicFramePr>
        <p:xfrm>
          <a:off x="5312729" y="1546760"/>
          <a:ext cx="6264914" cy="41766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ext uri="{D42A27DB-BD31-4B8C-83A1-F6EECF244321}">
                <p14:modId xmlns:p14="http://schemas.microsoft.com/office/powerpoint/2010/main" val="116757807"/>
              </p:ext>
            </p:extLst>
          </p:nvPr>
        </p:nvGraphicFramePr>
        <p:xfrm>
          <a:off x="1710558" y="5727590"/>
          <a:ext cx="6264914" cy="41766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p:extLst>
              <p:ext uri="{D42A27DB-BD31-4B8C-83A1-F6EECF244321}">
                <p14:modId xmlns:p14="http://schemas.microsoft.com/office/powerpoint/2010/main" val="2525540107"/>
              </p:ext>
            </p:extLst>
          </p:nvPr>
        </p:nvGraphicFramePr>
        <p:xfrm>
          <a:off x="8914900" y="5723370"/>
          <a:ext cx="6264914" cy="4176610"/>
        </p:xfrm>
        <a:graphic>
          <a:graphicData uri="http://schemas.openxmlformats.org/drawingml/2006/chart">
            <c:chart xmlns:c="http://schemas.openxmlformats.org/drawingml/2006/chart" xmlns:r="http://schemas.openxmlformats.org/officeDocument/2006/relationships" r:id="rId4"/>
          </a:graphicData>
        </a:graphic>
      </p:graphicFrame>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572243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6"/>
          <p:cNvSpPr txBox="1">
            <a:spLocks noGrp="1"/>
          </p:cNvSpPr>
          <p:nvPr>
            <p:ph type="title"/>
          </p:nvPr>
        </p:nvSpPr>
        <p:spPr>
          <a:prstGeom prst="rect">
            <a:avLst/>
          </a:prstGeom>
        </p:spPr>
        <p:txBody>
          <a:bodyPr spcFirstLastPara="1" wrap="square" lIns="176750" tIns="176750" rIns="176750" bIns="176750" anchor="ctr" anchorCtr="0">
            <a:noAutofit/>
          </a:bodyPr>
          <a:lstStyle/>
          <a:p>
            <a:pPr marL="0" lvl="0" indent="0" algn="ctr" rtl="0">
              <a:spcBef>
                <a:spcPts val="0"/>
              </a:spcBef>
              <a:spcAft>
                <a:spcPts val="0"/>
              </a:spcAft>
              <a:buNone/>
            </a:pPr>
            <a:r>
              <a:rPr lang="en" dirty="0">
                <a:latin typeface="+mj-lt"/>
              </a:rPr>
              <a:t>Introduction</a:t>
            </a:r>
            <a:endParaRPr dirty="0">
              <a:latin typeface="+mj-lt"/>
            </a:endParaRPr>
          </a:p>
        </p:txBody>
      </p:sp>
      <p:grpSp>
        <p:nvGrpSpPr>
          <p:cNvPr id="475" name="Google Shape;475;p36"/>
          <p:cNvGrpSpPr/>
          <p:nvPr/>
        </p:nvGrpSpPr>
        <p:grpSpPr>
          <a:xfrm>
            <a:off x="311165" y="688669"/>
            <a:ext cx="618082" cy="806298"/>
            <a:chOff x="590250" y="244200"/>
            <a:chExt cx="407975" cy="532175"/>
          </a:xfrm>
        </p:grpSpPr>
        <p:sp>
          <p:nvSpPr>
            <p:cNvPr id="476" name="Google Shape;476;p36"/>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77" name="Google Shape;477;p36"/>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78" name="Google Shape;478;p36"/>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79" name="Google Shape;479;p36"/>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80" name="Google Shape;480;p36"/>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81" name="Google Shape;481;p36"/>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82" name="Google Shape;482;p36"/>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83" name="Google Shape;483;p36"/>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84" name="Google Shape;484;p36"/>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85" name="Google Shape;485;p36"/>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86" name="Google Shape;486;p36"/>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87" name="Google Shape;487;p36"/>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88" name="Google Shape;488;p36"/>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489" name="Google Shape;489;p36"/>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pic>
        <p:nvPicPr>
          <p:cNvPr id="491" name="Google Shape;491;p36"/>
          <p:cNvPicPr preferRelativeResize="0"/>
          <p:nvPr/>
        </p:nvPicPr>
        <p:blipFill>
          <a:blip r:embed="rId3">
            <a:alphaModFix/>
          </a:blip>
          <a:stretch>
            <a:fillRect/>
          </a:stretch>
        </p:blipFill>
        <p:spPr>
          <a:xfrm>
            <a:off x="6383446" y="5153475"/>
            <a:ext cx="5545538" cy="3700213"/>
          </a:xfrm>
          <a:prstGeom prst="rect">
            <a:avLst/>
          </a:prstGeom>
          <a:noFill/>
          <a:ln>
            <a:noFill/>
          </a:ln>
        </p:spPr>
      </p:pic>
      <p:sp>
        <p:nvSpPr>
          <p:cNvPr id="492" name="Google Shape;492;p36"/>
          <p:cNvSpPr txBox="1"/>
          <p:nvPr/>
        </p:nvSpPr>
        <p:spPr>
          <a:xfrm>
            <a:off x="883115" y="2209150"/>
            <a:ext cx="16546200" cy="4443300"/>
          </a:xfrm>
          <a:prstGeom prst="rect">
            <a:avLst/>
          </a:prstGeom>
          <a:noFill/>
          <a:ln>
            <a:noFill/>
          </a:ln>
        </p:spPr>
        <p:txBody>
          <a:bodyPr spcFirstLastPara="1" wrap="square" lIns="91425" tIns="91425" rIns="91425" bIns="91425" anchor="t" anchorCtr="0">
            <a:noAutofit/>
          </a:bodyPr>
          <a:lstStyle/>
          <a:p>
            <a:pPr marL="457200" lvl="0" indent="-419100" algn="just" rtl="0">
              <a:spcBef>
                <a:spcPts val="0"/>
              </a:spcBef>
              <a:spcAft>
                <a:spcPts val="0"/>
              </a:spcAft>
              <a:buClr>
                <a:schemeClr val="dk1"/>
              </a:buClr>
              <a:buSzPts val="3000"/>
              <a:buFont typeface="Roboto Condensed"/>
              <a:buChar char="●"/>
            </a:pPr>
            <a:r>
              <a:rPr lang="en" sz="3000" dirty="0">
                <a:solidFill>
                  <a:schemeClr val="dk1"/>
                </a:solidFill>
                <a:latin typeface="+mn-lt"/>
                <a:ea typeface="Roboto Condensed"/>
                <a:cs typeface="Roboto Condensed"/>
                <a:sym typeface="Roboto Condensed"/>
              </a:rPr>
              <a:t>A </a:t>
            </a:r>
            <a:r>
              <a:rPr lang="en" sz="3000" b="1" dirty="0">
                <a:solidFill>
                  <a:schemeClr val="dk1"/>
                </a:solidFill>
                <a:latin typeface="+mn-lt"/>
                <a:ea typeface="Roboto Condensed"/>
                <a:cs typeface="Roboto Condensed"/>
                <a:sym typeface="Roboto Condensed"/>
              </a:rPr>
              <a:t>stock market</a:t>
            </a:r>
            <a:r>
              <a:rPr lang="en" sz="3000" dirty="0">
                <a:solidFill>
                  <a:schemeClr val="dk1"/>
                </a:solidFill>
                <a:latin typeface="+mn-lt"/>
                <a:ea typeface="Roboto Condensed"/>
                <a:cs typeface="Roboto Condensed"/>
                <a:sym typeface="Roboto Condensed"/>
              </a:rPr>
              <a:t>, </a:t>
            </a:r>
            <a:r>
              <a:rPr lang="en" sz="3000" b="1" dirty="0">
                <a:solidFill>
                  <a:schemeClr val="dk1"/>
                </a:solidFill>
                <a:latin typeface="+mn-lt"/>
                <a:ea typeface="Roboto Condensed"/>
                <a:cs typeface="Roboto Condensed"/>
                <a:sym typeface="Roboto Condensed"/>
              </a:rPr>
              <a:t>equity market</a:t>
            </a:r>
            <a:r>
              <a:rPr lang="en" sz="3000" dirty="0">
                <a:solidFill>
                  <a:schemeClr val="dk1"/>
                </a:solidFill>
                <a:latin typeface="+mn-lt"/>
                <a:ea typeface="Roboto Condensed"/>
                <a:cs typeface="Roboto Condensed"/>
                <a:sym typeface="Roboto Condensed"/>
              </a:rPr>
              <a:t> or </a:t>
            </a:r>
            <a:r>
              <a:rPr lang="en" sz="3000" b="1" dirty="0">
                <a:solidFill>
                  <a:schemeClr val="dk1"/>
                </a:solidFill>
                <a:latin typeface="+mn-lt"/>
                <a:ea typeface="Roboto Condensed"/>
                <a:cs typeface="Roboto Condensed"/>
                <a:sym typeface="Roboto Condensed"/>
              </a:rPr>
              <a:t>share market</a:t>
            </a:r>
            <a:r>
              <a:rPr lang="en" sz="3000" dirty="0">
                <a:solidFill>
                  <a:schemeClr val="dk1"/>
                </a:solidFill>
                <a:latin typeface="+mn-lt"/>
                <a:ea typeface="Roboto Condensed"/>
                <a:cs typeface="Roboto Condensed"/>
                <a:sym typeface="Roboto Condensed"/>
              </a:rPr>
              <a:t> is the aggregation of buyers and sellers of stocks, which represent ownership claims on businesses.</a:t>
            </a:r>
            <a:endParaRPr sz="3000" dirty="0">
              <a:solidFill>
                <a:schemeClr val="dk1"/>
              </a:solidFill>
              <a:latin typeface="+mn-lt"/>
              <a:ea typeface="Roboto Condensed"/>
              <a:cs typeface="Roboto Condensed"/>
              <a:sym typeface="Roboto Condensed"/>
            </a:endParaRPr>
          </a:p>
          <a:p>
            <a:pPr marL="457200" lvl="0" indent="-419100" algn="just" rtl="0">
              <a:spcBef>
                <a:spcPts val="0"/>
              </a:spcBef>
              <a:spcAft>
                <a:spcPts val="0"/>
              </a:spcAft>
              <a:buClr>
                <a:schemeClr val="dk1"/>
              </a:buClr>
              <a:buSzPts val="3000"/>
              <a:buFont typeface="Roboto Condensed"/>
              <a:buChar char="●"/>
            </a:pPr>
            <a:r>
              <a:rPr lang="en" sz="3000" b="1" dirty="0">
                <a:solidFill>
                  <a:schemeClr val="dk1"/>
                </a:solidFill>
                <a:latin typeface="+mn-lt"/>
                <a:ea typeface="Roboto Condensed"/>
                <a:cs typeface="Roboto Condensed"/>
                <a:sym typeface="Roboto Condensed"/>
              </a:rPr>
              <a:t>Stock market crash</a:t>
            </a:r>
            <a:r>
              <a:rPr lang="en" sz="3000" dirty="0">
                <a:solidFill>
                  <a:schemeClr val="dk1"/>
                </a:solidFill>
                <a:latin typeface="+mn-lt"/>
                <a:ea typeface="Roboto Condensed"/>
                <a:cs typeface="Roboto Condensed"/>
                <a:sym typeface="Roboto Condensed"/>
              </a:rPr>
              <a:t> : Panic of 1907, Wall Street Crash of 1929, Black Monday 1987, Crash of </a:t>
            </a:r>
            <a:r>
              <a:rPr lang="en" sz="3000" dirty="0" smtClean="0">
                <a:solidFill>
                  <a:schemeClr val="dk1"/>
                </a:solidFill>
                <a:latin typeface="+mn-lt"/>
                <a:ea typeface="Roboto Condensed"/>
                <a:cs typeface="Roboto Condensed"/>
                <a:sym typeface="Roboto Condensed"/>
              </a:rPr>
              <a:t>2008-2009.</a:t>
            </a:r>
          </a:p>
          <a:p>
            <a:pPr marL="457200" lvl="0" indent="-419100" algn="just" rtl="0">
              <a:spcBef>
                <a:spcPts val="0"/>
              </a:spcBef>
              <a:spcAft>
                <a:spcPts val="0"/>
              </a:spcAft>
              <a:buClr>
                <a:schemeClr val="dk1"/>
              </a:buClr>
              <a:buSzPts val="3000"/>
              <a:buFont typeface="Roboto Condensed"/>
              <a:buChar char="●"/>
            </a:pPr>
            <a:r>
              <a:rPr lang="en" sz="3000" dirty="0" smtClean="0">
                <a:solidFill>
                  <a:schemeClr val="dk1"/>
                </a:solidFill>
                <a:latin typeface="+mn-lt"/>
                <a:ea typeface="Roboto Condensed"/>
                <a:cs typeface="Roboto Condensed"/>
                <a:sym typeface="Roboto Condensed"/>
              </a:rPr>
              <a:t>One of the visualization aid for trader to read </a:t>
            </a:r>
            <a:r>
              <a:rPr lang="en" sz="3000" b="1" dirty="0" smtClean="0">
                <a:solidFill>
                  <a:schemeClr val="dk1"/>
                </a:solidFill>
                <a:latin typeface="+mn-lt"/>
                <a:ea typeface="Roboto Condensed"/>
                <a:cs typeface="Roboto Condensed"/>
                <a:sym typeface="Roboto Condensed"/>
              </a:rPr>
              <a:t>movement price </a:t>
            </a:r>
            <a:r>
              <a:rPr lang="en" sz="3000" dirty="0" smtClean="0">
                <a:solidFill>
                  <a:schemeClr val="dk1"/>
                </a:solidFill>
                <a:latin typeface="+mn-lt"/>
                <a:ea typeface="Roboto Condensed"/>
                <a:cs typeface="Roboto Condensed"/>
                <a:sym typeface="Roboto Condensed"/>
              </a:rPr>
              <a:t>in stock market is </a:t>
            </a:r>
            <a:r>
              <a:rPr lang="en" sz="3000" b="1" dirty="0" smtClean="0">
                <a:solidFill>
                  <a:schemeClr val="dk1"/>
                </a:solidFill>
                <a:latin typeface="+mn-lt"/>
                <a:ea typeface="Roboto Condensed"/>
                <a:cs typeface="Roboto Condensed"/>
                <a:sym typeface="Roboto Condensed"/>
              </a:rPr>
              <a:t>Candlestick Chart.</a:t>
            </a:r>
            <a:endParaRPr sz="3000" b="1" dirty="0">
              <a:solidFill>
                <a:schemeClr val="dk1"/>
              </a:solidFill>
              <a:latin typeface="+mn-lt"/>
              <a:ea typeface="Roboto Condensed"/>
              <a:cs typeface="Roboto Condensed"/>
              <a:sym typeface="Roboto Condensed"/>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325618"/>
            <a:ext cx="9071429" cy="1532400"/>
          </a:xfrm>
        </p:spPr>
        <p:txBody>
          <a:bodyPr/>
          <a:lstStyle/>
          <a:p>
            <a:r>
              <a:rPr lang="en-US" sz="4000" dirty="0">
                <a:latin typeface="+mj-lt"/>
              </a:rPr>
              <a:t>Comparison - </a:t>
            </a:r>
            <a:r>
              <a:rPr lang="en-US" sz="4000" dirty="0" err="1">
                <a:latin typeface="+mj-lt"/>
              </a:rPr>
              <a:t>Khaidem</a:t>
            </a:r>
            <a:r>
              <a:rPr lang="en-US" sz="4000" dirty="0">
                <a:latin typeface="+mj-lt"/>
              </a:rPr>
              <a:t>, </a:t>
            </a:r>
            <a:r>
              <a:rPr lang="en-US" sz="4000" dirty="0" err="1">
                <a:latin typeface="+mj-lt"/>
              </a:rPr>
              <a:t>Saha</a:t>
            </a:r>
            <a:r>
              <a:rPr lang="en-US" sz="4000" dirty="0">
                <a:latin typeface="+mj-lt"/>
              </a:rPr>
              <a:t> et al. 2016 - </a:t>
            </a:r>
            <a:r>
              <a:rPr lang="en-US" sz="4000" dirty="0" smtClean="0">
                <a:latin typeface="+mj-lt"/>
              </a:rPr>
              <a:t>Apple</a:t>
            </a:r>
            <a:endParaRPr lang="en-US" sz="4000" dirty="0">
              <a:latin typeface="+mj-lt"/>
            </a:endParaRPr>
          </a:p>
        </p:txBody>
      </p:sp>
      <p:graphicFrame>
        <p:nvGraphicFramePr>
          <p:cNvPr id="7" name="Chart 6"/>
          <p:cNvGraphicFramePr/>
          <p:nvPr>
            <p:extLst>
              <p:ext uri="{D42A27DB-BD31-4B8C-83A1-F6EECF244321}">
                <p14:modId xmlns:p14="http://schemas.microsoft.com/office/powerpoint/2010/main" val="198292157"/>
              </p:ext>
            </p:extLst>
          </p:nvPr>
        </p:nvGraphicFramePr>
        <p:xfrm>
          <a:off x="5071742" y="1534910"/>
          <a:ext cx="6379010" cy="425267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p:nvPr>
            <p:extLst>
              <p:ext uri="{D42A27DB-BD31-4B8C-83A1-F6EECF244321}">
                <p14:modId xmlns:p14="http://schemas.microsoft.com/office/powerpoint/2010/main" val="3712189661"/>
              </p:ext>
            </p:extLst>
          </p:nvPr>
        </p:nvGraphicFramePr>
        <p:xfrm>
          <a:off x="1030513" y="5787583"/>
          <a:ext cx="6379010" cy="42526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p:nvPr>
            <p:extLst>
              <p:ext uri="{D42A27DB-BD31-4B8C-83A1-F6EECF244321}">
                <p14:modId xmlns:p14="http://schemas.microsoft.com/office/powerpoint/2010/main" val="1270490932"/>
              </p:ext>
            </p:extLst>
          </p:nvPr>
        </p:nvGraphicFramePr>
        <p:xfrm>
          <a:off x="8387256" y="5787582"/>
          <a:ext cx="6379010" cy="4252673"/>
        </p:xfrm>
        <a:graphic>
          <a:graphicData uri="http://schemas.openxmlformats.org/drawingml/2006/chart">
            <c:chart xmlns:c="http://schemas.openxmlformats.org/drawingml/2006/chart" xmlns:r="http://schemas.openxmlformats.org/officeDocument/2006/relationships" r:id="rId4"/>
          </a:graphicData>
        </a:graphic>
      </p:graphicFrame>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1599579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371" y="325618"/>
            <a:ext cx="8608843" cy="1532400"/>
          </a:xfrm>
        </p:spPr>
        <p:txBody>
          <a:bodyPr/>
          <a:lstStyle/>
          <a:p>
            <a:r>
              <a:rPr lang="en-US" sz="4000" dirty="0">
                <a:latin typeface="+mj-lt"/>
              </a:rPr>
              <a:t>Comparison - </a:t>
            </a:r>
            <a:r>
              <a:rPr lang="en-US" sz="4000" dirty="0" err="1">
                <a:latin typeface="+mj-lt"/>
              </a:rPr>
              <a:t>Khaidem</a:t>
            </a:r>
            <a:r>
              <a:rPr lang="en-US" sz="4000" dirty="0">
                <a:latin typeface="+mj-lt"/>
              </a:rPr>
              <a:t>, </a:t>
            </a:r>
            <a:r>
              <a:rPr lang="en-US" sz="4000" dirty="0" err="1">
                <a:latin typeface="+mj-lt"/>
              </a:rPr>
              <a:t>Saha</a:t>
            </a:r>
            <a:r>
              <a:rPr lang="en-US" sz="4000" dirty="0">
                <a:latin typeface="+mj-lt"/>
              </a:rPr>
              <a:t> et al. 2016 - </a:t>
            </a:r>
            <a:r>
              <a:rPr lang="en-US" sz="4000" dirty="0" smtClean="0">
                <a:latin typeface="+mj-lt"/>
              </a:rPr>
              <a:t>GE</a:t>
            </a:r>
            <a:endParaRPr lang="en-US" dirty="0">
              <a:latin typeface="+mj-lt"/>
            </a:endParaRPr>
          </a:p>
        </p:txBody>
      </p:sp>
      <p:graphicFrame>
        <p:nvGraphicFramePr>
          <p:cNvPr id="7" name="Chart 6"/>
          <p:cNvGraphicFramePr/>
          <p:nvPr>
            <p:extLst>
              <p:ext uri="{D42A27DB-BD31-4B8C-83A1-F6EECF244321}">
                <p14:modId xmlns:p14="http://schemas.microsoft.com/office/powerpoint/2010/main" val="1759378434"/>
              </p:ext>
            </p:extLst>
          </p:nvPr>
        </p:nvGraphicFramePr>
        <p:xfrm>
          <a:off x="4889740" y="1542115"/>
          <a:ext cx="6474300" cy="4316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p:nvPr>
            <p:extLst>
              <p:ext uri="{D42A27DB-BD31-4B8C-83A1-F6EECF244321}">
                <p14:modId xmlns:p14="http://schemas.microsoft.com/office/powerpoint/2010/main" val="2064208408"/>
              </p:ext>
            </p:extLst>
          </p:nvPr>
        </p:nvGraphicFramePr>
        <p:xfrm>
          <a:off x="1652590" y="5858315"/>
          <a:ext cx="6474300" cy="4316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p:nvPr>
            <p:extLst>
              <p:ext uri="{D42A27DB-BD31-4B8C-83A1-F6EECF244321}">
                <p14:modId xmlns:p14="http://schemas.microsoft.com/office/powerpoint/2010/main" val="740445365"/>
              </p:ext>
            </p:extLst>
          </p:nvPr>
        </p:nvGraphicFramePr>
        <p:xfrm>
          <a:off x="8323979" y="5858315"/>
          <a:ext cx="6474300" cy="4316200"/>
        </p:xfrm>
        <a:graphic>
          <a:graphicData uri="http://schemas.openxmlformats.org/drawingml/2006/chart">
            <c:chart xmlns:c="http://schemas.openxmlformats.org/drawingml/2006/chart" xmlns:r="http://schemas.openxmlformats.org/officeDocument/2006/relationships" r:id="rId4"/>
          </a:graphicData>
        </a:graphic>
      </p:graphicFrame>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2071433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21" y="325618"/>
            <a:ext cx="8879305" cy="1532400"/>
          </a:xfrm>
        </p:spPr>
        <p:txBody>
          <a:bodyPr/>
          <a:lstStyle/>
          <a:p>
            <a:r>
              <a:rPr lang="en-ID" dirty="0" smtClean="0">
                <a:latin typeface="+mj-lt"/>
              </a:rPr>
              <a:t>Comparison – Zhang</a:t>
            </a:r>
            <a:r>
              <a:rPr lang="en-ID" dirty="0">
                <a:latin typeface="+mj-lt"/>
              </a:rPr>
              <a:t>, Zhang et al. </a:t>
            </a:r>
            <a:r>
              <a:rPr lang="en-ID" dirty="0" smtClean="0">
                <a:latin typeface="+mj-lt"/>
              </a:rPr>
              <a:t>2018</a:t>
            </a:r>
            <a:endParaRPr lang="en-US" dirty="0">
              <a:latin typeface="+mj-lt"/>
            </a:endParaRPr>
          </a:p>
        </p:txBody>
      </p:sp>
      <p:graphicFrame>
        <p:nvGraphicFramePr>
          <p:cNvPr id="9" name="Chart 8"/>
          <p:cNvGraphicFramePr/>
          <p:nvPr>
            <p:extLst>
              <p:ext uri="{D42A27DB-BD31-4B8C-83A1-F6EECF244321}">
                <p14:modId xmlns:p14="http://schemas.microsoft.com/office/powerpoint/2010/main" val="4289255978"/>
              </p:ext>
            </p:extLst>
          </p:nvPr>
        </p:nvGraphicFramePr>
        <p:xfrm>
          <a:off x="2380343" y="1858018"/>
          <a:ext cx="12192000" cy="8128000"/>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2979713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76"/>
          <p:cNvSpPr txBox="1">
            <a:spLocks noGrp="1"/>
          </p:cNvSpPr>
          <p:nvPr>
            <p:ph type="title"/>
          </p:nvPr>
        </p:nvSpPr>
        <p:spPr>
          <a:xfrm>
            <a:off x="1628550" y="325618"/>
            <a:ext cx="7751424" cy="1532400"/>
          </a:xfrm>
          <a:prstGeom prst="rect">
            <a:avLst/>
          </a:prstGeom>
        </p:spPr>
        <p:txBody>
          <a:bodyPr spcFirstLastPara="1" wrap="square" lIns="176750" tIns="176750" rIns="176750" bIns="176750" anchor="ctr" anchorCtr="0">
            <a:noAutofit/>
          </a:bodyPr>
          <a:lstStyle/>
          <a:p>
            <a:pPr marL="0" lvl="0" indent="0">
              <a:spcBef>
                <a:spcPts val="0"/>
              </a:spcBef>
              <a:spcAft>
                <a:spcPts val="0"/>
              </a:spcAft>
              <a:buNone/>
            </a:pPr>
            <a:r>
              <a:rPr lang="en" dirty="0" smtClean="0">
                <a:latin typeface="+mj-lt"/>
              </a:rPr>
              <a:t>Conclusion and Feature Works</a:t>
            </a:r>
            <a:endParaRPr dirty="0">
              <a:latin typeface="+mj-lt"/>
            </a:endParaRPr>
          </a:p>
        </p:txBody>
      </p:sp>
      <p:sp>
        <p:nvSpPr>
          <p:cNvPr id="1164" name="Google Shape;1164;p76"/>
          <p:cNvSpPr txBox="1">
            <a:spLocks noGrp="1"/>
          </p:cNvSpPr>
          <p:nvPr>
            <p:ph type="body" idx="1"/>
          </p:nvPr>
        </p:nvSpPr>
        <p:spPr>
          <a:xfrm>
            <a:off x="1628550" y="2212084"/>
            <a:ext cx="14673896" cy="6327232"/>
          </a:xfrm>
          <a:prstGeom prst="rect">
            <a:avLst/>
          </a:prstGeom>
        </p:spPr>
        <p:txBody>
          <a:bodyPr spcFirstLastPara="1" wrap="square" lIns="176750" tIns="176750" rIns="176750" bIns="176750" anchor="ctr" anchorCtr="0">
            <a:noAutofit/>
          </a:bodyPr>
          <a:lstStyle/>
          <a:p>
            <a:pPr marL="241300" lvl="0" indent="0" algn="just" rtl="0">
              <a:spcBef>
                <a:spcPts val="1200"/>
              </a:spcBef>
              <a:spcAft>
                <a:spcPts val="0"/>
              </a:spcAft>
              <a:buClr>
                <a:srgbClr val="000000"/>
              </a:buClr>
              <a:buSzPts val="3200"/>
              <a:buNone/>
            </a:pPr>
            <a:r>
              <a:rPr lang="en" sz="3200" b="1" dirty="0" smtClean="0">
                <a:solidFill>
                  <a:srgbClr val="000000"/>
                </a:solidFill>
                <a:latin typeface="+mn-lt"/>
                <a:ea typeface="Roboto Condensed"/>
                <a:cs typeface="Roboto Condensed"/>
                <a:sym typeface="Roboto Condensed"/>
              </a:rPr>
              <a:t>Conclusion :</a:t>
            </a:r>
          </a:p>
          <a:p>
            <a:pPr marL="889000" lvl="0" indent="-647700" algn="just" rtl="0">
              <a:spcBef>
                <a:spcPts val="1200"/>
              </a:spcBef>
              <a:spcAft>
                <a:spcPts val="0"/>
              </a:spcAft>
              <a:buClr>
                <a:srgbClr val="000000"/>
              </a:buClr>
              <a:buSzPts val="3200"/>
              <a:buChar char="❖"/>
            </a:pPr>
            <a:r>
              <a:rPr lang="en" sz="3200" b="1" dirty="0" smtClean="0">
                <a:solidFill>
                  <a:srgbClr val="000000"/>
                </a:solidFill>
                <a:latin typeface="+mn-lt"/>
                <a:ea typeface="Roboto Condensed"/>
                <a:cs typeface="Roboto Condensed"/>
                <a:sym typeface="Roboto Condensed"/>
              </a:rPr>
              <a:t>Our </a:t>
            </a:r>
            <a:r>
              <a:rPr lang="en" sz="3200" b="1" dirty="0">
                <a:solidFill>
                  <a:srgbClr val="000000"/>
                </a:solidFill>
                <a:latin typeface="+mn-lt"/>
                <a:ea typeface="Roboto Condensed"/>
                <a:cs typeface="Roboto Condensed"/>
                <a:sym typeface="Roboto Condensed"/>
              </a:rPr>
              <a:t>proposed method</a:t>
            </a:r>
            <a:r>
              <a:rPr lang="en" sz="3200" dirty="0">
                <a:solidFill>
                  <a:srgbClr val="000000"/>
                </a:solidFill>
                <a:latin typeface="+mn-lt"/>
              </a:rPr>
              <a:t> provide </a:t>
            </a:r>
            <a:r>
              <a:rPr lang="en" sz="3200" b="1" dirty="0">
                <a:solidFill>
                  <a:srgbClr val="000000"/>
                </a:solidFill>
                <a:latin typeface="+mn-lt"/>
                <a:ea typeface="Roboto Condensed"/>
                <a:cs typeface="Roboto Condensed"/>
                <a:sym typeface="Roboto Condensed"/>
              </a:rPr>
              <a:t>highly accurate</a:t>
            </a:r>
            <a:r>
              <a:rPr lang="en" sz="3200" dirty="0">
                <a:solidFill>
                  <a:srgbClr val="000000"/>
                </a:solidFill>
                <a:latin typeface="+mn-lt"/>
              </a:rPr>
              <a:t> forecast </a:t>
            </a:r>
            <a:r>
              <a:rPr lang="en" sz="3200" b="1" dirty="0">
                <a:solidFill>
                  <a:srgbClr val="000000"/>
                </a:solidFill>
                <a:latin typeface="+mn-lt"/>
                <a:ea typeface="Roboto Condensed"/>
                <a:cs typeface="Roboto Condensed"/>
                <a:sym typeface="Roboto Condensed"/>
              </a:rPr>
              <a:t>compare to the other</a:t>
            </a:r>
            <a:r>
              <a:rPr lang="en" sz="3200" dirty="0">
                <a:solidFill>
                  <a:srgbClr val="000000"/>
                </a:solidFill>
                <a:latin typeface="+mn-lt"/>
              </a:rPr>
              <a:t> existing methods.</a:t>
            </a:r>
            <a:endParaRPr sz="3200" dirty="0">
              <a:solidFill>
                <a:srgbClr val="000000"/>
              </a:solidFill>
              <a:latin typeface="+mn-lt"/>
            </a:endParaRPr>
          </a:p>
          <a:p>
            <a:pPr marL="889000" lvl="0" indent="-647700" algn="just">
              <a:spcBef>
                <a:spcPts val="0"/>
              </a:spcBef>
              <a:spcAft>
                <a:spcPts val="0"/>
              </a:spcAft>
              <a:buClr>
                <a:srgbClr val="000000"/>
              </a:buClr>
              <a:buSzPts val="3200"/>
              <a:buChar char="❖"/>
            </a:pPr>
            <a:r>
              <a:rPr lang="en" sz="3200" dirty="0">
                <a:solidFill>
                  <a:srgbClr val="000000"/>
                </a:solidFill>
                <a:latin typeface="+mn-lt"/>
              </a:rPr>
              <a:t>Model using </a:t>
            </a:r>
            <a:r>
              <a:rPr lang="en" sz="3200" b="1" dirty="0">
                <a:solidFill>
                  <a:srgbClr val="000000"/>
                </a:solidFill>
                <a:latin typeface="+mn-lt"/>
                <a:ea typeface="Roboto Condensed"/>
                <a:cs typeface="Roboto Condensed"/>
                <a:sym typeface="Roboto Condensed"/>
              </a:rPr>
              <a:t>long-term trading days’ period</a:t>
            </a:r>
            <a:r>
              <a:rPr lang="en" sz="3200" dirty="0">
                <a:solidFill>
                  <a:srgbClr val="000000"/>
                </a:solidFill>
                <a:latin typeface="+mn-lt"/>
              </a:rPr>
              <a:t> with CNN learning algorithm </a:t>
            </a:r>
            <a:r>
              <a:rPr lang="en" sz="3200" b="1" dirty="0">
                <a:solidFill>
                  <a:srgbClr val="000000"/>
                </a:solidFill>
                <a:latin typeface="+mn-lt"/>
                <a:ea typeface="Roboto Condensed"/>
                <a:cs typeface="Roboto Condensed"/>
                <a:sym typeface="Roboto Condensed"/>
              </a:rPr>
              <a:t>achieves </a:t>
            </a:r>
            <a:r>
              <a:rPr lang="en" sz="3200" dirty="0">
                <a:solidFill>
                  <a:srgbClr val="000000"/>
                </a:solidFill>
                <a:latin typeface="+mn-lt"/>
              </a:rPr>
              <a:t>the </a:t>
            </a:r>
            <a:r>
              <a:rPr lang="en" sz="3200" b="1" dirty="0">
                <a:solidFill>
                  <a:srgbClr val="000000"/>
                </a:solidFill>
                <a:latin typeface="+mn-lt"/>
                <a:ea typeface="Roboto Condensed"/>
                <a:cs typeface="Roboto Condensed"/>
                <a:sym typeface="Roboto Condensed"/>
              </a:rPr>
              <a:t>highest performance</a:t>
            </a:r>
            <a:r>
              <a:rPr lang="en" sz="3200" dirty="0">
                <a:solidFill>
                  <a:srgbClr val="000000"/>
                </a:solidFill>
                <a:latin typeface="+mn-lt"/>
              </a:rPr>
              <a:t> of sensitivity, specificity, accuracy, and MCC.</a:t>
            </a:r>
            <a:endParaRPr sz="3200" dirty="0">
              <a:solidFill>
                <a:srgbClr val="000000"/>
              </a:solidFill>
              <a:latin typeface="+mn-lt"/>
            </a:endParaRPr>
          </a:p>
          <a:p>
            <a:pPr marL="889000" lvl="0" indent="-647700" algn="just">
              <a:spcBef>
                <a:spcPts val="0"/>
              </a:spcBef>
              <a:spcAft>
                <a:spcPts val="0"/>
              </a:spcAft>
              <a:buClr>
                <a:srgbClr val="000000"/>
              </a:buClr>
              <a:buSzPts val="3200"/>
              <a:buChar char="❖"/>
            </a:pPr>
            <a:r>
              <a:rPr lang="en" sz="3200" dirty="0">
                <a:solidFill>
                  <a:srgbClr val="000000"/>
                </a:solidFill>
                <a:latin typeface="+mn-lt"/>
              </a:rPr>
              <a:t>Adding the indicator such as </a:t>
            </a:r>
            <a:r>
              <a:rPr lang="en" sz="3200" b="1" dirty="0">
                <a:solidFill>
                  <a:srgbClr val="000000"/>
                </a:solidFill>
                <a:latin typeface="+mn-lt"/>
                <a:ea typeface="Roboto Condensed"/>
                <a:cs typeface="Roboto Condensed"/>
                <a:sym typeface="Roboto Condensed"/>
              </a:rPr>
              <a:t>volume </a:t>
            </a:r>
            <a:r>
              <a:rPr lang="en" sz="3200" dirty="0">
                <a:solidFill>
                  <a:srgbClr val="000000"/>
                </a:solidFill>
                <a:latin typeface="+mn-lt"/>
              </a:rPr>
              <a:t>in candlestick chart </a:t>
            </a:r>
            <a:r>
              <a:rPr lang="en" sz="3200" b="1" dirty="0">
                <a:solidFill>
                  <a:srgbClr val="000000"/>
                </a:solidFill>
                <a:latin typeface="+mn-lt"/>
                <a:ea typeface="Roboto Condensed"/>
                <a:cs typeface="Roboto Condensed"/>
                <a:sym typeface="Roboto Condensed"/>
              </a:rPr>
              <a:t>not </a:t>
            </a:r>
            <a:r>
              <a:rPr lang="en" sz="3200" dirty="0">
                <a:solidFill>
                  <a:srgbClr val="000000"/>
                </a:solidFill>
                <a:latin typeface="+mn-lt"/>
              </a:rPr>
              <a:t>really help the algorithms </a:t>
            </a:r>
            <a:r>
              <a:rPr lang="en" sz="3200" b="1" dirty="0">
                <a:solidFill>
                  <a:srgbClr val="000000"/>
                </a:solidFill>
                <a:latin typeface="+mn-lt"/>
                <a:ea typeface="Roboto Condensed"/>
                <a:cs typeface="Roboto Condensed"/>
                <a:sym typeface="Roboto Condensed"/>
              </a:rPr>
              <a:t>increase </a:t>
            </a:r>
            <a:r>
              <a:rPr lang="en" sz="3200" dirty="0">
                <a:solidFill>
                  <a:srgbClr val="000000"/>
                </a:solidFill>
                <a:latin typeface="+mn-lt"/>
              </a:rPr>
              <a:t>finding the hidden pattern</a:t>
            </a:r>
            <a:r>
              <a:rPr lang="en" sz="3200" dirty="0" smtClean="0">
                <a:solidFill>
                  <a:srgbClr val="000000"/>
                </a:solidFill>
                <a:latin typeface="+mn-lt"/>
              </a:rPr>
              <a:t>.</a:t>
            </a:r>
          </a:p>
          <a:p>
            <a:pPr marL="889000" lvl="0" indent="-647700" algn="just">
              <a:spcBef>
                <a:spcPts val="0"/>
              </a:spcBef>
              <a:spcAft>
                <a:spcPts val="0"/>
              </a:spcAft>
              <a:buClr>
                <a:srgbClr val="000000"/>
              </a:buClr>
              <a:buSzPts val="3200"/>
              <a:buChar char="❖"/>
            </a:pPr>
            <a:endParaRPr lang="en" sz="3200" dirty="0">
              <a:solidFill>
                <a:srgbClr val="000000"/>
              </a:solidFill>
              <a:latin typeface="+mn-lt"/>
            </a:endParaRPr>
          </a:p>
          <a:p>
            <a:pPr marL="241300" lvl="0" indent="0" algn="just">
              <a:spcBef>
                <a:spcPts val="0"/>
              </a:spcBef>
              <a:spcAft>
                <a:spcPts val="0"/>
              </a:spcAft>
              <a:buClr>
                <a:srgbClr val="000000"/>
              </a:buClr>
              <a:buSzPts val="3200"/>
              <a:buNone/>
            </a:pPr>
            <a:r>
              <a:rPr lang="en" sz="3200" b="1" dirty="0" smtClean="0">
                <a:solidFill>
                  <a:srgbClr val="000000"/>
                </a:solidFill>
                <a:latin typeface="+mn-lt"/>
              </a:rPr>
              <a:t>Feature Works:</a:t>
            </a:r>
          </a:p>
          <a:p>
            <a:pPr marL="698500" indent="-457200" algn="just">
              <a:spcBef>
                <a:spcPts val="0"/>
              </a:spcBef>
              <a:buClr>
                <a:srgbClr val="000000"/>
              </a:buClr>
              <a:buSzPts val="3200"/>
              <a:buFont typeface="Wingdings" panose="05000000000000000000" pitchFamily="2" charset="2"/>
              <a:buChar char="v"/>
            </a:pPr>
            <a:r>
              <a:rPr lang="en-ID" sz="3200" dirty="0" smtClean="0">
                <a:solidFill>
                  <a:srgbClr val="000000"/>
                </a:solidFill>
                <a:latin typeface="+mn-lt"/>
              </a:rPr>
              <a:t>Extend </a:t>
            </a:r>
            <a:r>
              <a:rPr lang="en-ID" sz="3200" dirty="0">
                <a:solidFill>
                  <a:srgbClr val="000000"/>
                </a:solidFill>
                <a:latin typeface="+mn-lt"/>
              </a:rPr>
              <a:t>our work being able to predict the percentage change on the price movements</a:t>
            </a:r>
            <a:r>
              <a:rPr lang="en-ID" sz="3200" dirty="0" smtClean="0">
                <a:solidFill>
                  <a:srgbClr val="000000"/>
                </a:solidFill>
                <a:latin typeface="+mn-lt"/>
              </a:rPr>
              <a:t>.</a:t>
            </a:r>
            <a:endParaRPr lang="en-ID" sz="3200" dirty="0" smtClean="0">
              <a:solidFill>
                <a:srgbClr val="000000"/>
              </a:solidFill>
              <a:latin typeface="+mn-lt"/>
            </a:endParaRPr>
          </a:p>
        </p:txBody>
      </p:sp>
      <p:grpSp>
        <p:nvGrpSpPr>
          <p:cNvPr id="1166" name="Google Shape;1166;p76"/>
          <p:cNvGrpSpPr/>
          <p:nvPr/>
        </p:nvGrpSpPr>
        <p:grpSpPr>
          <a:xfrm>
            <a:off x="513359" y="708971"/>
            <a:ext cx="540590" cy="765694"/>
            <a:chOff x="3979850" y="1598950"/>
            <a:chExt cx="356825" cy="505375"/>
          </a:xfrm>
        </p:grpSpPr>
        <p:sp>
          <p:nvSpPr>
            <p:cNvPr id="1167" name="Google Shape;1167;p76"/>
            <p:cNvSpPr/>
            <p:nvPr/>
          </p:nvSpPr>
          <p:spPr>
            <a:xfrm>
              <a:off x="3979850" y="1602600"/>
              <a:ext cx="44475" cy="501725"/>
            </a:xfrm>
            <a:custGeom>
              <a:avLst/>
              <a:gdLst/>
              <a:ahLst/>
              <a:cxnLst/>
              <a:rect l="0" t="0" r="0" b="0"/>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168" name="Google Shape;1168;p76"/>
            <p:cNvSpPr/>
            <p:nvPr/>
          </p:nvSpPr>
          <p:spPr>
            <a:xfrm>
              <a:off x="4037075" y="1598950"/>
              <a:ext cx="299600" cy="228950"/>
            </a:xfrm>
            <a:custGeom>
              <a:avLst/>
              <a:gdLst/>
              <a:ahLst/>
              <a:cxnLst/>
              <a:rect l="0" t="0" r="0" b="0"/>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43</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j-lt"/>
              </a:rPr>
              <a:t>DeepCandle</a:t>
            </a:r>
            <a:endParaRPr lang="en-US" dirty="0">
              <a:latin typeface="+mj-lt"/>
            </a:endParaRP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44</a:t>
            </a:fld>
            <a:endParaRPr lang="en"/>
          </a:p>
        </p:txBody>
      </p:sp>
      <p:pic>
        <p:nvPicPr>
          <p:cNvPr id="5" name="Picture 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549" y="2654700"/>
            <a:ext cx="13406141" cy="6400810"/>
          </a:xfrm>
          <a:prstGeom prst="rect">
            <a:avLst/>
          </a:prstGeom>
        </p:spPr>
      </p:pic>
    </p:spTree>
    <p:extLst>
      <p:ext uri="{BB962C8B-B14F-4D97-AF65-F5344CB8AC3E}">
        <p14:creationId xmlns:p14="http://schemas.microsoft.com/office/powerpoint/2010/main" val="36790917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4" name="Google Shape;1174;p77"/>
          <p:cNvSpPr txBox="1">
            <a:spLocks noGrp="1"/>
          </p:cNvSpPr>
          <p:nvPr>
            <p:ph type="ctrTitle" idx="4294967295"/>
          </p:nvPr>
        </p:nvSpPr>
        <p:spPr>
          <a:xfrm>
            <a:off x="2550300" y="4728800"/>
            <a:ext cx="13187400" cy="2319600"/>
          </a:xfrm>
          <a:prstGeom prst="rect">
            <a:avLst/>
          </a:prstGeom>
        </p:spPr>
        <p:txBody>
          <a:bodyPr spcFirstLastPara="1" wrap="square" lIns="182850" tIns="182850" rIns="182850" bIns="182850" anchor="ctr" anchorCtr="0">
            <a:noAutofit/>
          </a:bodyPr>
          <a:lstStyle/>
          <a:p>
            <a:pPr marL="0" lvl="0" indent="0" algn="ctr" rtl="0">
              <a:spcBef>
                <a:spcPts val="0"/>
              </a:spcBef>
              <a:spcAft>
                <a:spcPts val="0"/>
              </a:spcAft>
              <a:buNone/>
            </a:pPr>
            <a:r>
              <a:rPr lang="en" sz="12000">
                <a:solidFill>
                  <a:srgbClr val="FF9800"/>
                </a:solidFill>
              </a:rPr>
              <a:t>THANKS!</a:t>
            </a:r>
            <a:endParaRPr sz="12000">
              <a:solidFill>
                <a:srgbClr val="FF9800"/>
              </a:solidFill>
            </a:endParaRPr>
          </a:p>
        </p:txBody>
      </p:sp>
      <p:sp>
        <p:nvSpPr>
          <p:cNvPr id="1175" name="Google Shape;1175;p77"/>
          <p:cNvSpPr txBox="1"/>
          <p:nvPr/>
        </p:nvSpPr>
        <p:spPr>
          <a:xfrm>
            <a:off x="7644000" y="2143500"/>
            <a:ext cx="3000000" cy="30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0">
                <a:solidFill>
                  <a:srgbClr val="FF9800"/>
                </a:solidFill>
              </a:rPr>
              <a:t>😉</a:t>
            </a:r>
            <a:endParaRPr sz="18000"/>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45</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7"/>
          <p:cNvSpPr txBox="1">
            <a:spLocks noGrp="1"/>
          </p:cNvSpPr>
          <p:nvPr>
            <p:ph type="title"/>
          </p:nvPr>
        </p:nvSpPr>
        <p:spPr>
          <a:prstGeom prst="rect">
            <a:avLst/>
          </a:prstGeom>
        </p:spPr>
        <p:txBody>
          <a:bodyPr spcFirstLastPara="1" wrap="square" lIns="176750" tIns="176750" rIns="176750" bIns="176750" anchor="ctr" anchorCtr="0">
            <a:noAutofit/>
          </a:bodyPr>
          <a:lstStyle/>
          <a:p>
            <a:pPr marL="0" lvl="0" indent="0" algn="ctr" rtl="0">
              <a:spcBef>
                <a:spcPts val="0"/>
              </a:spcBef>
              <a:spcAft>
                <a:spcPts val="0"/>
              </a:spcAft>
              <a:buNone/>
            </a:pPr>
            <a:r>
              <a:rPr lang="en" dirty="0">
                <a:latin typeface="+mj-lt"/>
              </a:rPr>
              <a:t>Motivations</a:t>
            </a:r>
            <a:endParaRPr dirty="0">
              <a:latin typeface="+mj-lt"/>
            </a:endParaRPr>
          </a:p>
        </p:txBody>
      </p:sp>
      <p:sp>
        <p:nvSpPr>
          <p:cNvPr id="498" name="Google Shape;498;p37"/>
          <p:cNvSpPr txBox="1">
            <a:spLocks noGrp="1"/>
          </p:cNvSpPr>
          <p:nvPr>
            <p:ph type="body" idx="1"/>
          </p:nvPr>
        </p:nvSpPr>
        <p:spPr>
          <a:xfrm>
            <a:off x="1628550" y="1858018"/>
            <a:ext cx="12265200" cy="6291000"/>
          </a:xfrm>
          <a:prstGeom prst="rect">
            <a:avLst/>
          </a:prstGeom>
        </p:spPr>
        <p:txBody>
          <a:bodyPr spcFirstLastPara="1" wrap="square" lIns="176750" tIns="176750" rIns="176750" bIns="176750" anchor="ctr" anchorCtr="0">
            <a:noAutofit/>
          </a:bodyPr>
          <a:lstStyle/>
          <a:p>
            <a:pPr marL="889000" lvl="0" indent="-647700" rtl="0">
              <a:spcBef>
                <a:spcPts val="1200"/>
              </a:spcBef>
              <a:spcAft>
                <a:spcPts val="0"/>
              </a:spcAft>
              <a:buClr>
                <a:schemeClr val="dk1"/>
              </a:buClr>
              <a:buSzPts val="3200"/>
              <a:buChar char="❖"/>
            </a:pPr>
            <a:r>
              <a:rPr lang="en" sz="3200" dirty="0">
                <a:solidFill>
                  <a:schemeClr val="tx1"/>
                </a:solidFill>
                <a:latin typeface="+mn-lt"/>
                <a:ea typeface="Roboto Condensed"/>
                <a:cs typeface="Roboto Condensed"/>
                <a:sym typeface="Roboto Condensed"/>
              </a:rPr>
              <a:t>Stock market prediction is a </a:t>
            </a:r>
            <a:r>
              <a:rPr lang="en" sz="3200" b="1" dirty="0">
                <a:solidFill>
                  <a:schemeClr val="tx1"/>
                </a:solidFill>
                <a:latin typeface="+mn-lt"/>
                <a:ea typeface="Roboto Condensed"/>
                <a:cs typeface="Roboto Condensed"/>
                <a:sym typeface="Roboto Condensed"/>
              </a:rPr>
              <a:t>challenging problem</a:t>
            </a:r>
            <a:r>
              <a:rPr lang="en" sz="3200" dirty="0">
                <a:solidFill>
                  <a:schemeClr val="tx1"/>
                </a:solidFill>
                <a:latin typeface="+mn-lt"/>
                <a:ea typeface="Roboto Condensed"/>
                <a:cs typeface="Roboto Condensed"/>
                <a:sym typeface="Roboto Condensed"/>
              </a:rPr>
              <a:t>:</a:t>
            </a:r>
            <a:endParaRPr sz="3200" dirty="0">
              <a:solidFill>
                <a:schemeClr val="tx1"/>
              </a:solidFill>
              <a:latin typeface="+mn-lt"/>
              <a:ea typeface="Roboto Condensed"/>
              <a:cs typeface="Roboto Condensed"/>
              <a:sym typeface="Roboto Condensed"/>
            </a:endParaRPr>
          </a:p>
          <a:p>
            <a:pPr marL="1765300" lvl="1" indent="-647700" rtl="0">
              <a:spcBef>
                <a:spcPts val="0"/>
              </a:spcBef>
              <a:spcAft>
                <a:spcPts val="0"/>
              </a:spcAft>
              <a:buClr>
                <a:schemeClr val="dk1"/>
              </a:buClr>
              <a:buSzPts val="3200"/>
              <a:buFont typeface="Roboto Condensed"/>
              <a:buChar char="➢"/>
            </a:pPr>
            <a:r>
              <a:rPr lang="en" sz="3200" dirty="0">
                <a:solidFill>
                  <a:schemeClr val="tx1"/>
                </a:solidFill>
                <a:latin typeface="+mn-lt"/>
                <a:ea typeface="Roboto Condensed"/>
                <a:cs typeface="Roboto Condensed"/>
                <a:sym typeface="Roboto Condensed"/>
              </a:rPr>
              <a:t>Company news and performance</a:t>
            </a:r>
            <a:endParaRPr sz="3200" dirty="0">
              <a:solidFill>
                <a:schemeClr val="tx1"/>
              </a:solidFill>
              <a:latin typeface="+mn-lt"/>
              <a:ea typeface="Roboto Condensed"/>
              <a:cs typeface="Roboto Condensed"/>
              <a:sym typeface="Roboto Condensed"/>
            </a:endParaRPr>
          </a:p>
          <a:p>
            <a:pPr marL="1765300" lvl="1" indent="-647700" rtl="0">
              <a:spcBef>
                <a:spcPts val="0"/>
              </a:spcBef>
              <a:spcAft>
                <a:spcPts val="0"/>
              </a:spcAft>
              <a:buClr>
                <a:schemeClr val="dk1"/>
              </a:buClr>
              <a:buSzPts val="3200"/>
              <a:buFont typeface="Roboto Condensed"/>
              <a:buChar char="➢"/>
            </a:pPr>
            <a:r>
              <a:rPr lang="en" sz="3200" dirty="0">
                <a:solidFill>
                  <a:schemeClr val="tx1"/>
                </a:solidFill>
                <a:latin typeface="+mn-lt"/>
                <a:ea typeface="Roboto Condensed"/>
                <a:cs typeface="Roboto Condensed"/>
                <a:sym typeface="Roboto Condensed"/>
              </a:rPr>
              <a:t>Industry performance</a:t>
            </a:r>
            <a:endParaRPr sz="3200" dirty="0">
              <a:solidFill>
                <a:schemeClr val="tx1"/>
              </a:solidFill>
              <a:latin typeface="+mn-lt"/>
              <a:ea typeface="Roboto Condensed"/>
              <a:cs typeface="Roboto Condensed"/>
              <a:sym typeface="Roboto Condensed"/>
            </a:endParaRPr>
          </a:p>
          <a:p>
            <a:pPr marL="1765300" lvl="1" indent="-647700" rtl="0">
              <a:spcBef>
                <a:spcPts val="0"/>
              </a:spcBef>
              <a:spcAft>
                <a:spcPts val="0"/>
              </a:spcAft>
              <a:buClr>
                <a:schemeClr val="dk1"/>
              </a:buClr>
              <a:buSzPts val="3200"/>
              <a:buFont typeface="Roboto Condensed"/>
              <a:buChar char="➢"/>
            </a:pPr>
            <a:r>
              <a:rPr lang="en" sz="3200" dirty="0">
                <a:solidFill>
                  <a:schemeClr val="tx1"/>
                </a:solidFill>
                <a:latin typeface="+mn-lt"/>
                <a:ea typeface="Roboto Condensed"/>
                <a:cs typeface="Roboto Condensed"/>
                <a:sym typeface="Roboto Condensed"/>
              </a:rPr>
              <a:t>Economic factor</a:t>
            </a:r>
            <a:endParaRPr sz="3200" dirty="0">
              <a:solidFill>
                <a:schemeClr val="tx1"/>
              </a:solidFill>
              <a:latin typeface="+mn-lt"/>
              <a:ea typeface="Roboto Condensed"/>
              <a:cs typeface="Roboto Condensed"/>
              <a:sym typeface="Roboto Condensed"/>
            </a:endParaRPr>
          </a:p>
          <a:p>
            <a:pPr marL="1765300" lvl="1" indent="-647700" rtl="0">
              <a:spcBef>
                <a:spcPts val="0"/>
              </a:spcBef>
              <a:spcAft>
                <a:spcPts val="0"/>
              </a:spcAft>
              <a:buClr>
                <a:schemeClr val="dk1"/>
              </a:buClr>
              <a:buSzPts val="3200"/>
              <a:buFont typeface="Roboto Condensed"/>
              <a:buChar char="➢"/>
            </a:pPr>
            <a:r>
              <a:rPr lang="en" sz="3200" dirty="0">
                <a:solidFill>
                  <a:schemeClr val="tx1"/>
                </a:solidFill>
                <a:latin typeface="+mn-lt"/>
                <a:ea typeface="Roboto Condensed"/>
                <a:cs typeface="Roboto Condensed"/>
                <a:sym typeface="Roboto Condensed"/>
              </a:rPr>
              <a:t>Social media sentiment</a:t>
            </a:r>
            <a:endParaRPr sz="3200" dirty="0">
              <a:solidFill>
                <a:schemeClr val="tx1"/>
              </a:solidFill>
              <a:latin typeface="+mn-lt"/>
              <a:ea typeface="Roboto Condensed"/>
              <a:cs typeface="Roboto Condensed"/>
              <a:sym typeface="Roboto Condensed"/>
            </a:endParaRPr>
          </a:p>
          <a:p>
            <a:pPr marL="1765300" lvl="1" indent="-647700" rtl="0">
              <a:spcBef>
                <a:spcPts val="0"/>
              </a:spcBef>
              <a:spcAft>
                <a:spcPts val="0"/>
              </a:spcAft>
              <a:buClr>
                <a:schemeClr val="dk1"/>
              </a:buClr>
              <a:buSzPts val="3200"/>
              <a:buFont typeface="Roboto Condensed"/>
              <a:buChar char="➢"/>
            </a:pPr>
            <a:r>
              <a:rPr lang="en" sz="3200" dirty="0">
                <a:solidFill>
                  <a:schemeClr val="tx1"/>
                </a:solidFill>
                <a:latin typeface="+mn-lt"/>
                <a:ea typeface="Roboto Condensed"/>
                <a:cs typeface="Roboto Condensed"/>
                <a:sym typeface="Roboto Condensed"/>
              </a:rPr>
              <a:t>Investor sentiment</a:t>
            </a:r>
            <a:endParaRPr sz="3200" dirty="0">
              <a:solidFill>
                <a:schemeClr val="tx1"/>
              </a:solidFill>
              <a:latin typeface="+mn-lt"/>
              <a:ea typeface="Roboto Condensed"/>
              <a:cs typeface="Roboto Condensed"/>
              <a:sym typeface="Roboto Condensed"/>
            </a:endParaRPr>
          </a:p>
          <a:p>
            <a:pPr marL="889000" lvl="0" indent="-647700" rtl="0">
              <a:spcBef>
                <a:spcPts val="0"/>
              </a:spcBef>
              <a:spcAft>
                <a:spcPts val="0"/>
              </a:spcAft>
              <a:buClr>
                <a:schemeClr val="dk1"/>
              </a:buClr>
              <a:buSzPts val="3200"/>
              <a:buFont typeface="Times New Roman"/>
              <a:buChar char="❖"/>
            </a:pPr>
            <a:r>
              <a:rPr lang="en" sz="3200" dirty="0">
                <a:solidFill>
                  <a:schemeClr val="tx1"/>
                </a:solidFill>
                <a:latin typeface="+mn-lt"/>
                <a:ea typeface="Roboto Condensed"/>
                <a:cs typeface="Roboto Condensed"/>
                <a:sym typeface="Roboto Condensed"/>
              </a:rPr>
              <a:t>Helps trader to </a:t>
            </a:r>
            <a:r>
              <a:rPr lang="en" sz="3200" b="1" dirty="0">
                <a:solidFill>
                  <a:schemeClr val="tx1"/>
                </a:solidFill>
                <a:latin typeface="+mn-lt"/>
                <a:ea typeface="Roboto Condensed"/>
                <a:cs typeface="Roboto Condensed"/>
                <a:sym typeface="Roboto Condensed"/>
              </a:rPr>
              <a:t>enhance</a:t>
            </a:r>
            <a:r>
              <a:rPr lang="en" sz="3200" dirty="0">
                <a:solidFill>
                  <a:schemeClr val="tx1"/>
                </a:solidFill>
                <a:latin typeface="+mn-lt"/>
                <a:ea typeface="Roboto Condensed"/>
                <a:cs typeface="Roboto Condensed"/>
                <a:sym typeface="Roboto Condensed"/>
              </a:rPr>
              <a:t> their information about </a:t>
            </a:r>
            <a:r>
              <a:rPr lang="en" sz="3200" b="1" dirty="0">
                <a:solidFill>
                  <a:schemeClr val="tx1"/>
                </a:solidFill>
                <a:latin typeface="+mn-lt"/>
                <a:ea typeface="Roboto Condensed"/>
                <a:cs typeface="Roboto Condensed"/>
                <a:sym typeface="Roboto Condensed"/>
              </a:rPr>
              <a:t>stock market movements</a:t>
            </a:r>
            <a:r>
              <a:rPr lang="en" sz="3200" dirty="0">
                <a:solidFill>
                  <a:schemeClr val="tx1"/>
                </a:solidFill>
                <a:latin typeface="+mn-lt"/>
                <a:ea typeface="Roboto Condensed"/>
                <a:cs typeface="Roboto Condensed"/>
                <a:sym typeface="Roboto Condensed"/>
              </a:rPr>
              <a:t>.</a:t>
            </a:r>
            <a:endParaRPr sz="3200" dirty="0">
              <a:solidFill>
                <a:schemeClr val="tx1"/>
              </a:solidFill>
              <a:latin typeface="+mn-lt"/>
              <a:ea typeface="Roboto Condensed"/>
              <a:cs typeface="Roboto Condensed"/>
              <a:sym typeface="Roboto Condensed"/>
            </a:endParaRPr>
          </a:p>
          <a:p>
            <a:pPr marL="889000" lvl="0" indent="-647700" rtl="0">
              <a:spcBef>
                <a:spcPts val="0"/>
              </a:spcBef>
              <a:spcAft>
                <a:spcPts val="0"/>
              </a:spcAft>
              <a:buClr>
                <a:schemeClr val="dk1"/>
              </a:buClr>
              <a:buSzPts val="3200"/>
              <a:buFont typeface="Times New Roman"/>
              <a:buChar char="❖"/>
            </a:pPr>
            <a:r>
              <a:rPr lang="en" sz="3200" dirty="0">
                <a:solidFill>
                  <a:schemeClr val="tx1"/>
                </a:solidFill>
                <a:latin typeface="+mn-lt"/>
                <a:ea typeface="Roboto Condensed"/>
                <a:cs typeface="Roboto Condensed"/>
                <a:sym typeface="Roboto Condensed"/>
              </a:rPr>
              <a:t>Perform good prediction to get </a:t>
            </a:r>
            <a:r>
              <a:rPr lang="en" sz="3200" b="1" dirty="0">
                <a:solidFill>
                  <a:schemeClr val="tx1"/>
                </a:solidFill>
                <a:latin typeface="+mn-lt"/>
                <a:ea typeface="Roboto Condensed"/>
                <a:cs typeface="Roboto Condensed"/>
                <a:sym typeface="Roboto Condensed"/>
              </a:rPr>
              <a:t>more benefit</a:t>
            </a:r>
            <a:r>
              <a:rPr lang="en" sz="3200" dirty="0">
                <a:solidFill>
                  <a:schemeClr val="tx1"/>
                </a:solidFill>
                <a:latin typeface="+mn-lt"/>
                <a:ea typeface="Roboto Condensed"/>
                <a:cs typeface="Roboto Condensed"/>
                <a:sym typeface="Roboto Condensed"/>
              </a:rPr>
              <a:t> in stock market </a:t>
            </a:r>
            <a:r>
              <a:rPr lang="en" sz="3200" b="1" dirty="0">
                <a:solidFill>
                  <a:schemeClr val="tx1"/>
                </a:solidFill>
                <a:latin typeface="+mn-lt"/>
                <a:ea typeface="Roboto Condensed"/>
                <a:cs typeface="Roboto Condensed"/>
                <a:sym typeface="Roboto Condensed"/>
              </a:rPr>
              <a:t>trading</a:t>
            </a:r>
            <a:r>
              <a:rPr lang="en" sz="3200" dirty="0">
                <a:solidFill>
                  <a:schemeClr val="tx1"/>
                </a:solidFill>
                <a:latin typeface="+mn-lt"/>
                <a:ea typeface="Roboto Condensed"/>
                <a:cs typeface="Roboto Condensed"/>
                <a:sym typeface="Roboto Condensed"/>
              </a:rPr>
              <a:t>.</a:t>
            </a:r>
            <a:endParaRPr sz="3200" dirty="0">
              <a:solidFill>
                <a:schemeClr val="tx1"/>
              </a:solidFill>
              <a:latin typeface="+mn-lt"/>
              <a:ea typeface="Roboto Condensed"/>
              <a:cs typeface="Roboto Condensed"/>
              <a:sym typeface="Roboto Condensed"/>
            </a:endParaRPr>
          </a:p>
        </p:txBody>
      </p:sp>
      <p:grpSp>
        <p:nvGrpSpPr>
          <p:cNvPr id="499" name="Google Shape;499;p37"/>
          <p:cNvGrpSpPr/>
          <p:nvPr/>
        </p:nvGrpSpPr>
        <p:grpSpPr>
          <a:xfrm>
            <a:off x="311165" y="688669"/>
            <a:ext cx="618082" cy="806298"/>
            <a:chOff x="590250" y="244200"/>
            <a:chExt cx="407975" cy="532175"/>
          </a:xfrm>
        </p:grpSpPr>
        <p:sp>
          <p:nvSpPr>
            <p:cNvPr id="500" name="Google Shape;500;p37"/>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501" name="Google Shape;501;p37"/>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502" name="Google Shape;502;p37"/>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503" name="Google Shape;503;p37"/>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504" name="Google Shape;504;p37"/>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505" name="Google Shape;505;p37"/>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506" name="Google Shape;506;p37"/>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507" name="Google Shape;507;p37"/>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508" name="Google Shape;508;p37"/>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509" name="Google Shape;509;p37"/>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510" name="Google Shape;510;p37"/>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511" name="Google Shape;511;p37"/>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512" name="Google Shape;512;p37"/>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513" name="Google Shape;513;p37"/>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23" name="Google Shape;523;p38"/>
          <p:cNvSpPr txBox="1">
            <a:spLocks noGrp="1"/>
          </p:cNvSpPr>
          <p:nvPr>
            <p:ph type="title"/>
          </p:nvPr>
        </p:nvSpPr>
        <p:spPr>
          <a:prstGeom prst="rect">
            <a:avLst/>
          </a:prstGeom>
        </p:spPr>
        <p:txBody>
          <a:bodyPr spcFirstLastPara="1" wrap="square" lIns="176750" tIns="176750" rIns="176750" bIns="176750" anchor="ctr" anchorCtr="0">
            <a:noAutofit/>
          </a:bodyPr>
          <a:lstStyle/>
          <a:p>
            <a:pPr marL="0" lvl="0" indent="0" algn="ctr">
              <a:spcBef>
                <a:spcPts val="0"/>
              </a:spcBef>
              <a:spcAft>
                <a:spcPts val="0"/>
              </a:spcAft>
              <a:buNone/>
            </a:pPr>
            <a:r>
              <a:rPr lang="en" dirty="0">
                <a:latin typeface="+mj-lt"/>
              </a:rPr>
              <a:t>Candlestick Chart</a:t>
            </a:r>
            <a:endParaRPr dirty="0">
              <a:latin typeface="+mj-lt"/>
            </a:endParaRPr>
          </a:p>
        </p:txBody>
      </p:sp>
      <p:sp>
        <p:nvSpPr>
          <p:cNvPr id="520" name="Google Shape;520;p38"/>
          <p:cNvSpPr txBox="1"/>
          <p:nvPr/>
        </p:nvSpPr>
        <p:spPr>
          <a:xfrm>
            <a:off x="929900" y="2381400"/>
            <a:ext cx="16732200" cy="7522800"/>
          </a:xfrm>
          <a:prstGeom prst="rect">
            <a:avLst/>
          </a:prstGeom>
          <a:noFill/>
          <a:ln>
            <a:noFill/>
          </a:ln>
        </p:spPr>
        <p:txBody>
          <a:bodyPr spcFirstLastPara="1" wrap="square" lIns="176750" tIns="176750" rIns="176750" bIns="176750" anchor="t" anchorCtr="0">
            <a:noAutofit/>
          </a:bodyPr>
          <a:lstStyle/>
          <a:p>
            <a:pPr marL="457200" lvl="0" indent="-431800" algn="just" rtl="0">
              <a:spcBef>
                <a:spcPts val="0"/>
              </a:spcBef>
              <a:spcAft>
                <a:spcPts val="0"/>
              </a:spcAft>
              <a:buSzPts val="3200"/>
              <a:buFont typeface="Roboto Condensed"/>
              <a:buChar char="●"/>
            </a:pPr>
            <a:r>
              <a:rPr lang="en" sz="3200" b="1" dirty="0">
                <a:latin typeface="+mn-lt"/>
                <a:ea typeface="Roboto Condensed"/>
                <a:cs typeface="Roboto Condensed"/>
                <a:sym typeface="Roboto Condensed"/>
              </a:rPr>
              <a:t>A style</a:t>
            </a:r>
            <a:r>
              <a:rPr lang="en" sz="3200" dirty="0">
                <a:latin typeface="+mn-lt"/>
                <a:ea typeface="Roboto Condensed"/>
                <a:cs typeface="Roboto Condensed"/>
                <a:sym typeface="Roboto Condensed"/>
              </a:rPr>
              <a:t> of financial chart used to </a:t>
            </a:r>
            <a:r>
              <a:rPr lang="en" sz="3200" b="1" dirty="0">
                <a:latin typeface="+mn-lt"/>
                <a:ea typeface="Roboto Condensed"/>
                <a:cs typeface="Roboto Condensed"/>
                <a:sym typeface="Roboto Condensed"/>
              </a:rPr>
              <a:t>describe price movements</a:t>
            </a:r>
            <a:r>
              <a:rPr lang="en" sz="3200" dirty="0">
                <a:latin typeface="+mn-lt"/>
                <a:ea typeface="Roboto Condensed"/>
                <a:cs typeface="Roboto Condensed"/>
                <a:sym typeface="Roboto Condensed"/>
              </a:rPr>
              <a:t> of stock market.</a:t>
            </a:r>
            <a:endParaRPr sz="3200" dirty="0">
              <a:latin typeface="+mn-lt"/>
              <a:ea typeface="Roboto Condensed"/>
              <a:cs typeface="Roboto Condensed"/>
              <a:sym typeface="Roboto Condensed"/>
            </a:endParaRPr>
          </a:p>
          <a:p>
            <a:pPr marL="457200" lvl="0" indent="-431800" algn="just" rtl="0">
              <a:spcBef>
                <a:spcPts val="0"/>
              </a:spcBef>
              <a:spcAft>
                <a:spcPts val="0"/>
              </a:spcAft>
              <a:buSzPts val="3200"/>
              <a:buFont typeface="Roboto Condensed"/>
              <a:buChar char="●"/>
            </a:pPr>
            <a:r>
              <a:rPr lang="en" sz="3200" dirty="0">
                <a:latin typeface="+mn-lt"/>
                <a:ea typeface="Roboto Condensed"/>
                <a:cs typeface="Roboto Condensed"/>
                <a:sym typeface="Roboto Condensed"/>
              </a:rPr>
              <a:t>Contains </a:t>
            </a:r>
            <a:r>
              <a:rPr lang="en" sz="3200" b="1" dirty="0">
                <a:latin typeface="+mn-lt"/>
                <a:ea typeface="Roboto Condensed"/>
                <a:cs typeface="Roboto Condensed"/>
                <a:sym typeface="Roboto Condensed"/>
              </a:rPr>
              <a:t>open, high, low</a:t>
            </a:r>
            <a:r>
              <a:rPr lang="en" sz="3200" dirty="0">
                <a:latin typeface="+mn-lt"/>
                <a:ea typeface="Roboto Condensed"/>
                <a:cs typeface="Roboto Condensed"/>
                <a:sym typeface="Roboto Condensed"/>
              </a:rPr>
              <a:t> and </a:t>
            </a:r>
            <a:r>
              <a:rPr lang="en" sz="3200" b="1" dirty="0">
                <a:latin typeface="+mn-lt"/>
                <a:ea typeface="Roboto Condensed"/>
                <a:cs typeface="Roboto Condensed"/>
                <a:sym typeface="Roboto Condensed"/>
              </a:rPr>
              <a:t>close price</a:t>
            </a:r>
            <a:r>
              <a:rPr lang="en" sz="3200" dirty="0">
                <a:latin typeface="+mn-lt"/>
                <a:ea typeface="Roboto Condensed"/>
                <a:cs typeface="Roboto Condensed"/>
                <a:sym typeface="Roboto Condensed"/>
              </a:rPr>
              <a:t> value.</a:t>
            </a:r>
            <a:endParaRPr sz="3200" dirty="0">
              <a:latin typeface="+mn-lt"/>
              <a:ea typeface="Roboto Condensed"/>
              <a:cs typeface="Roboto Condensed"/>
              <a:sym typeface="Roboto Condensed"/>
            </a:endParaRPr>
          </a:p>
          <a:p>
            <a:pPr marL="457200" lvl="0" indent="-431800" algn="just" rtl="0">
              <a:spcBef>
                <a:spcPts val="0"/>
              </a:spcBef>
              <a:spcAft>
                <a:spcPts val="0"/>
              </a:spcAft>
              <a:buSzPts val="3200"/>
              <a:buFont typeface="Roboto Condensed"/>
              <a:buChar char="●"/>
            </a:pPr>
            <a:r>
              <a:rPr lang="en" sz="3200" b="1" dirty="0">
                <a:latin typeface="+mn-lt"/>
                <a:ea typeface="Roboto Condensed"/>
                <a:cs typeface="Roboto Condensed"/>
                <a:sym typeface="Roboto Condensed"/>
              </a:rPr>
              <a:t>Candlestick pattern</a:t>
            </a:r>
            <a:r>
              <a:rPr lang="en" sz="3200" dirty="0">
                <a:latin typeface="+mn-lt"/>
                <a:ea typeface="Roboto Condensed"/>
                <a:cs typeface="Roboto Condensed"/>
                <a:sym typeface="Roboto Condensed"/>
              </a:rPr>
              <a:t> is a </a:t>
            </a:r>
            <a:r>
              <a:rPr lang="en" sz="3200" b="1" dirty="0">
                <a:latin typeface="+mn-lt"/>
                <a:ea typeface="Roboto Condensed"/>
                <a:cs typeface="Roboto Condensed"/>
                <a:sym typeface="Roboto Condensed"/>
              </a:rPr>
              <a:t>movement in prices</a:t>
            </a:r>
            <a:r>
              <a:rPr lang="en" sz="3200" dirty="0">
                <a:latin typeface="+mn-lt"/>
                <a:ea typeface="Roboto Condensed"/>
                <a:cs typeface="Roboto Condensed"/>
                <a:sym typeface="Roboto Condensed"/>
              </a:rPr>
              <a:t> shown graphically on a candlestick chart that some believe can </a:t>
            </a:r>
            <a:r>
              <a:rPr lang="en" sz="3200" b="1" dirty="0">
                <a:latin typeface="+mn-lt"/>
                <a:ea typeface="Roboto Condensed"/>
                <a:cs typeface="Roboto Condensed"/>
                <a:sym typeface="Roboto Condensed"/>
              </a:rPr>
              <a:t>predict a particular market movement</a:t>
            </a:r>
            <a:r>
              <a:rPr lang="en" sz="3200" dirty="0">
                <a:latin typeface="+mn-lt"/>
                <a:ea typeface="Roboto Condensed"/>
                <a:cs typeface="Roboto Condensed"/>
                <a:sym typeface="Roboto Condensed"/>
              </a:rPr>
              <a:t>.</a:t>
            </a:r>
            <a:endParaRPr sz="3200" dirty="0">
              <a:latin typeface="+mn-lt"/>
              <a:ea typeface="Roboto Condensed"/>
              <a:cs typeface="Roboto Condensed"/>
              <a:sym typeface="Roboto Condensed"/>
            </a:endParaRPr>
          </a:p>
          <a:p>
            <a:pPr marL="457200" lvl="0" indent="-431800" algn="just" rtl="0">
              <a:spcBef>
                <a:spcPts val="0"/>
              </a:spcBef>
              <a:spcAft>
                <a:spcPts val="0"/>
              </a:spcAft>
              <a:buSzPts val="3200"/>
              <a:buFont typeface="Roboto Condensed"/>
              <a:buChar char="●"/>
            </a:pPr>
            <a:r>
              <a:rPr lang="en" sz="3200" dirty="0">
                <a:latin typeface="+mn-lt"/>
                <a:ea typeface="Roboto Condensed"/>
                <a:cs typeface="Roboto Condensed"/>
                <a:sym typeface="Roboto Condensed"/>
              </a:rPr>
              <a:t>Currently there are </a:t>
            </a:r>
            <a:r>
              <a:rPr lang="en" sz="3200" b="1" dirty="0">
                <a:latin typeface="+mn-lt"/>
                <a:ea typeface="Roboto Condensed"/>
                <a:cs typeface="Roboto Condensed"/>
                <a:sym typeface="Roboto Condensed"/>
              </a:rPr>
              <a:t>41 recognised patterns</a:t>
            </a:r>
            <a:r>
              <a:rPr lang="en" sz="3200" dirty="0">
                <a:latin typeface="+mn-lt"/>
                <a:ea typeface="Roboto Condensed"/>
                <a:cs typeface="Roboto Condensed"/>
                <a:sym typeface="Roboto Condensed"/>
              </a:rPr>
              <a:t>.</a:t>
            </a:r>
            <a:endParaRPr sz="3200" dirty="0">
              <a:latin typeface="+mn-lt"/>
              <a:ea typeface="Roboto Condensed"/>
              <a:cs typeface="Roboto Condensed"/>
              <a:sym typeface="Roboto Condensed"/>
            </a:endParaRPr>
          </a:p>
        </p:txBody>
      </p:sp>
      <p:pic>
        <p:nvPicPr>
          <p:cNvPr id="521" name="Google Shape;521;p38"/>
          <p:cNvPicPr preferRelativeResize="0"/>
          <p:nvPr/>
        </p:nvPicPr>
        <p:blipFill rotWithShape="1">
          <a:blip r:embed="rId3">
            <a:alphaModFix/>
          </a:blip>
          <a:srcRect l="11630" r="23026"/>
          <a:stretch/>
        </p:blipFill>
        <p:spPr>
          <a:xfrm>
            <a:off x="1628549" y="5435538"/>
            <a:ext cx="4911701" cy="4664574"/>
          </a:xfrm>
          <a:prstGeom prst="rect">
            <a:avLst/>
          </a:prstGeom>
          <a:noFill/>
          <a:ln>
            <a:noFill/>
          </a:ln>
        </p:spPr>
      </p:pic>
      <p:pic>
        <p:nvPicPr>
          <p:cNvPr id="522" name="Google Shape;522;p38"/>
          <p:cNvPicPr preferRelativeResize="0"/>
          <p:nvPr/>
        </p:nvPicPr>
        <p:blipFill rotWithShape="1">
          <a:blip r:embed="rId4">
            <a:alphaModFix/>
          </a:blip>
          <a:srcRect l="10780" r="18483"/>
          <a:stretch/>
        </p:blipFill>
        <p:spPr>
          <a:xfrm>
            <a:off x="8541725" y="5335113"/>
            <a:ext cx="5142149" cy="4865424"/>
          </a:xfrm>
          <a:prstGeom prst="rect">
            <a:avLst/>
          </a:prstGeom>
          <a:noFill/>
          <a:ln>
            <a:noFill/>
          </a:ln>
        </p:spPr>
      </p:pic>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a:t>
            </a:fld>
            <a:endParaRPr lang="en"/>
          </a:p>
        </p:txBody>
      </p:sp>
      <p:grpSp>
        <p:nvGrpSpPr>
          <p:cNvPr id="7" name="Google Shape;636;p44"/>
          <p:cNvGrpSpPr/>
          <p:nvPr/>
        </p:nvGrpSpPr>
        <p:grpSpPr>
          <a:xfrm>
            <a:off x="311165" y="688669"/>
            <a:ext cx="618082" cy="806298"/>
            <a:chOff x="590250" y="244200"/>
            <a:chExt cx="407975" cy="532175"/>
          </a:xfrm>
        </p:grpSpPr>
        <p:sp>
          <p:nvSpPr>
            <p:cNvPr id="8" name="Google Shape;637;p44"/>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 name="Google Shape;638;p44"/>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 name="Google Shape;639;p44"/>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1" name="Google Shape;640;p44"/>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2" name="Google Shape;641;p44"/>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3" name="Google Shape;642;p44"/>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4" name="Google Shape;643;p44"/>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5" name="Google Shape;644;p44"/>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6" name="Google Shape;645;p44"/>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7" name="Google Shape;646;p44"/>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8" name="Google Shape;647;p44"/>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9" name="Google Shape;648;p44"/>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20" name="Google Shape;649;p44"/>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21" name="Google Shape;650;p44"/>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2" name="Title 1"/>
          <p:cNvSpPr>
            <a:spLocks noGrp="1"/>
          </p:cNvSpPr>
          <p:nvPr>
            <p:ph type="title"/>
          </p:nvPr>
        </p:nvSpPr>
        <p:spPr>
          <a:xfrm>
            <a:off x="1628550" y="266624"/>
            <a:ext cx="7357664" cy="1532400"/>
          </a:xfrm>
        </p:spPr>
        <p:txBody>
          <a:bodyPr/>
          <a:lstStyle/>
          <a:p>
            <a:r>
              <a:rPr lang="en-US" dirty="0" smtClean="0">
                <a:latin typeface="+mj-lt"/>
                <a:ea typeface="Roboto Condensed" pitchFamily="2" charset="0"/>
              </a:rPr>
              <a:t>Candlestick Patterns</a:t>
            </a:r>
            <a:endParaRPr lang="en-US" dirty="0">
              <a:latin typeface="+mj-lt"/>
              <a:ea typeface="Roboto Condensed" pitchFamily="2" charset="0"/>
            </a:endParaRPr>
          </a:p>
        </p:txBody>
      </p:sp>
      <p:grpSp>
        <p:nvGrpSpPr>
          <p:cNvPr id="7" name="Group 6"/>
          <p:cNvGrpSpPr/>
          <p:nvPr/>
        </p:nvGrpSpPr>
        <p:grpSpPr>
          <a:xfrm>
            <a:off x="1502277" y="2251011"/>
            <a:ext cx="2175600" cy="3316500"/>
            <a:chOff x="2937290" y="2324077"/>
            <a:chExt cx="2175600" cy="3316500"/>
          </a:xfrm>
        </p:grpSpPr>
        <p:sp>
          <p:nvSpPr>
            <p:cNvPr id="531" name="Google Shape;531;p39"/>
            <p:cNvSpPr/>
            <p:nvPr/>
          </p:nvSpPr>
          <p:spPr>
            <a:xfrm>
              <a:off x="2937290" y="2324077"/>
              <a:ext cx="2175600" cy="3316500"/>
            </a:xfrm>
            <a:prstGeom prst="roundRect">
              <a:avLst>
                <a:gd name="adj" fmla="val 16667"/>
              </a:avLst>
            </a:prstGeom>
            <a:ln>
              <a:prstDash val="dash"/>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34" name="Google Shape;534;p39"/>
            <p:cNvCxnSpPr/>
            <p:nvPr/>
          </p:nvCxnSpPr>
          <p:spPr>
            <a:xfrm>
              <a:off x="4305140" y="2492727"/>
              <a:ext cx="0" cy="2342100"/>
            </a:xfrm>
            <a:prstGeom prst="straightConnector1">
              <a:avLst/>
            </a:prstGeom>
            <a:noFill/>
            <a:ln w="9525" cap="flat" cmpd="sng">
              <a:solidFill>
                <a:schemeClr val="dk1"/>
              </a:solidFill>
              <a:prstDash val="solid"/>
              <a:round/>
              <a:headEnd type="none" w="med" len="med"/>
              <a:tailEnd type="none" w="med" len="med"/>
            </a:ln>
          </p:spPr>
        </p:cxnSp>
        <p:sp>
          <p:nvSpPr>
            <p:cNvPr id="535" name="Google Shape;535;p39"/>
            <p:cNvSpPr/>
            <p:nvPr/>
          </p:nvSpPr>
          <p:spPr>
            <a:xfrm>
              <a:off x="4021939" y="2934602"/>
              <a:ext cx="566400" cy="1390200"/>
            </a:xfrm>
            <a:prstGeom prst="rect">
              <a:avLst/>
            </a:prstGeom>
            <a:solidFill>
              <a:srgbClr val="FF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36" name="Google Shape;536;p39"/>
            <p:cNvCxnSpPr/>
            <p:nvPr/>
          </p:nvCxnSpPr>
          <p:spPr>
            <a:xfrm>
              <a:off x="3576840" y="3069752"/>
              <a:ext cx="0" cy="1119900"/>
            </a:xfrm>
            <a:prstGeom prst="straightConnector1">
              <a:avLst/>
            </a:prstGeom>
            <a:noFill/>
            <a:ln w="9525" cap="flat" cmpd="sng">
              <a:solidFill>
                <a:schemeClr val="dk1"/>
              </a:solidFill>
              <a:prstDash val="solid"/>
              <a:round/>
              <a:headEnd type="none" w="med" len="med"/>
              <a:tailEnd type="none" w="med" len="med"/>
            </a:ln>
          </p:spPr>
        </p:cxnSp>
        <p:sp>
          <p:nvSpPr>
            <p:cNvPr id="537" name="Google Shape;537;p39"/>
            <p:cNvSpPr/>
            <p:nvPr/>
          </p:nvSpPr>
          <p:spPr>
            <a:xfrm>
              <a:off x="3293640" y="3281080"/>
              <a:ext cx="566400" cy="664800"/>
            </a:xfrm>
            <a:prstGeom prst="rect">
              <a:avLst/>
            </a:prstGeom>
            <a:solidFill>
              <a:srgbClr val="00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2" name="Google Shape;542;p39"/>
            <p:cNvSpPr txBox="1"/>
            <p:nvPr/>
          </p:nvSpPr>
          <p:spPr>
            <a:xfrm>
              <a:off x="3127554" y="4986245"/>
              <a:ext cx="1911300" cy="5565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dirty="0">
                  <a:latin typeface="+mn-lt"/>
                  <a:ea typeface="Roboto Condensed"/>
                  <a:cs typeface="Roboto Condensed"/>
                  <a:sym typeface="Roboto Condensed"/>
                </a:rPr>
                <a:t>Bullish Engulfing</a:t>
              </a:r>
              <a:endParaRPr sz="1800" dirty="0">
                <a:latin typeface="+mn-lt"/>
                <a:ea typeface="Roboto Condensed"/>
                <a:cs typeface="Roboto Condensed"/>
                <a:sym typeface="Roboto Condensed"/>
              </a:endParaRPr>
            </a:p>
          </p:txBody>
        </p:sp>
      </p:grpSp>
      <p:grpSp>
        <p:nvGrpSpPr>
          <p:cNvPr id="8" name="Group 7"/>
          <p:cNvGrpSpPr/>
          <p:nvPr/>
        </p:nvGrpSpPr>
        <p:grpSpPr>
          <a:xfrm>
            <a:off x="1502277" y="6087446"/>
            <a:ext cx="2175600" cy="3316500"/>
            <a:chOff x="5505290" y="2324077"/>
            <a:chExt cx="2175600" cy="3316500"/>
          </a:xfrm>
        </p:grpSpPr>
        <p:sp>
          <p:nvSpPr>
            <p:cNvPr id="530" name="Google Shape;530;p39"/>
            <p:cNvSpPr/>
            <p:nvPr/>
          </p:nvSpPr>
          <p:spPr>
            <a:xfrm>
              <a:off x="5505290" y="2324077"/>
              <a:ext cx="2175600" cy="3316500"/>
            </a:xfrm>
            <a:prstGeom prst="roundRect">
              <a:avLst>
                <a:gd name="adj" fmla="val 16667"/>
              </a:avLst>
            </a:prstGeom>
            <a:ln>
              <a:prstDash val="dash"/>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38" name="Google Shape;538;p39"/>
            <p:cNvCxnSpPr/>
            <p:nvPr/>
          </p:nvCxnSpPr>
          <p:spPr>
            <a:xfrm>
              <a:off x="6793840" y="2492727"/>
              <a:ext cx="0" cy="2342100"/>
            </a:xfrm>
            <a:prstGeom prst="straightConnector1">
              <a:avLst/>
            </a:prstGeom>
            <a:noFill/>
            <a:ln w="9525" cap="flat" cmpd="sng">
              <a:solidFill>
                <a:schemeClr val="dk1"/>
              </a:solidFill>
              <a:prstDash val="solid"/>
              <a:round/>
              <a:headEnd type="none" w="med" len="med"/>
              <a:tailEnd type="none" w="med" len="med"/>
            </a:ln>
          </p:spPr>
        </p:cxnSp>
        <p:sp>
          <p:nvSpPr>
            <p:cNvPr id="539" name="Google Shape;539;p39"/>
            <p:cNvSpPr/>
            <p:nvPr/>
          </p:nvSpPr>
          <p:spPr>
            <a:xfrm>
              <a:off x="6510639" y="2934602"/>
              <a:ext cx="566400" cy="1390200"/>
            </a:xfrm>
            <a:prstGeom prst="rect">
              <a:avLst/>
            </a:prstGeom>
            <a:solidFill>
              <a:srgbClr val="00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40" name="Google Shape;540;p39"/>
            <p:cNvCxnSpPr/>
            <p:nvPr/>
          </p:nvCxnSpPr>
          <p:spPr>
            <a:xfrm>
              <a:off x="6065540" y="3069752"/>
              <a:ext cx="0" cy="1119900"/>
            </a:xfrm>
            <a:prstGeom prst="straightConnector1">
              <a:avLst/>
            </a:prstGeom>
            <a:noFill/>
            <a:ln w="9525" cap="flat" cmpd="sng">
              <a:solidFill>
                <a:schemeClr val="dk1"/>
              </a:solidFill>
              <a:prstDash val="solid"/>
              <a:round/>
              <a:headEnd type="none" w="med" len="med"/>
              <a:tailEnd type="none" w="med" len="med"/>
            </a:ln>
          </p:spPr>
        </p:cxnSp>
        <p:sp>
          <p:nvSpPr>
            <p:cNvPr id="541" name="Google Shape;541;p39"/>
            <p:cNvSpPr/>
            <p:nvPr/>
          </p:nvSpPr>
          <p:spPr>
            <a:xfrm>
              <a:off x="5782340" y="3281080"/>
              <a:ext cx="566400" cy="664800"/>
            </a:xfrm>
            <a:prstGeom prst="rect">
              <a:avLst/>
            </a:prstGeom>
            <a:solidFill>
              <a:srgbClr val="FF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3" name="Google Shape;543;p39"/>
            <p:cNvSpPr txBox="1"/>
            <p:nvPr/>
          </p:nvSpPr>
          <p:spPr>
            <a:xfrm>
              <a:off x="5637440" y="4984852"/>
              <a:ext cx="1911300" cy="5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mn-lt"/>
                  <a:ea typeface="Roboto Condensed"/>
                  <a:cs typeface="Roboto Condensed"/>
                  <a:sym typeface="Roboto Condensed"/>
                </a:rPr>
                <a:t>Bearish Engulfing</a:t>
              </a:r>
              <a:endParaRPr sz="1800" dirty="0">
                <a:latin typeface="+mn-lt"/>
                <a:ea typeface="Roboto Condensed"/>
                <a:cs typeface="Roboto Condensed"/>
                <a:sym typeface="Roboto Condensed"/>
              </a:endParaRPr>
            </a:p>
          </p:txBody>
        </p:sp>
      </p:grpSp>
      <p:grpSp>
        <p:nvGrpSpPr>
          <p:cNvPr id="10" name="Group 9"/>
          <p:cNvGrpSpPr/>
          <p:nvPr/>
        </p:nvGrpSpPr>
        <p:grpSpPr>
          <a:xfrm>
            <a:off x="7590700" y="2214564"/>
            <a:ext cx="2175600" cy="3316500"/>
            <a:chOff x="8046790" y="2324077"/>
            <a:chExt cx="2175600" cy="3316500"/>
          </a:xfrm>
        </p:grpSpPr>
        <p:sp>
          <p:nvSpPr>
            <p:cNvPr id="528" name="Google Shape;528;p39"/>
            <p:cNvSpPr/>
            <p:nvPr/>
          </p:nvSpPr>
          <p:spPr>
            <a:xfrm>
              <a:off x="8046790" y="2324077"/>
              <a:ext cx="2175600" cy="3316500"/>
            </a:xfrm>
            <a:prstGeom prst="roundRect">
              <a:avLst>
                <a:gd name="adj" fmla="val 16667"/>
              </a:avLst>
            </a:prstGeom>
            <a:ln>
              <a:prstDash val="dash"/>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29" name="Google Shape;529;p39"/>
            <p:cNvCxnSpPr/>
            <p:nvPr/>
          </p:nvCxnSpPr>
          <p:spPr>
            <a:xfrm>
              <a:off x="8733790" y="3104227"/>
              <a:ext cx="0" cy="1756200"/>
            </a:xfrm>
            <a:prstGeom prst="straightConnector1">
              <a:avLst/>
            </a:prstGeom>
            <a:noFill/>
            <a:ln w="9525" cap="flat" cmpd="sng">
              <a:solidFill>
                <a:schemeClr val="dk1"/>
              </a:solidFill>
              <a:prstDash val="solid"/>
              <a:round/>
              <a:headEnd type="none" w="med" len="med"/>
              <a:tailEnd type="none" w="med" len="med"/>
            </a:ln>
          </p:spPr>
        </p:cxnSp>
        <p:cxnSp>
          <p:nvCxnSpPr>
            <p:cNvPr id="545" name="Google Shape;545;p39"/>
            <p:cNvCxnSpPr/>
            <p:nvPr/>
          </p:nvCxnSpPr>
          <p:spPr>
            <a:xfrm>
              <a:off x="9414640" y="3078702"/>
              <a:ext cx="0" cy="1756200"/>
            </a:xfrm>
            <a:prstGeom prst="straightConnector1">
              <a:avLst/>
            </a:prstGeom>
            <a:noFill/>
            <a:ln w="9525" cap="flat" cmpd="sng">
              <a:solidFill>
                <a:schemeClr val="dk1"/>
              </a:solidFill>
              <a:prstDash val="solid"/>
              <a:round/>
              <a:headEnd type="none" w="med" len="med"/>
              <a:tailEnd type="none" w="med" len="med"/>
            </a:ln>
          </p:spPr>
        </p:cxnSp>
        <p:sp>
          <p:nvSpPr>
            <p:cNvPr id="546" name="Google Shape;546;p39"/>
            <p:cNvSpPr/>
            <p:nvPr/>
          </p:nvSpPr>
          <p:spPr>
            <a:xfrm>
              <a:off x="9131440" y="4480377"/>
              <a:ext cx="566400" cy="354300"/>
            </a:xfrm>
            <a:prstGeom prst="rect">
              <a:avLst/>
            </a:prstGeom>
            <a:solidFill>
              <a:srgbClr val="FF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7" name="Google Shape;547;p39"/>
            <p:cNvSpPr/>
            <p:nvPr/>
          </p:nvSpPr>
          <p:spPr>
            <a:xfrm>
              <a:off x="8450590" y="4500154"/>
              <a:ext cx="566400" cy="354300"/>
            </a:xfrm>
            <a:prstGeom prst="rect">
              <a:avLst/>
            </a:prstGeom>
            <a:solidFill>
              <a:srgbClr val="00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2" name="Google Shape;552;p39"/>
            <p:cNvSpPr txBox="1"/>
            <p:nvPr/>
          </p:nvSpPr>
          <p:spPr>
            <a:xfrm>
              <a:off x="8290390" y="4984852"/>
              <a:ext cx="1911300" cy="5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mn-lt"/>
                  <a:ea typeface="Roboto Condensed"/>
                  <a:cs typeface="Roboto Condensed"/>
                  <a:sym typeface="Roboto Condensed"/>
                </a:rPr>
                <a:t>Shooting Star</a:t>
              </a:r>
              <a:endParaRPr sz="1800" dirty="0">
                <a:latin typeface="+mn-lt"/>
                <a:ea typeface="Roboto Condensed"/>
                <a:cs typeface="Roboto Condensed"/>
                <a:sym typeface="Roboto Condensed"/>
              </a:endParaRPr>
            </a:p>
          </p:txBody>
        </p:sp>
      </p:grpSp>
      <p:grpSp>
        <p:nvGrpSpPr>
          <p:cNvPr id="11" name="Group 10"/>
          <p:cNvGrpSpPr/>
          <p:nvPr/>
        </p:nvGrpSpPr>
        <p:grpSpPr>
          <a:xfrm>
            <a:off x="7579642" y="6087446"/>
            <a:ext cx="2175600" cy="3316500"/>
            <a:chOff x="10588290" y="2324077"/>
            <a:chExt cx="2175600" cy="3316500"/>
          </a:xfrm>
        </p:grpSpPr>
        <p:sp>
          <p:nvSpPr>
            <p:cNvPr id="544" name="Google Shape;544;p39"/>
            <p:cNvSpPr/>
            <p:nvPr/>
          </p:nvSpPr>
          <p:spPr>
            <a:xfrm>
              <a:off x="10588290" y="2324077"/>
              <a:ext cx="2175600" cy="3316500"/>
            </a:xfrm>
            <a:prstGeom prst="roundRect">
              <a:avLst>
                <a:gd name="adj" fmla="val 16667"/>
              </a:avLst>
            </a:prstGeom>
            <a:ln>
              <a:prstDash val="dash"/>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48" name="Google Shape;548;p39"/>
            <p:cNvCxnSpPr/>
            <p:nvPr/>
          </p:nvCxnSpPr>
          <p:spPr>
            <a:xfrm flipH="1">
              <a:off x="12037040" y="2741977"/>
              <a:ext cx="6300" cy="2016600"/>
            </a:xfrm>
            <a:prstGeom prst="straightConnector1">
              <a:avLst/>
            </a:prstGeom>
            <a:noFill/>
            <a:ln w="9525" cap="flat" cmpd="sng">
              <a:solidFill>
                <a:schemeClr val="dk1"/>
              </a:solidFill>
              <a:prstDash val="solid"/>
              <a:round/>
              <a:headEnd type="none" w="med" len="med"/>
              <a:tailEnd type="none" w="med" len="med"/>
            </a:ln>
          </p:spPr>
        </p:cxnSp>
        <p:sp>
          <p:nvSpPr>
            <p:cNvPr id="549" name="Google Shape;549;p39"/>
            <p:cNvSpPr/>
            <p:nvPr/>
          </p:nvSpPr>
          <p:spPr>
            <a:xfrm>
              <a:off x="11760140" y="2616277"/>
              <a:ext cx="566400" cy="354300"/>
            </a:xfrm>
            <a:prstGeom prst="rect">
              <a:avLst/>
            </a:prstGeom>
            <a:solidFill>
              <a:srgbClr val="00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50" name="Google Shape;550;p39"/>
            <p:cNvCxnSpPr/>
            <p:nvPr/>
          </p:nvCxnSpPr>
          <p:spPr>
            <a:xfrm>
              <a:off x="11308840" y="2894378"/>
              <a:ext cx="0" cy="1842600"/>
            </a:xfrm>
            <a:prstGeom prst="straightConnector1">
              <a:avLst/>
            </a:prstGeom>
            <a:noFill/>
            <a:ln w="9525" cap="flat" cmpd="sng">
              <a:solidFill>
                <a:schemeClr val="dk1"/>
              </a:solidFill>
              <a:prstDash val="solid"/>
              <a:round/>
              <a:headEnd type="none" w="med" len="med"/>
              <a:tailEnd type="none" w="med" len="med"/>
            </a:ln>
          </p:spPr>
        </p:cxnSp>
        <p:sp>
          <p:nvSpPr>
            <p:cNvPr id="551" name="Google Shape;551;p39"/>
            <p:cNvSpPr/>
            <p:nvPr/>
          </p:nvSpPr>
          <p:spPr>
            <a:xfrm>
              <a:off x="11025640" y="2616278"/>
              <a:ext cx="566400" cy="354300"/>
            </a:xfrm>
            <a:prstGeom prst="rect">
              <a:avLst/>
            </a:prstGeom>
            <a:solidFill>
              <a:srgbClr val="FF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3" name="Google Shape;553;p39"/>
            <p:cNvSpPr txBox="1"/>
            <p:nvPr/>
          </p:nvSpPr>
          <p:spPr>
            <a:xfrm>
              <a:off x="10720440" y="4984852"/>
              <a:ext cx="1911300" cy="5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mn-lt"/>
                  <a:ea typeface="Roboto Condensed"/>
                  <a:cs typeface="Roboto Condensed"/>
                  <a:sym typeface="Roboto Condensed"/>
                </a:rPr>
                <a:t>Hammer</a:t>
              </a:r>
              <a:endParaRPr sz="1800" dirty="0">
                <a:latin typeface="+mn-lt"/>
                <a:ea typeface="Roboto Condensed"/>
                <a:cs typeface="Roboto Condensed"/>
                <a:sym typeface="Roboto Condensed"/>
              </a:endParaRPr>
            </a:p>
          </p:txBody>
        </p:sp>
      </p:grpSp>
      <p:grpSp>
        <p:nvGrpSpPr>
          <p:cNvPr id="6" name="Group 5"/>
          <p:cNvGrpSpPr/>
          <p:nvPr/>
        </p:nvGrpSpPr>
        <p:grpSpPr>
          <a:xfrm>
            <a:off x="4319672" y="2246107"/>
            <a:ext cx="2625000" cy="3316500"/>
            <a:chOff x="2343086" y="6363652"/>
            <a:chExt cx="2625000" cy="3316500"/>
          </a:xfrm>
        </p:grpSpPr>
        <p:sp>
          <p:nvSpPr>
            <p:cNvPr id="554" name="Google Shape;554;p39"/>
            <p:cNvSpPr/>
            <p:nvPr/>
          </p:nvSpPr>
          <p:spPr>
            <a:xfrm>
              <a:off x="2343086" y="6363652"/>
              <a:ext cx="2625000" cy="3316500"/>
            </a:xfrm>
            <a:prstGeom prst="roundRect">
              <a:avLst>
                <a:gd name="adj" fmla="val 16667"/>
              </a:avLst>
            </a:prstGeom>
            <a:ln>
              <a:prstDash val="dash"/>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55" name="Google Shape;555;p39"/>
            <p:cNvCxnSpPr/>
            <p:nvPr/>
          </p:nvCxnSpPr>
          <p:spPr>
            <a:xfrm>
              <a:off x="3002836" y="6977477"/>
              <a:ext cx="27000" cy="1922400"/>
            </a:xfrm>
            <a:prstGeom prst="straightConnector1">
              <a:avLst/>
            </a:prstGeom>
            <a:noFill/>
            <a:ln w="9525" cap="flat" cmpd="sng">
              <a:solidFill>
                <a:schemeClr val="dk1"/>
              </a:solidFill>
              <a:prstDash val="solid"/>
              <a:round/>
              <a:headEnd type="none" w="med" len="med"/>
              <a:tailEnd type="none" w="med" len="med"/>
            </a:ln>
          </p:spPr>
        </p:cxnSp>
        <p:cxnSp>
          <p:nvCxnSpPr>
            <p:cNvPr id="557" name="Google Shape;557;p39"/>
            <p:cNvCxnSpPr/>
            <p:nvPr/>
          </p:nvCxnSpPr>
          <p:spPr>
            <a:xfrm flipH="1">
              <a:off x="3691736" y="6655877"/>
              <a:ext cx="19200" cy="654300"/>
            </a:xfrm>
            <a:prstGeom prst="straightConnector1">
              <a:avLst/>
            </a:prstGeom>
            <a:noFill/>
            <a:ln w="9525" cap="flat" cmpd="sng">
              <a:solidFill>
                <a:schemeClr val="dk1"/>
              </a:solidFill>
              <a:prstDash val="solid"/>
              <a:round/>
              <a:headEnd type="none" w="med" len="med"/>
              <a:tailEnd type="none" w="med" len="med"/>
            </a:ln>
          </p:spPr>
        </p:cxnSp>
        <p:sp>
          <p:nvSpPr>
            <p:cNvPr id="558" name="Google Shape;558;p39"/>
            <p:cNvSpPr/>
            <p:nvPr/>
          </p:nvSpPr>
          <p:spPr>
            <a:xfrm>
              <a:off x="3427736" y="6807077"/>
              <a:ext cx="566400" cy="354300"/>
            </a:xfrm>
            <a:prstGeom prst="rect">
              <a:avLst/>
            </a:prstGeom>
            <a:solidFill>
              <a:srgbClr val="FF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9" name="Google Shape;559;p39"/>
            <p:cNvSpPr/>
            <p:nvPr/>
          </p:nvSpPr>
          <p:spPr>
            <a:xfrm>
              <a:off x="2732036" y="7352322"/>
              <a:ext cx="566400" cy="1390200"/>
            </a:xfrm>
            <a:prstGeom prst="rect">
              <a:avLst/>
            </a:prstGeom>
            <a:solidFill>
              <a:srgbClr val="00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0" name="Google Shape;560;p39"/>
            <p:cNvSpPr txBox="1"/>
            <p:nvPr/>
          </p:nvSpPr>
          <p:spPr>
            <a:xfrm>
              <a:off x="2822724" y="9024427"/>
              <a:ext cx="1911300" cy="5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mn-lt"/>
                  <a:ea typeface="Roboto Condensed"/>
                  <a:cs typeface="Roboto Condensed"/>
                  <a:sym typeface="Roboto Condensed"/>
                </a:rPr>
                <a:t>Evening Star</a:t>
              </a:r>
              <a:endParaRPr sz="1800" dirty="0">
                <a:latin typeface="+mn-lt"/>
                <a:ea typeface="Roboto Condensed"/>
                <a:cs typeface="Roboto Condensed"/>
                <a:sym typeface="Roboto Condensed"/>
              </a:endParaRPr>
            </a:p>
          </p:txBody>
        </p:sp>
        <p:cxnSp>
          <p:nvCxnSpPr>
            <p:cNvPr id="562" name="Google Shape;562;p39"/>
            <p:cNvCxnSpPr/>
            <p:nvPr/>
          </p:nvCxnSpPr>
          <p:spPr>
            <a:xfrm>
              <a:off x="4440886" y="7143802"/>
              <a:ext cx="0" cy="1756200"/>
            </a:xfrm>
            <a:prstGeom prst="straightConnector1">
              <a:avLst/>
            </a:prstGeom>
            <a:noFill/>
            <a:ln w="9525" cap="flat" cmpd="sng">
              <a:solidFill>
                <a:schemeClr val="dk1"/>
              </a:solidFill>
              <a:prstDash val="solid"/>
              <a:round/>
              <a:headEnd type="none" w="med" len="med"/>
              <a:tailEnd type="none" w="med" len="med"/>
            </a:ln>
          </p:spPr>
        </p:cxnSp>
        <p:sp>
          <p:nvSpPr>
            <p:cNvPr id="563" name="Google Shape;563;p39"/>
            <p:cNvSpPr/>
            <p:nvPr/>
          </p:nvSpPr>
          <p:spPr>
            <a:xfrm>
              <a:off x="4164486" y="7310177"/>
              <a:ext cx="566400" cy="1079700"/>
            </a:xfrm>
            <a:prstGeom prst="rect">
              <a:avLst/>
            </a:prstGeom>
            <a:solidFill>
              <a:srgbClr val="FF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 name="Group 8"/>
          <p:cNvGrpSpPr/>
          <p:nvPr/>
        </p:nvGrpSpPr>
        <p:grpSpPr>
          <a:xfrm>
            <a:off x="4398427" y="6097932"/>
            <a:ext cx="2625000" cy="3316500"/>
            <a:chOff x="5403361" y="6363652"/>
            <a:chExt cx="2625000" cy="3316500"/>
          </a:xfrm>
        </p:grpSpPr>
        <p:sp>
          <p:nvSpPr>
            <p:cNvPr id="556" name="Google Shape;556;p39"/>
            <p:cNvSpPr/>
            <p:nvPr/>
          </p:nvSpPr>
          <p:spPr>
            <a:xfrm>
              <a:off x="5403361" y="6363652"/>
              <a:ext cx="2625000" cy="3316500"/>
            </a:xfrm>
            <a:prstGeom prst="roundRect">
              <a:avLst>
                <a:gd name="adj" fmla="val 16667"/>
              </a:avLst>
            </a:prstGeom>
            <a:ln>
              <a:prstDash val="dash"/>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1" name="Google Shape;561;p39"/>
            <p:cNvSpPr txBox="1"/>
            <p:nvPr/>
          </p:nvSpPr>
          <p:spPr>
            <a:xfrm>
              <a:off x="5812090" y="9024427"/>
              <a:ext cx="1911300" cy="5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mn-lt"/>
                  <a:ea typeface="Roboto Condensed"/>
                  <a:cs typeface="Roboto Condensed"/>
                  <a:sym typeface="Roboto Condensed"/>
                </a:rPr>
                <a:t>Morning Star</a:t>
              </a:r>
              <a:endParaRPr sz="1800" dirty="0">
                <a:latin typeface="+mn-lt"/>
                <a:ea typeface="Roboto Condensed"/>
                <a:cs typeface="Roboto Condensed"/>
                <a:sym typeface="Roboto Condensed"/>
              </a:endParaRPr>
            </a:p>
          </p:txBody>
        </p:sp>
        <p:cxnSp>
          <p:nvCxnSpPr>
            <p:cNvPr id="564" name="Google Shape;564;p39"/>
            <p:cNvCxnSpPr/>
            <p:nvPr/>
          </p:nvCxnSpPr>
          <p:spPr>
            <a:xfrm>
              <a:off x="5948015" y="6854102"/>
              <a:ext cx="27000" cy="1922400"/>
            </a:xfrm>
            <a:prstGeom prst="straightConnector1">
              <a:avLst/>
            </a:prstGeom>
            <a:noFill/>
            <a:ln w="9525" cap="flat" cmpd="sng">
              <a:solidFill>
                <a:schemeClr val="dk1"/>
              </a:solidFill>
              <a:prstDash val="solid"/>
              <a:round/>
              <a:headEnd type="none" w="med" len="med"/>
              <a:tailEnd type="none" w="med" len="med"/>
            </a:ln>
          </p:spPr>
        </p:cxnSp>
        <p:cxnSp>
          <p:nvCxnSpPr>
            <p:cNvPr id="565" name="Google Shape;565;p39"/>
            <p:cNvCxnSpPr/>
            <p:nvPr/>
          </p:nvCxnSpPr>
          <p:spPr>
            <a:xfrm flipH="1">
              <a:off x="6636915" y="8122202"/>
              <a:ext cx="19200" cy="654300"/>
            </a:xfrm>
            <a:prstGeom prst="straightConnector1">
              <a:avLst/>
            </a:prstGeom>
            <a:noFill/>
            <a:ln w="9525" cap="flat" cmpd="sng">
              <a:solidFill>
                <a:schemeClr val="dk1"/>
              </a:solidFill>
              <a:prstDash val="solid"/>
              <a:round/>
              <a:headEnd type="none" w="med" len="med"/>
              <a:tailEnd type="none" w="med" len="med"/>
            </a:ln>
          </p:spPr>
        </p:cxnSp>
        <p:sp>
          <p:nvSpPr>
            <p:cNvPr id="566" name="Google Shape;566;p39"/>
            <p:cNvSpPr/>
            <p:nvPr/>
          </p:nvSpPr>
          <p:spPr>
            <a:xfrm>
              <a:off x="6372915" y="8273402"/>
              <a:ext cx="566400" cy="354300"/>
            </a:xfrm>
            <a:prstGeom prst="rect">
              <a:avLst/>
            </a:prstGeom>
            <a:solidFill>
              <a:srgbClr val="00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7" name="Google Shape;567;p39"/>
            <p:cNvSpPr/>
            <p:nvPr/>
          </p:nvSpPr>
          <p:spPr>
            <a:xfrm>
              <a:off x="5677215" y="7031572"/>
              <a:ext cx="566400" cy="1390200"/>
            </a:xfrm>
            <a:prstGeom prst="rect">
              <a:avLst/>
            </a:prstGeom>
            <a:solidFill>
              <a:srgbClr val="FF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68" name="Google Shape;568;p39"/>
            <p:cNvCxnSpPr/>
            <p:nvPr/>
          </p:nvCxnSpPr>
          <p:spPr>
            <a:xfrm>
              <a:off x="7386065" y="7020427"/>
              <a:ext cx="0" cy="1756200"/>
            </a:xfrm>
            <a:prstGeom prst="straightConnector1">
              <a:avLst/>
            </a:prstGeom>
            <a:noFill/>
            <a:ln w="9525" cap="flat" cmpd="sng">
              <a:solidFill>
                <a:schemeClr val="dk1"/>
              </a:solidFill>
              <a:prstDash val="solid"/>
              <a:round/>
              <a:headEnd type="none" w="med" len="med"/>
              <a:tailEnd type="none" w="med" len="med"/>
            </a:ln>
          </p:spPr>
        </p:cxnSp>
        <p:sp>
          <p:nvSpPr>
            <p:cNvPr id="569" name="Google Shape;569;p39"/>
            <p:cNvSpPr/>
            <p:nvPr/>
          </p:nvSpPr>
          <p:spPr>
            <a:xfrm>
              <a:off x="7125615" y="7548002"/>
              <a:ext cx="566400" cy="1079700"/>
            </a:xfrm>
            <a:prstGeom prst="rect">
              <a:avLst/>
            </a:prstGeom>
            <a:solidFill>
              <a:srgbClr val="00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2" name="Group 11"/>
          <p:cNvGrpSpPr/>
          <p:nvPr/>
        </p:nvGrpSpPr>
        <p:grpSpPr>
          <a:xfrm>
            <a:off x="10397765" y="6097932"/>
            <a:ext cx="2175600" cy="3316500"/>
            <a:chOff x="11111916" y="6363652"/>
            <a:chExt cx="2175600" cy="3316500"/>
          </a:xfrm>
        </p:grpSpPr>
        <p:sp>
          <p:nvSpPr>
            <p:cNvPr id="570" name="Google Shape;570;p39"/>
            <p:cNvSpPr/>
            <p:nvPr/>
          </p:nvSpPr>
          <p:spPr>
            <a:xfrm>
              <a:off x="11111916" y="6363652"/>
              <a:ext cx="2175600" cy="3316500"/>
            </a:xfrm>
            <a:prstGeom prst="roundRect">
              <a:avLst>
                <a:gd name="adj" fmla="val 16667"/>
              </a:avLst>
            </a:prstGeom>
            <a:ln>
              <a:prstDash val="dash"/>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71" name="Google Shape;571;p39"/>
            <p:cNvCxnSpPr/>
            <p:nvPr/>
          </p:nvCxnSpPr>
          <p:spPr>
            <a:xfrm>
              <a:off x="11798916" y="7143802"/>
              <a:ext cx="0" cy="1756200"/>
            </a:xfrm>
            <a:prstGeom prst="straightConnector1">
              <a:avLst/>
            </a:prstGeom>
            <a:noFill/>
            <a:ln w="9525" cap="flat" cmpd="sng">
              <a:solidFill>
                <a:schemeClr val="dk1"/>
              </a:solidFill>
              <a:prstDash val="solid"/>
              <a:round/>
              <a:headEnd type="none" w="med" len="med"/>
              <a:tailEnd type="none" w="med" len="med"/>
            </a:ln>
          </p:spPr>
        </p:cxnSp>
        <p:cxnSp>
          <p:nvCxnSpPr>
            <p:cNvPr id="573" name="Google Shape;573;p39"/>
            <p:cNvCxnSpPr/>
            <p:nvPr/>
          </p:nvCxnSpPr>
          <p:spPr>
            <a:xfrm>
              <a:off x="12479766" y="7118277"/>
              <a:ext cx="0" cy="1756200"/>
            </a:xfrm>
            <a:prstGeom prst="straightConnector1">
              <a:avLst/>
            </a:prstGeom>
            <a:noFill/>
            <a:ln w="9525" cap="flat" cmpd="sng">
              <a:solidFill>
                <a:schemeClr val="dk1"/>
              </a:solidFill>
              <a:prstDash val="solid"/>
              <a:round/>
              <a:headEnd type="none" w="med" len="med"/>
              <a:tailEnd type="none" w="med" len="med"/>
            </a:ln>
          </p:spPr>
        </p:cxnSp>
        <p:sp>
          <p:nvSpPr>
            <p:cNvPr id="574" name="Google Shape;574;p39"/>
            <p:cNvSpPr/>
            <p:nvPr/>
          </p:nvSpPr>
          <p:spPr>
            <a:xfrm>
              <a:off x="12196566" y="7590072"/>
              <a:ext cx="566400" cy="1284300"/>
            </a:xfrm>
            <a:prstGeom prst="rect">
              <a:avLst/>
            </a:prstGeom>
            <a:solidFill>
              <a:srgbClr val="00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5" name="Google Shape;575;p39"/>
            <p:cNvSpPr/>
            <p:nvPr/>
          </p:nvSpPr>
          <p:spPr>
            <a:xfrm>
              <a:off x="11515716" y="7298851"/>
              <a:ext cx="566400" cy="1595100"/>
            </a:xfrm>
            <a:prstGeom prst="rect">
              <a:avLst/>
            </a:prstGeom>
            <a:solidFill>
              <a:srgbClr val="FF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0" name="Google Shape;580;p39"/>
            <p:cNvSpPr txBox="1"/>
            <p:nvPr/>
          </p:nvSpPr>
          <p:spPr>
            <a:xfrm>
              <a:off x="11355516" y="9024427"/>
              <a:ext cx="1911300" cy="5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mn-lt"/>
                  <a:ea typeface="Roboto Condensed"/>
                  <a:cs typeface="Roboto Condensed"/>
                  <a:sym typeface="Roboto Condensed"/>
                </a:rPr>
                <a:t>Bullish tweezer</a:t>
              </a:r>
              <a:endParaRPr sz="1800" dirty="0">
                <a:latin typeface="+mn-lt"/>
                <a:ea typeface="Roboto Condensed"/>
                <a:cs typeface="Roboto Condensed"/>
                <a:sym typeface="Roboto Condensed"/>
              </a:endParaRPr>
            </a:p>
          </p:txBody>
        </p:sp>
      </p:grpSp>
      <p:grpSp>
        <p:nvGrpSpPr>
          <p:cNvPr id="13" name="Group 12"/>
          <p:cNvGrpSpPr/>
          <p:nvPr/>
        </p:nvGrpSpPr>
        <p:grpSpPr>
          <a:xfrm>
            <a:off x="10341761" y="2157886"/>
            <a:ext cx="2175600" cy="3316500"/>
            <a:chOff x="8528516" y="6363652"/>
            <a:chExt cx="2175600" cy="3316500"/>
          </a:xfrm>
        </p:grpSpPr>
        <p:sp>
          <p:nvSpPr>
            <p:cNvPr id="572" name="Google Shape;572;p39"/>
            <p:cNvSpPr/>
            <p:nvPr/>
          </p:nvSpPr>
          <p:spPr>
            <a:xfrm>
              <a:off x="8528516" y="6363652"/>
              <a:ext cx="2175600" cy="3316500"/>
            </a:xfrm>
            <a:prstGeom prst="roundRect">
              <a:avLst>
                <a:gd name="adj" fmla="val 16667"/>
              </a:avLst>
            </a:prstGeom>
            <a:ln>
              <a:prstDash val="dash"/>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76" name="Google Shape;576;p39"/>
            <p:cNvCxnSpPr/>
            <p:nvPr/>
          </p:nvCxnSpPr>
          <p:spPr>
            <a:xfrm flipH="1">
              <a:off x="9977266" y="6781552"/>
              <a:ext cx="6300" cy="2016600"/>
            </a:xfrm>
            <a:prstGeom prst="straightConnector1">
              <a:avLst/>
            </a:prstGeom>
            <a:noFill/>
            <a:ln w="9525" cap="flat" cmpd="sng">
              <a:solidFill>
                <a:schemeClr val="dk1"/>
              </a:solidFill>
              <a:prstDash val="solid"/>
              <a:round/>
              <a:headEnd type="none" w="med" len="med"/>
              <a:tailEnd type="none" w="med" len="med"/>
            </a:ln>
          </p:spPr>
        </p:cxnSp>
        <p:sp>
          <p:nvSpPr>
            <p:cNvPr id="577" name="Google Shape;577;p39"/>
            <p:cNvSpPr/>
            <p:nvPr/>
          </p:nvSpPr>
          <p:spPr>
            <a:xfrm>
              <a:off x="9700366" y="6655917"/>
              <a:ext cx="566400" cy="1842600"/>
            </a:xfrm>
            <a:prstGeom prst="rect">
              <a:avLst/>
            </a:prstGeom>
            <a:solidFill>
              <a:srgbClr val="FF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78" name="Google Shape;578;p39"/>
            <p:cNvCxnSpPr/>
            <p:nvPr/>
          </p:nvCxnSpPr>
          <p:spPr>
            <a:xfrm>
              <a:off x="9249066" y="6933953"/>
              <a:ext cx="0" cy="1842600"/>
            </a:xfrm>
            <a:prstGeom prst="straightConnector1">
              <a:avLst/>
            </a:prstGeom>
            <a:noFill/>
            <a:ln w="9525" cap="flat" cmpd="sng">
              <a:solidFill>
                <a:schemeClr val="dk1"/>
              </a:solidFill>
              <a:prstDash val="solid"/>
              <a:round/>
              <a:headEnd type="none" w="med" len="med"/>
              <a:tailEnd type="none" w="med" len="med"/>
            </a:ln>
          </p:spPr>
        </p:cxnSp>
        <p:sp>
          <p:nvSpPr>
            <p:cNvPr id="579" name="Google Shape;579;p39"/>
            <p:cNvSpPr/>
            <p:nvPr/>
          </p:nvSpPr>
          <p:spPr>
            <a:xfrm>
              <a:off x="8965866" y="6655902"/>
              <a:ext cx="566400" cy="1595100"/>
            </a:xfrm>
            <a:prstGeom prst="rect">
              <a:avLst/>
            </a:prstGeom>
            <a:solidFill>
              <a:srgbClr val="00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1" name="Google Shape;581;p39"/>
            <p:cNvSpPr txBox="1"/>
            <p:nvPr/>
          </p:nvSpPr>
          <p:spPr>
            <a:xfrm>
              <a:off x="8660666" y="9024427"/>
              <a:ext cx="1911300" cy="5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mn-lt"/>
                  <a:ea typeface="Roboto Condensed"/>
                  <a:cs typeface="Roboto Condensed"/>
                  <a:sym typeface="Roboto Condensed"/>
                </a:rPr>
                <a:t>Bearish tweezer</a:t>
              </a:r>
              <a:endParaRPr sz="1800" dirty="0">
                <a:latin typeface="+mn-lt"/>
                <a:ea typeface="Roboto Condensed"/>
                <a:cs typeface="Roboto Condensed"/>
                <a:sym typeface="Roboto Condensed"/>
              </a:endParaRPr>
            </a:p>
          </p:txBody>
        </p:sp>
      </p:gr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7</a:t>
            </a:fld>
            <a:endParaRPr lang="en"/>
          </a:p>
        </p:txBody>
      </p:sp>
      <p:grpSp>
        <p:nvGrpSpPr>
          <p:cNvPr id="56" name="Google Shape;636;p44"/>
          <p:cNvGrpSpPr/>
          <p:nvPr/>
        </p:nvGrpSpPr>
        <p:grpSpPr>
          <a:xfrm>
            <a:off x="311165" y="688669"/>
            <a:ext cx="618082" cy="806298"/>
            <a:chOff x="590250" y="244200"/>
            <a:chExt cx="407975" cy="532175"/>
          </a:xfrm>
        </p:grpSpPr>
        <p:sp>
          <p:nvSpPr>
            <p:cNvPr id="57" name="Google Shape;637;p44"/>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58" name="Google Shape;638;p44"/>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59" name="Google Shape;639;p44"/>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60" name="Google Shape;640;p44"/>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61" name="Google Shape;641;p44"/>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62" name="Google Shape;642;p44"/>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63" name="Google Shape;643;p44"/>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64" name="Google Shape;644;p44"/>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65" name="Google Shape;645;p44"/>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66" name="Google Shape;646;p44"/>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67" name="Google Shape;647;p44"/>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68" name="Google Shape;648;p44"/>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69" name="Google Shape;649;p44"/>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70" name="Google Shape;650;p44"/>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sp>
        <p:nvSpPr>
          <p:cNvPr id="4" name="TextBox 3"/>
          <p:cNvSpPr txBox="1"/>
          <p:nvPr/>
        </p:nvSpPr>
        <p:spPr>
          <a:xfrm>
            <a:off x="13092822" y="570684"/>
            <a:ext cx="4913525" cy="2970044"/>
          </a:xfrm>
          <a:prstGeom prst="rect">
            <a:avLst/>
          </a:prstGeom>
          <a:ln>
            <a:prstDash val="dash"/>
          </a:ln>
        </p:spPr>
        <p:style>
          <a:lnRef idx="2">
            <a:schemeClr val="dk1"/>
          </a:lnRef>
          <a:fillRef idx="1">
            <a:schemeClr val="lt1"/>
          </a:fillRef>
          <a:effectRef idx="0">
            <a:schemeClr val="dk1"/>
          </a:effectRef>
          <a:fontRef idx="minor">
            <a:schemeClr val="dk1"/>
          </a:fontRef>
        </p:style>
        <p:txBody>
          <a:bodyPr wrap="none" rtlCol="0">
            <a:spAutoFit/>
          </a:bodyPr>
          <a:lstStyle/>
          <a:p>
            <a:r>
              <a:rPr lang="en-ID" sz="1700" dirty="0" smtClean="0"/>
              <a:t>Identify the end </a:t>
            </a:r>
            <a:r>
              <a:rPr lang="en-ID" sz="1700" dirty="0"/>
              <a:t>of strongly up trending </a:t>
            </a:r>
            <a:r>
              <a:rPr lang="en-ID" sz="1700" dirty="0" smtClean="0"/>
              <a:t>market:</a:t>
            </a:r>
          </a:p>
          <a:p>
            <a:pPr marL="285750" indent="-285750">
              <a:buFont typeface="Arial" panose="020B0604020202020204" pitchFamily="34" charset="0"/>
              <a:buChar char="•"/>
            </a:pPr>
            <a:r>
              <a:rPr lang="en-ID" sz="1700" dirty="0" smtClean="0"/>
              <a:t>Bullish Engulfing</a:t>
            </a:r>
          </a:p>
          <a:p>
            <a:pPr marL="285750" indent="-285750">
              <a:buFont typeface="Arial" panose="020B0604020202020204" pitchFamily="34" charset="0"/>
              <a:buChar char="•"/>
            </a:pPr>
            <a:r>
              <a:rPr lang="en-ID" sz="1700" dirty="0" smtClean="0"/>
              <a:t>shooting star</a:t>
            </a:r>
          </a:p>
          <a:p>
            <a:pPr marL="285750" indent="-285750">
              <a:buFont typeface="Arial" panose="020B0604020202020204" pitchFamily="34" charset="0"/>
              <a:buChar char="•"/>
            </a:pPr>
            <a:r>
              <a:rPr lang="en-ID" sz="1700" dirty="0" smtClean="0"/>
              <a:t>evening star</a:t>
            </a:r>
          </a:p>
          <a:p>
            <a:pPr marL="285750" indent="-285750">
              <a:buFont typeface="Arial" panose="020B0604020202020204" pitchFamily="34" charset="0"/>
              <a:buChar char="•"/>
            </a:pPr>
            <a:r>
              <a:rPr lang="en-ID" sz="1700" dirty="0" smtClean="0"/>
              <a:t>bearish tweezer</a:t>
            </a:r>
          </a:p>
          <a:p>
            <a:pPr marL="285750" indent="-285750">
              <a:buFont typeface="Arial" panose="020B0604020202020204" pitchFamily="34" charset="0"/>
              <a:buChar char="•"/>
            </a:pPr>
            <a:endParaRPr lang="en-ID" sz="1700" dirty="0"/>
          </a:p>
          <a:p>
            <a:r>
              <a:rPr lang="en" sz="1700" dirty="0"/>
              <a:t>Identify the end of strongly down trending market</a:t>
            </a:r>
            <a:endParaRPr lang="en-US" sz="1700" dirty="0"/>
          </a:p>
          <a:p>
            <a:pPr marL="285750" indent="-285750">
              <a:buFont typeface="Arial" panose="020B0604020202020204" pitchFamily="34" charset="0"/>
              <a:buChar char="•"/>
            </a:pPr>
            <a:r>
              <a:rPr lang="en-ID" sz="1700" dirty="0" smtClean="0"/>
              <a:t>Bearish engulfing</a:t>
            </a:r>
          </a:p>
          <a:p>
            <a:pPr marL="285750" indent="-285750">
              <a:buFont typeface="Arial" panose="020B0604020202020204" pitchFamily="34" charset="0"/>
              <a:buChar char="•"/>
            </a:pPr>
            <a:r>
              <a:rPr lang="en-ID" sz="1700" dirty="0" smtClean="0"/>
              <a:t>Hammer</a:t>
            </a:r>
          </a:p>
          <a:p>
            <a:pPr marL="285750" indent="-285750">
              <a:buFont typeface="Arial" panose="020B0604020202020204" pitchFamily="34" charset="0"/>
              <a:buChar char="•"/>
            </a:pPr>
            <a:r>
              <a:rPr lang="en-ID" sz="1700" dirty="0" smtClean="0"/>
              <a:t>Morning star</a:t>
            </a:r>
          </a:p>
          <a:p>
            <a:pPr marL="285750" indent="-285750">
              <a:buFont typeface="Arial" panose="020B0604020202020204" pitchFamily="34" charset="0"/>
              <a:buChar char="•"/>
            </a:pPr>
            <a:r>
              <a:rPr lang="en-ID" sz="1700" dirty="0" smtClean="0"/>
              <a:t>Bullish tweezer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Historical Stock Market Data</a:t>
            </a:r>
          </a:p>
        </p:txBody>
      </p:sp>
      <p:graphicFrame>
        <p:nvGraphicFramePr>
          <p:cNvPr id="5" name="Table 4"/>
          <p:cNvGraphicFramePr>
            <a:graphicFrameLocks noGrp="1"/>
          </p:cNvGraphicFramePr>
          <p:nvPr>
            <p:extLst>
              <p:ext uri="{D42A27DB-BD31-4B8C-83A1-F6EECF244321}">
                <p14:modId xmlns:p14="http://schemas.microsoft.com/office/powerpoint/2010/main" val="2341053834"/>
              </p:ext>
            </p:extLst>
          </p:nvPr>
        </p:nvGraphicFramePr>
        <p:xfrm>
          <a:off x="2786743" y="2737302"/>
          <a:ext cx="12192000" cy="5242560"/>
        </p:xfrm>
        <a:graphic>
          <a:graphicData uri="http://schemas.openxmlformats.org/drawingml/2006/table">
            <a:tbl>
              <a:tblPr firstRow="1" bandRow="1">
                <a:tableStyleId>{6E25E649-3F16-4E02-A733-19D2CDBF48F0}</a:tableStyleId>
              </a:tblPr>
              <a:tblGrid>
                <a:gridCol w="2242456">
                  <a:extLst>
                    <a:ext uri="{9D8B030D-6E8A-4147-A177-3AD203B41FA5}">
                      <a16:colId xmlns:a16="http://schemas.microsoft.com/office/drawing/2014/main" val="681930343"/>
                    </a:ext>
                  </a:extLst>
                </a:gridCol>
                <a:gridCol w="9949544">
                  <a:extLst>
                    <a:ext uri="{9D8B030D-6E8A-4147-A177-3AD203B41FA5}">
                      <a16:colId xmlns:a16="http://schemas.microsoft.com/office/drawing/2014/main" val="4054381568"/>
                    </a:ext>
                  </a:extLst>
                </a:gridCol>
              </a:tblGrid>
              <a:tr h="370840">
                <a:tc>
                  <a:txBody>
                    <a:bodyPr/>
                    <a:lstStyle/>
                    <a:p>
                      <a:pPr algn="ctr"/>
                      <a:r>
                        <a:rPr lang="en-US" sz="2800" dirty="0" smtClean="0"/>
                        <a:t>Name</a:t>
                      </a:r>
                      <a:endParaRPr lang="en-US" sz="2800" dirty="0">
                        <a:latin typeface="Roboto" pitchFamily="2" charset="0"/>
                        <a:ea typeface="Roboto" pitchFamily="2" charset="0"/>
                      </a:endParaRPr>
                    </a:p>
                  </a:txBody>
                  <a:tcPr/>
                </a:tc>
                <a:tc>
                  <a:txBody>
                    <a:bodyPr/>
                    <a:lstStyle/>
                    <a:p>
                      <a:pPr algn="ctr"/>
                      <a:r>
                        <a:rPr lang="en-US" sz="2800" dirty="0" smtClean="0"/>
                        <a:t>Description</a:t>
                      </a:r>
                      <a:endParaRPr lang="en-US" sz="2800" dirty="0">
                        <a:latin typeface="Roboto" pitchFamily="2" charset="0"/>
                        <a:ea typeface="Roboto" pitchFamily="2" charset="0"/>
                      </a:endParaRPr>
                    </a:p>
                  </a:txBody>
                  <a:tcPr/>
                </a:tc>
                <a:extLst>
                  <a:ext uri="{0D108BD9-81ED-4DB2-BD59-A6C34878D82A}">
                    <a16:rowId xmlns:a16="http://schemas.microsoft.com/office/drawing/2014/main" val="1129696183"/>
                  </a:ext>
                </a:extLst>
              </a:tr>
              <a:tr h="370840">
                <a:tc>
                  <a:txBody>
                    <a:bodyPr/>
                    <a:lstStyle/>
                    <a:p>
                      <a:r>
                        <a:rPr lang="en-US" sz="2800" dirty="0" smtClean="0"/>
                        <a:t>Open Price</a:t>
                      </a:r>
                      <a:endParaRPr lang="en-US" sz="2800" dirty="0">
                        <a:latin typeface="Roboto" pitchFamily="2" charset="0"/>
                        <a:ea typeface="Roboto" pitchFamily="2" charset="0"/>
                      </a:endParaRPr>
                    </a:p>
                  </a:txBody>
                  <a:tcPr/>
                </a:tc>
                <a:tc>
                  <a:txBody>
                    <a:bodyPr/>
                    <a:lstStyle/>
                    <a:p>
                      <a:r>
                        <a:rPr lang="en-ID" sz="2800" dirty="0" smtClean="0"/>
                        <a:t>The </a:t>
                      </a:r>
                      <a:r>
                        <a:rPr lang="en-ID" sz="2800" b="1" dirty="0" smtClean="0"/>
                        <a:t>first price </a:t>
                      </a:r>
                      <a:r>
                        <a:rPr lang="en-ID" sz="2800" dirty="0" smtClean="0"/>
                        <a:t>in daily activity of the stock market that is noted when the stock market opens in the specified period.</a:t>
                      </a:r>
                      <a:endParaRPr lang="en-ID" sz="2800" dirty="0" smtClean="0">
                        <a:latin typeface="Roboto" pitchFamily="2" charset="0"/>
                        <a:ea typeface="Roboto" pitchFamily="2" charset="0"/>
                      </a:endParaRPr>
                    </a:p>
                  </a:txBody>
                  <a:tcPr/>
                </a:tc>
                <a:extLst>
                  <a:ext uri="{0D108BD9-81ED-4DB2-BD59-A6C34878D82A}">
                    <a16:rowId xmlns:a16="http://schemas.microsoft.com/office/drawing/2014/main" val="4228536465"/>
                  </a:ext>
                </a:extLst>
              </a:tr>
              <a:tr h="370840">
                <a:tc>
                  <a:txBody>
                    <a:bodyPr/>
                    <a:lstStyle/>
                    <a:p>
                      <a:r>
                        <a:rPr lang="en-US" sz="2800" dirty="0" smtClean="0"/>
                        <a:t>Close Price</a:t>
                      </a:r>
                      <a:endParaRPr lang="en-US" sz="2800" dirty="0">
                        <a:latin typeface="Roboto" pitchFamily="2" charset="0"/>
                        <a:ea typeface="Roboto" pitchFamily="2" charset="0"/>
                      </a:endParaRPr>
                    </a:p>
                  </a:txBody>
                  <a:tcPr/>
                </a:tc>
                <a:tc>
                  <a:txBody>
                    <a:bodyPr/>
                    <a:lstStyle/>
                    <a:p>
                      <a:r>
                        <a:rPr lang="en-ID" sz="2800" dirty="0" smtClean="0"/>
                        <a:t>The </a:t>
                      </a:r>
                      <a:r>
                        <a:rPr lang="en-ID" sz="2800" b="1" dirty="0" smtClean="0"/>
                        <a:t>final price </a:t>
                      </a:r>
                      <a:r>
                        <a:rPr lang="en-ID" sz="2800" dirty="0" smtClean="0"/>
                        <a:t>at which a security is traded on a given trading day.</a:t>
                      </a:r>
                      <a:endParaRPr lang="en-ID" sz="2800" dirty="0" smtClean="0">
                        <a:latin typeface="Roboto" pitchFamily="2" charset="0"/>
                        <a:ea typeface="Roboto" pitchFamily="2" charset="0"/>
                      </a:endParaRPr>
                    </a:p>
                  </a:txBody>
                  <a:tcPr/>
                </a:tc>
                <a:extLst>
                  <a:ext uri="{0D108BD9-81ED-4DB2-BD59-A6C34878D82A}">
                    <a16:rowId xmlns:a16="http://schemas.microsoft.com/office/drawing/2014/main" val="1543522242"/>
                  </a:ext>
                </a:extLst>
              </a:tr>
              <a:tr h="370840">
                <a:tc>
                  <a:txBody>
                    <a:bodyPr/>
                    <a:lstStyle/>
                    <a:p>
                      <a:r>
                        <a:rPr lang="en-US" sz="2800" dirty="0" smtClean="0"/>
                        <a:t>High Price</a:t>
                      </a:r>
                      <a:endParaRPr lang="en-US" sz="2800" dirty="0">
                        <a:latin typeface="Roboto" pitchFamily="2" charset="0"/>
                        <a:ea typeface="Roboto" pitchFamily="2" charset="0"/>
                      </a:endParaRPr>
                    </a:p>
                  </a:txBody>
                  <a:tcPr/>
                </a:tc>
                <a:tc>
                  <a:txBody>
                    <a:bodyPr/>
                    <a:lstStyle/>
                    <a:p>
                      <a:r>
                        <a:rPr lang="en-ID" sz="2800" b="1" dirty="0" smtClean="0"/>
                        <a:t>Highest price </a:t>
                      </a:r>
                      <a:r>
                        <a:rPr lang="en-ID" sz="2800" dirty="0" smtClean="0"/>
                        <a:t>at which a stock traded during the course of the day.</a:t>
                      </a:r>
                      <a:endParaRPr lang="en-ID" sz="2800" dirty="0" smtClean="0">
                        <a:latin typeface="Roboto" pitchFamily="2" charset="0"/>
                        <a:ea typeface="Roboto" pitchFamily="2" charset="0"/>
                      </a:endParaRPr>
                    </a:p>
                  </a:txBody>
                  <a:tcPr/>
                </a:tc>
                <a:extLst>
                  <a:ext uri="{0D108BD9-81ED-4DB2-BD59-A6C34878D82A}">
                    <a16:rowId xmlns:a16="http://schemas.microsoft.com/office/drawing/2014/main" val="2609900687"/>
                  </a:ext>
                </a:extLst>
              </a:tr>
              <a:tr h="370840">
                <a:tc>
                  <a:txBody>
                    <a:bodyPr/>
                    <a:lstStyle/>
                    <a:p>
                      <a:r>
                        <a:rPr lang="en-US" sz="2800" dirty="0" smtClean="0"/>
                        <a:t>Low Price</a:t>
                      </a:r>
                      <a:endParaRPr lang="en-US" sz="2800" dirty="0">
                        <a:latin typeface="Roboto" pitchFamily="2" charset="0"/>
                        <a:ea typeface="Roboto" pitchFamily="2" charset="0"/>
                      </a:endParaRPr>
                    </a:p>
                  </a:txBody>
                  <a:tcPr/>
                </a:tc>
                <a:tc>
                  <a:txBody>
                    <a:bodyPr/>
                    <a:lstStyle/>
                    <a:p>
                      <a:r>
                        <a:rPr lang="en-ID" sz="2800" b="1" dirty="0" smtClean="0"/>
                        <a:t>Lowest price </a:t>
                      </a:r>
                      <a:r>
                        <a:rPr lang="en-ID" sz="2800" dirty="0" smtClean="0"/>
                        <a:t>at which a stock trades over the course of a trading day.</a:t>
                      </a:r>
                      <a:endParaRPr lang="en-ID" sz="2800" dirty="0" smtClean="0">
                        <a:latin typeface="Roboto" pitchFamily="2" charset="0"/>
                        <a:ea typeface="Roboto" pitchFamily="2" charset="0"/>
                      </a:endParaRPr>
                    </a:p>
                  </a:txBody>
                  <a:tcPr/>
                </a:tc>
                <a:extLst>
                  <a:ext uri="{0D108BD9-81ED-4DB2-BD59-A6C34878D82A}">
                    <a16:rowId xmlns:a16="http://schemas.microsoft.com/office/drawing/2014/main" val="1474869896"/>
                  </a:ext>
                </a:extLst>
              </a:tr>
              <a:tr h="370840">
                <a:tc>
                  <a:txBody>
                    <a:bodyPr/>
                    <a:lstStyle/>
                    <a:p>
                      <a:r>
                        <a:rPr lang="en-US" sz="2800" dirty="0" smtClean="0"/>
                        <a:t>Volume</a:t>
                      </a:r>
                      <a:endParaRPr lang="en-US" sz="2800" dirty="0">
                        <a:latin typeface="Roboto" pitchFamily="2" charset="0"/>
                        <a:ea typeface="Roboto" pitchFamily="2" charset="0"/>
                      </a:endParaRPr>
                    </a:p>
                  </a:txBody>
                  <a:tcPr/>
                </a:tc>
                <a:tc>
                  <a:txBody>
                    <a:bodyPr/>
                    <a:lstStyle/>
                    <a:p>
                      <a:r>
                        <a:rPr lang="en-ID" sz="2800" dirty="0" smtClean="0"/>
                        <a:t>the </a:t>
                      </a:r>
                      <a:r>
                        <a:rPr lang="en-ID" sz="2800" b="1" dirty="0" smtClean="0"/>
                        <a:t>number of shares </a:t>
                      </a:r>
                      <a:r>
                        <a:rPr lang="en-ID" sz="2800" dirty="0" smtClean="0"/>
                        <a:t>or contracts traded in a security or an entire market during a given period.</a:t>
                      </a:r>
                      <a:endParaRPr lang="en-ID" sz="2800" dirty="0" smtClean="0">
                        <a:latin typeface="Roboto" pitchFamily="2" charset="0"/>
                        <a:ea typeface="Roboto" pitchFamily="2" charset="0"/>
                      </a:endParaRPr>
                    </a:p>
                  </a:txBody>
                  <a:tcPr/>
                </a:tc>
                <a:extLst>
                  <a:ext uri="{0D108BD9-81ED-4DB2-BD59-A6C34878D82A}">
                    <a16:rowId xmlns:a16="http://schemas.microsoft.com/office/drawing/2014/main" val="3613241916"/>
                  </a:ext>
                </a:extLst>
              </a:tr>
            </a:tbl>
          </a:graphicData>
        </a:graphic>
      </p:graphicFrame>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8</a:t>
            </a:fld>
            <a:endParaRPr lang="en"/>
          </a:p>
        </p:txBody>
      </p:sp>
      <p:grpSp>
        <p:nvGrpSpPr>
          <p:cNvPr id="6" name="Google Shape;636;p44"/>
          <p:cNvGrpSpPr/>
          <p:nvPr/>
        </p:nvGrpSpPr>
        <p:grpSpPr>
          <a:xfrm>
            <a:off x="311165" y="688669"/>
            <a:ext cx="618082" cy="806298"/>
            <a:chOff x="590250" y="244200"/>
            <a:chExt cx="407975" cy="532175"/>
          </a:xfrm>
        </p:grpSpPr>
        <p:sp>
          <p:nvSpPr>
            <p:cNvPr id="7" name="Google Shape;637;p44"/>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8" name="Google Shape;638;p44"/>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9" name="Google Shape;639;p44"/>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0" name="Google Shape;640;p44"/>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1" name="Google Shape;641;p44"/>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2" name="Google Shape;642;p44"/>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3" name="Google Shape;643;p44"/>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4" name="Google Shape;644;p44"/>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5" name="Google Shape;645;p44"/>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6" name="Google Shape;646;p44"/>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7" name="Google Shape;647;p44"/>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8" name="Google Shape;648;p44"/>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9" name="Google Shape;649;p44"/>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20" name="Google Shape;650;p44"/>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4134063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4" name="Google Shape;594;p41"/>
          <p:cNvSpPr txBox="1">
            <a:spLocks noGrp="1"/>
          </p:cNvSpPr>
          <p:nvPr>
            <p:ph type="title"/>
          </p:nvPr>
        </p:nvSpPr>
        <p:spPr>
          <a:prstGeom prst="rect">
            <a:avLst/>
          </a:prstGeom>
        </p:spPr>
        <p:txBody>
          <a:bodyPr spcFirstLastPara="1" wrap="square" lIns="176750" tIns="176750" rIns="176750" bIns="176750" anchor="ctr" anchorCtr="0">
            <a:noAutofit/>
          </a:bodyPr>
          <a:lstStyle/>
          <a:p>
            <a:pPr marL="0" lvl="0" indent="0" algn="ctr">
              <a:spcBef>
                <a:spcPts val="0"/>
              </a:spcBef>
              <a:spcAft>
                <a:spcPts val="0"/>
              </a:spcAft>
              <a:buNone/>
            </a:pPr>
            <a:r>
              <a:rPr lang="en" dirty="0">
                <a:latin typeface="+mj-lt"/>
              </a:rPr>
              <a:t>Deep Learning</a:t>
            </a:r>
            <a:endParaRPr dirty="0">
              <a:latin typeface="+mj-lt"/>
            </a:endParaRPr>
          </a:p>
        </p:txBody>
      </p:sp>
      <p:pic>
        <p:nvPicPr>
          <p:cNvPr id="595" name="Google Shape;595;p41"/>
          <p:cNvPicPr preferRelativeResize="0"/>
          <p:nvPr/>
        </p:nvPicPr>
        <p:blipFill>
          <a:blip r:embed="rId3">
            <a:alphaModFix/>
          </a:blip>
          <a:stretch>
            <a:fillRect/>
          </a:stretch>
        </p:blipFill>
        <p:spPr>
          <a:xfrm>
            <a:off x="2303125" y="3722700"/>
            <a:ext cx="6096000" cy="3276600"/>
          </a:xfrm>
          <a:prstGeom prst="rect">
            <a:avLst/>
          </a:prstGeom>
          <a:noFill/>
          <a:ln>
            <a:noFill/>
          </a:ln>
        </p:spPr>
      </p:pic>
      <p:pic>
        <p:nvPicPr>
          <p:cNvPr id="596" name="Google Shape;596;p41"/>
          <p:cNvPicPr preferRelativeResize="0"/>
          <p:nvPr/>
        </p:nvPicPr>
        <p:blipFill>
          <a:blip r:embed="rId4">
            <a:alphaModFix/>
          </a:blip>
          <a:stretch>
            <a:fillRect/>
          </a:stretch>
        </p:blipFill>
        <p:spPr>
          <a:xfrm>
            <a:off x="9144011" y="3610475"/>
            <a:ext cx="5535242" cy="3276600"/>
          </a:xfrm>
          <a:prstGeom prst="rect">
            <a:avLst/>
          </a:prstGeom>
          <a:noFill/>
          <a:ln>
            <a:noFill/>
          </a:ln>
        </p:spPr>
      </p:pic>
      <p:sp>
        <p:nvSpPr>
          <p:cNvPr id="597" name="Google Shape;597;p41"/>
          <p:cNvSpPr txBox="1"/>
          <p:nvPr/>
        </p:nvSpPr>
        <p:spPr>
          <a:xfrm>
            <a:off x="1445475" y="2542400"/>
            <a:ext cx="13458900" cy="767700"/>
          </a:xfrm>
          <a:prstGeom prst="rect">
            <a:avLst/>
          </a:prstGeom>
          <a:noFill/>
          <a:ln>
            <a:noFill/>
          </a:ln>
        </p:spPr>
        <p:txBody>
          <a:bodyPr spcFirstLastPara="1" wrap="square" lIns="91425" tIns="91425" rIns="91425" bIns="91425" anchor="t" anchorCtr="0">
            <a:noAutofit/>
          </a:bodyPr>
          <a:lstStyle/>
          <a:p>
            <a:pPr marL="457200" lvl="0" indent="-444500">
              <a:spcBef>
                <a:spcPts val="0"/>
              </a:spcBef>
              <a:spcAft>
                <a:spcPts val="0"/>
              </a:spcAft>
              <a:buSzPts val="3400"/>
              <a:buFont typeface="Times New Roman"/>
              <a:buChar char="❖"/>
            </a:pPr>
            <a:r>
              <a:rPr lang="en" sz="3400" dirty="0">
                <a:latin typeface="+mn-lt"/>
                <a:ea typeface="Times New Roman"/>
                <a:cs typeface="Times New Roman"/>
                <a:sym typeface="Times New Roman"/>
              </a:rPr>
              <a:t>Using brain-inspired mechanics to achieve brain-like function</a:t>
            </a:r>
            <a:endParaRPr sz="3400" dirty="0">
              <a:latin typeface="+mn-lt"/>
              <a:ea typeface="Times New Roman"/>
              <a:cs typeface="Times New Roman"/>
              <a:sym typeface="Times New Roman"/>
            </a:endParaRPr>
          </a:p>
        </p:txBody>
      </p:sp>
      <p:sp>
        <p:nvSpPr>
          <p:cNvPr id="598" name="Google Shape;598;p41"/>
          <p:cNvSpPr txBox="1"/>
          <p:nvPr/>
        </p:nvSpPr>
        <p:spPr>
          <a:xfrm>
            <a:off x="3300525" y="7299675"/>
            <a:ext cx="3734100" cy="631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500">
                <a:latin typeface="Roboto Condensed"/>
                <a:ea typeface="Roboto Condensed"/>
                <a:cs typeface="Roboto Condensed"/>
                <a:sym typeface="Roboto Condensed"/>
              </a:rPr>
              <a:t>A Neuron in our brain</a:t>
            </a:r>
            <a:endParaRPr sz="2500">
              <a:latin typeface="Roboto Condensed"/>
              <a:ea typeface="Roboto Condensed"/>
              <a:cs typeface="Roboto Condensed"/>
              <a:sym typeface="Roboto Condensed"/>
            </a:endParaRPr>
          </a:p>
        </p:txBody>
      </p:sp>
      <p:sp>
        <p:nvSpPr>
          <p:cNvPr id="599" name="Google Shape;599;p41"/>
          <p:cNvSpPr txBox="1"/>
          <p:nvPr/>
        </p:nvSpPr>
        <p:spPr>
          <a:xfrm>
            <a:off x="10174450" y="6999300"/>
            <a:ext cx="4504800" cy="631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500">
                <a:latin typeface="Roboto Condensed"/>
                <a:ea typeface="Roboto Condensed"/>
                <a:cs typeface="Roboto Condensed"/>
                <a:sym typeface="Roboto Condensed"/>
              </a:rPr>
              <a:t>A Neuron in our neuron network</a:t>
            </a:r>
            <a:endParaRPr sz="2500">
              <a:latin typeface="Roboto Condensed"/>
              <a:ea typeface="Roboto Condensed"/>
              <a:cs typeface="Roboto Condensed"/>
              <a:sym typeface="Roboto Condensed"/>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9</a:t>
            </a:fld>
            <a:endParaRPr lang="en"/>
          </a:p>
        </p:txBody>
      </p:sp>
      <p:grpSp>
        <p:nvGrpSpPr>
          <p:cNvPr id="10" name="Google Shape;636;p44"/>
          <p:cNvGrpSpPr/>
          <p:nvPr/>
        </p:nvGrpSpPr>
        <p:grpSpPr>
          <a:xfrm>
            <a:off x="311165" y="688669"/>
            <a:ext cx="618082" cy="806298"/>
            <a:chOff x="590250" y="244200"/>
            <a:chExt cx="407975" cy="532175"/>
          </a:xfrm>
        </p:grpSpPr>
        <p:sp>
          <p:nvSpPr>
            <p:cNvPr id="11" name="Google Shape;637;p44"/>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2" name="Google Shape;638;p44"/>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3" name="Google Shape;639;p44"/>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4" name="Google Shape;640;p44"/>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5" name="Google Shape;641;p44"/>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6" name="Google Shape;642;p44"/>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7" name="Google Shape;643;p44"/>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8" name="Google Shape;644;p44"/>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19" name="Google Shape;645;p44"/>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20" name="Google Shape;646;p44"/>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21" name="Google Shape;647;p44"/>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22" name="Google Shape;648;p44"/>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23" name="Google Shape;649;p44"/>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sp>
          <p:nvSpPr>
            <p:cNvPr id="24" name="Google Shape;650;p44"/>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76750" tIns="176750" rIns="176750" bIns="176750" anchor="ctr" anchorCtr="0">
              <a:noAutofit/>
            </a:bodyPr>
            <a:lstStyle/>
            <a:p>
              <a:pPr marL="0" lvl="0" indent="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TotalTime>
  <Words>2751</Words>
  <Application>Microsoft Office PowerPoint</Application>
  <PresentationFormat>Custom</PresentationFormat>
  <Paragraphs>925</Paragraphs>
  <Slides>45</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45</vt:i4>
      </vt:variant>
    </vt:vector>
  </HeadingPairs>
  <TitlesOfParts>
    <vt:vector size="54" baseType="lpstr">
      <vt:lpstr>Roboto Condensed</vt:lpstr>
      <vt:lpstr>Arvo</vt:lpstr>
      <vt:lpstr>Arial</vt:lpstr>
      <vt:lpstr>Times New Roman</vt:lpstr>
      <vt:lpstr>Roboto Condensed Light</vt:lpstr>
      <vt:lpstr>Roboto</vt:lpstr>
      <vt:lpstr>Wingdings</vt:lpstr>
      <vt:lpstr>Salerio template</vt:lpstr>
      <vt:lpstr>Salerio template</vt:lpstr>
      <vt:lpstr>Using Deep Learning Neural Networks and Candlestick Chart Representation to Predict Stock Market  Master Thesis Defense</vt:lpstr>
      <vt:lpstr>OUTLINE</vt:lpstr>
      <vt:lpstr>INTRODUCTION</vt:lpstr>
      <vt:lpstr>Introduction</vt:lpstr>
      <vt:lpstr>Motivations</vt:lpstr>
      <vt:lpstr>Candlestick Chart</vt:lpstr>
      <vt:lpstr>Candlestick Patterns</vt:lpstr>
      <vt:lpstr>Historical Stock Market Data</vt:lpstr>
      <vt:lpstr>Deep Learning</vt:lpstr>
      <vt:lpstr>Traditional Learning Approach vs Deep Learning Approach</vt:lpstr>
      <vt:lpstr>RELATED WORK</vt:lpstr>
      <vt:lpstr>Related Work</vt:lpstr>
      <vt:lpstr>METHODOLOGY</vt:lpstr>
      <vt:lpstr>Methodology Design</vt:lpstr>
      <vt:lpstr>Top 10 - Taiwan50 Company List</vt:lpstr>
      <vt:lpstr>Indonesia 10 Company List</vt:lpstr>
      <vt:lpstr>From Historical Trading Data To Candlestick Chart</vt:lpstr>
      <vt:lpstr>Our Candlestick Chart</vt:lpstr>
      <vt:lpstr>Sliding Window of Trading days Period</vt:lpstr>
      <vt:lpstr>Our Dataset</vt:lpstr>
      <vt:lpstr>Positive And Negative Statistic - TW50</vt:lpstr>
      <vt:lpstr>Positive And Negative Statistic - ID10</vt:lpstr>
      <vt:lpstr>Learning Algorithm</vt:lpstr>
      <vt:lpstr>Random Forest</vt:lpstr>
      <vt:lpstr>K-Nearest Neighbors </vt:lpstr>
      <vt:lpstr>Convolution Neural Networks</vt:lpstr>
      <vt:lpstr>Convolution Neural Networks</vt:lpstr>
      <vt:lpstr>RESIDUAL NETWORK</vt:lpstr>
      <vt:lpstr>Visual Geometry Group Network</vt:lpstr>
      <vt:lpstr>Performance Evaluation</vt:lpstr>
      <vt:lpstr>TESTING RESULT</vt:lpstr>
      <vt:lpstr>Testing Result TW50</vt:lpstr>
      <vt:lpstr>Testing Result ID10</vt:lpstr>
      <vt:lpstr>INDEPENDENT TEST RESULT</vt:lpstr>
      <vt:lpstr>Independent Result TW50</vt:lpstr>
      <vt:lpstr>Independent Result ID10</vt:lpstr>
      <vt:lpstr>COMPARISON</vt:lpstr>
      <vt:lpstr>Comparison - Patel, Shah et al. 2015</vt:lpstr>
      <vt:lpstr>Comparison - Khaidem, Saha et al. 2016 - Samsung</vt:lpstr>
      <vt:lpstr>Comparison - Khaidem, Saha et al. 2016 - Apple</vt:lpstr>
      <vt:lpstr>Comparison - Khaidem, Saha et al. 2016 - GE</vt:lpstr>
      <vt:lpstr>Comparison – Zhang, Zhang et al. 2018</vt:lpstr>
      <vt:lpstr>Conclusion and Feature Works</vt:lpstr>
      <vt:lpstr>DeepCandle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Prediction Using Deep Learning Neural Networks and Candlestick Chart  Master Thesis Defense</dc:title>
  <dc:creator>Rosdyana Kusuma</dc:creator>
  <cp:lastModifiedBy>Rosdyana Kusuma</cp:lastModifiedBy>
  <cp:revision>97</cp:revision>
  <cp:lastPrinted>2018-07-18T07:56:09Z</cp:lastPrinted>
  <dcterms:modified xsi:type="dcterms:W3CDTF">2018-07-19T02:35:05Z</dcterms:modified>
</cp:coreProperties>
</file>